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1"/>
    <p:sldMasterId id="2147483672"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5143500" type="screen16x9"/>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237A1A5-DCC4-4BF2-85E1-A9D70F84FE0F}">
  <a:tblStyle styleId="{4237A1A5-DCC4-4BF2-85E1-A9D70F84FE0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7C8B7C5-D11A-4D8D-B19E-DA92B7574D91}"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475"/>
            <a:ext cx="4532000" cy="37224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720656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kutatoszoba.hu/"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7396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70b0d64083_0_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hu-HU" sz="1100" b="1" i="0" u="sng" strike="noStrike" cap="none">
                <a:solidFill>
                  <a:srgbClr val="000000"/>
                </a:solidFill>
                <a:latin typeface="Arial"/>
                <a:ea typeface="Arial"/>
                <a:cs typeface="Arial"/>
                <a:sym typeface="Arial"/>
              </a:rPr>
              <a:t>DIA 3: I. Kutatási, piaci és társadalmi MI ökoszisztéma építés: Definiáljuk az intézményeket!</a:t>
            </a:r>
            <a:endParaRPr sz="1100" b="0" i="0" u="none" strike="noStrike" cap="none">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Az</a:t>
            </a:r>
            <a:r>
              <a:rPr lang="hu-HU" sz="1100" b="1" i="0" u="none" strike="noStrike" cap="none">
                <a:solidFill>
                  <a:srgbClr val="000000"/>
                </a:solidFill>
                <a:latin typeface="Arial"/>
                <a:ea typeface="Arial"/>
                <a:cs typeface="Arial"/>
                <a:sym typeface="Arial"/>
              </a:rPr>
              <a:t> MI Kiválósági Központot </a:t>
            </a:r>
            <a:r>
              <a:rPr lang="hu-HU" sz="1100" b="0" i="0" u="none" strike="noStrike" cap="none">
                <a:solidFill>
                  <a:srgbClr val="000000"/>
                </a:solidFill>
                <a:latin typeface="Arial"/>
                <a:ea typeface="Arial"/>
                <a:cs typeface="Arial"/>
                <a:sym typeface="Arial"/>
              </a:rPr>
              <a:t>a SZTAKI vezetése mellett a felsőoktatási intézményekből, valamint az ELKH intézeteiből álló tagságra épülő konzorcium hozza létre. 2020-ban tehát megalapítjuk a magyar MI National Lab-et, amely: </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 </a:t>
            </a:r>
            <a:r>
              <a:rPr lang="hu-HU" sz="1100" b="1" i="0" u="none" strike="noStrike" cap="none">
                <a:solidFill>
                  <a:srgbClr val="000000"/>
                </a:solidFill>
                <a:latin typeface="Arial"/>
                <a:ea typeface="Arial"/>
                <a:cs typeface="Arial"/>
                <a:sym typeface="Arial"/>
              </a:rPr>
              <a:t>szervezni, koordinálni tudja az (i) alapkutatási és (ii) alkalmazott kutatási erőfeszítéseket</a:t>
            </a:r>
            <a:r>
              <a:rPr lang="hu-HU" sz="1100" b="0" i="0" u="none" strike="noStrike" cap="none">
                <a:solidFill>
                  <a:srgbClr val="000000"/>
                </a:solidFill>
                <a:latin typeface="Arial"/>
                <a:ea typeface="Arial"/>
                <a:cs typeface="Arial"/>
                <a:sym typeface="Arial"/>
              </a:rPr>
              <a:t>, hogy ezáltal bekapcsolódjon az európai AI Excellence Centerek munkájába.</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a:t>
            </a:r>
            <a:r>
              <a:rPr lang="hu-HU" sz="1100" b="1" i="0" u="none" strike="noStrike" cap="none">
                <a:solidFill>
                  <a:srgbClr val="000000"/>
                </a:solidFill>
                <a:latin typeface="Arial"/>
                <a:ea typeface="Arial"/>
                <a:cs typeface="Arial"/>
                <a:sym typeface="Arial"/>
              </a:rPr>
              <a:t>iii) bekapcsolódik a nemzetközi MI kutatási együttműködésekbe</a:t>
            </a:r>
            <a:r>
              <a:rPr lang="hu-HU" sz="1100" b="0" i="0" u="none" strike="noStrike" cap="none">
                <a:solidFill>
                  <a:srgbClr val="000000"/>
                </a:solidFill>
                <a:latin typeface="Arial"/>
                <a:ea typeface="Arial"/>
                <a:cs typeface="Arial"/>
                <a:sym typeface="Arial"/>
              </a:rPr>
              <a:t>, és szerepet vállal az </a:t>
            </a:r>
            <a:r>
              <a:rPr lang="hu-HU" sz="1100" b="1" i="0" u="none" strike="noStrike" cap="none">
                <a:solidFill>
                  <a:srgbClr val="000000"/>
                </a:solidFill>
                <a:latin typeface="Arial"/>
                <a:ea typeface="Arial"/>
                <a:cs typeface="Arial"/>
                <a:sym typeface="Arial"/>
              </a:rPr>
              <a:t>(iv) MI oktatás és (v) fejlesztés </a:t>
            </a:r>
            <a:r>
              <a:rPr lang="hu-HU" sz="1100" b="0" i="0" u="none" strike="noStrike" cap="none">
                <a:solidFill>
                  <a:srgbClr val="000000"/>
                </a:solidFill>
                <a:latin typeface="Arial"/>
                <a:ea typeface="Arial"/>
                <a:cs typeface="Arial"/>
                <a:sym typeface="Arial"/>
              </a:rPr>
              <a:t>terén is.</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 </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Az </a:t>
            </a:r>
            <a:r>
              <a:rPr lang="hu-HU" sz="1100" b="1" i="0" u="none" strike="noStrike" cap="none">
                <a:solidFill>
                  <a:srgbClr val="000000"/>
                </a:solidFill>
                <a:latin typeface="Arial"/>
                <a:ea typeface="Arial"/>
                <a:cs typeface="Arial"/>
                <a:sym typeface="Arial"/>
              </a:rPr>
              <a:t>MI Koalíció</a:t>
            </a:r>
            <a:r>
              <a:rPr lang="hu-HU" sz="1100" b="0" i="0" u="none" strike="noStrike" cap="none">
                <a:solidFill>
                  <a:srgbClr val="000000"/>
                </a:solidFill>
                <a:latin typeface="Arial"/>
                <a:ea typeface="Arial"/>
                <a:cs typeface="Arial"/>
                <a:sym typeface="Arial"/>
              </a:rPr>
              <a:t> a stratégia megalkotása </a:t>
            </a:r>
            <a:r>
              <a:rPr lang="hu-HU" sz="1100" b="1" i="0" u="none" strike="noStrike" cap="none">
                <a:solidFill>
                  <a:srgbClr val="000000"/>
                </a:solidFill>
                <a:latin typeface="Arial"/>
                <a:ea typeface="Arial"/>
                <a:cs typeface="Arial"/>
                <a:sym typeface="Arial"/>
              </a:rPr>
              <a:t>után a SZTAKI által vezetett Kiválósági Központtal együttműködésben a már jelenleg is végzett piacszervezési, ökoszisztéma építési és disszeminációs</a:t>
            </a:r>
            <a:r>
              <a:rPr lang="hu-HU" sz="1100" b="0" i="0" u="none" strike="noStrike" cap="none">
                <a:solidFill>
                  <a:srgbClr val="000000"/>
                </a:solidFill>
                <a:latin typeface="Arial"/>
                <a:ea typeface="Arial"/>
                <a:cs typeface="Arial"/>
                <a:sym typeface="Arial"/>
              </a:rPr>
              <a:t> feladatait látja el, fokozatosan bekapcsolódva az európai AI Innovation Hub-ok hálózatába. Valamit brókeri funkcióban ökoszisztéma menedzsmentet és MI képzésszervezést végez, részt vesz az MI piac bővítésében; továbbá elősegíti a nemzetközi ökoszisztéma építési folyamatokat.</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 </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Az oktatási és kutatási erőfeszítések koordinálása mellett ugyanis fontos a </a:t>
            </a:r>
            <a:r>
              <a:rPr lang="hu-HU" sz="1100" b="1" i="0" u="none" strike="noStrike" cap="none">
                <a:solidFill>
                  <a:srgbClr val="000000"/>
                </a:solidFill>
                <a:latin typeface="Arial"/>
                <a:ea typeface="Arial"/>
                <a:cs typeface="Arial"/>
                <a:sym typeface="Arial"/>
              </a:rPr>
              <a:t>piacszervezési, információadási feladatok ellátása is</a:t>
            </a:r>
            <a:r>
              <a:rPr lang="hu-HU" sz="1100" b="0" i="0" u="none" strike="noStrike" cap="none">
                <a:solidFill>
                  <a:srgbClr val="000000"/>
                </a:solidFill>
                <a:latin typeface="Arial"/>
                <a:ea typeface="Arial"/>
                <a:cs typeface="Arial"/>
                <a:sym typeface="Arial"/>
              </a:rPr>
              <a:t> (pl. alkalmazott kutatási igények begyűjtése, KKV tanácsadás, piacterek működtetése, AI-hungary weboldal üzemeltetése, társadalmi érzékenyítés, széles körű disszeminációs funkciók, MI kiállítások szervezése).</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 </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Ezáltal egy </a:t>
            </a:r>
            <a:r>
              <a:rPr lang="hu-HU" sz="1100" b="1" i="0" u="none" strike="noStrike" cap="none">
                <a:solidFill>
                  <a:srgbClr val="000000"/>
                </a:solidFill>
                <a:latin typeface="Arial"/>
                <a:ea typeface="Arial"/>
                <a:cs typeface="Arial"/>
                <a:sym typeface="Arial"/>
              </a:rPr>
              <a:t>európai gondolkodási rendszerhez jól illeszkedő intézményi struktúrát </a:t>
            </a:r>
            <a:r>
              <a:rPr lang="hu-HU" sz="1100" b="0" i="0" u="none" strike="noStrike" cap="none">
                <a:solidFill>
                  <a:srgbClr val="000000"/>
                </a:solidFill>
                <a:latin typeface="Arial"/>
                <a:ea typeface="Arial"/>
                <a:cs typeface="Arial"/>
                <a:sym typeface="Arial"/>
              </a:rPr>
              <a:t>kapunk két, a területen már erős legitimitással rendelkező intézményre építve, amelyek piaccal való kapcsolatrendszerét ábra mutatja be a dián kivetített ábra. </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Ebben a modellben szervezetileg elválik egymástól a magas szintű kutatási és oktatási tevékenység és az elsősorban szervezést és kommunikációt igénylő feladatok. </a:t>
            </a:r>
            <a:endParaRPr/>
          </a:p>
          <a:p>
            <a:pPr marL="0" lvl="0" indent="0" algn="l" rtl="0">
              <a:lnSpc>
                <a:spcPct val="100000"/>
              </a:lnSpc>
              <a:spcBef>
                <a:spcPts val="0"/>
              </a:spcBef>
              <a:spcAft>
                <a:spcPts val="0"/>
              </a:spcAft>
              <a:buSzPts val="1100"/>
              <a:buNone/>
            </a:pPr>
            <a:endParaRPr/>
          </a:p>
        </p:txBody>
      </p:sp>
      <p:sp>
        <p:nvSpPr>
          <p:cNvPr id="362" name="Google Shape;362;g70b0d64083_0_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42754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70b0d64083_0_7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hu-HU" sz="1100" b="1" i="0" u="sng" strike="noStrike" cap="none">
                <a:solidFill>
                  <a:srgbClr val="000000"/>
                </a:solidFill>
                <a:latin typeface="Arial"/>
                <a:ea typeface="Arial"/>
                <a:cs typeface="Arial"/>
                <a:sym typeface="Arial"/>
              </a:rPr>
              <a:t>DIA 7.: A széleskörű társadalmi megértés támogatása érdekében az alábbi célokat tűztük magunk elé:</a:t>
            </a:r>
            <a:endParaRPr sz="1100" b="0" i="0" u="none" strike="noStrike" cap="none">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 	Célunk, hogy 2020 végére legalább </a:t>
            </a:r>
            <a:r>
              <a:rPr lang="hu-HU" sz="1100" b="1" i="0" u="none" strike="noStrike" cap="none">
                <a:solidFill>
                  <a:srgbClr val="000000"/>
                </a:solidFill>
                <a:latin typeface="Arial"/>
                <a:ea typeface="Arial"/>
                <a:cs typeface="Arial"/>
                <a:sym typeface="Arial"/>
              </a:rPr>
              <a:t>100 000 magyar ember végezzen el az AI Challenge keretében egy alapozó kurzust</a:t>
            </a:r>
            <a:r>
              <a:rPr lang="hu-HU" sz="1100" b="0" i="0" u="none" strike="noStrike" cap="none">
                <a:solidFill>
                  <a:srgbClr val="000000"/>
                </a:solidFill>
                <a:latin typeface="Arial"/>
                <a:ea typeface="Arial"/>
                <a:cs typeface="Arial"/>
                <a:sym typeface="Arial"/>
              </a:rPr>
              <a:t> a mesterséges intelligencia alapfogalmaival kapcsolatban</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 	Az ismeretek egyrészt egy online közegben teljesíthető tananyagokból sajátíthatók el, amelynek elvégzéséről oklevél szerezhető; másrészt a </a:t>
            </a:r>
            <a:r>
              <a:rPr lang="hu-HU" sz="1100" b="1" i="0" u="none" strike="noStrike" cap="none">
                <a:solidFill>
                  <a:srgbClr val="000000"/>
                </a:solidFill>
                <a:latin typeface="Arial"/>
                <a:ea typeface="Arial"/>
                <a:cs typeface="Arial"/>
                <a:sym typeface="Arial"/>
              </a:rPr>
              <a:t>Csodák Palotájában létrehozandó állandó MI kiállításon való részvételből tevődik össze.</a:t>
            </a:r>
            <a:endParaRPr sz="1100" b="0" i="0" u="none" strike="noStrike" cap="none">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-Ez utóbbi </a:t>
            </a:r>
            <a:r>
              <a:rPr lang="hu-HU" sz="1100" b="1" i="0" u="none" strike="noStrike" cap="none">
                <a:solidFill>
                  <a:srgbClr val="000000"/>
                </a:solidFill>
                <a:latin typeface="Arial"/>
                <a:ea typeface="Arial"/>
                <a:cs typeface="Arial"/>
                <a:sym typeface="Arial"/>
              </a:rPr>
              <a:t>a Csodák Palotájával és az MI fejlesztő cégekkel együttműködésben létrehozandó állandó MI kiállítás</a:t>
            </a:r>
            <a:r>
              <a:rPr lang="hu-HU" sz="1100" b="0" i="0" u="none" strike="noStrike" cap="none">
                <a:solidFill>
                  <a:srgbClr val="000000"/>
                </a:solidFill>
                <a:latin typeface="Arial"/>
                <a:ea typeface="Arial"/>
                <a:cs typeface="Arial"/>
                <a:sym typeface="Arial"/>
              </a:rPr>
              <a:t> keretében zajlik, ahol a látogatók különböző MI-alapú </a:t>
            </a:r>
            <a:r>
              <a:rPr lang="hu-HU" sz="1100" b="1" i="0" u="none" strike="noStrike" cap="none">
                <a:solidFill>
                  <a:srgbClr val="000000"/>
                </a:solidFill>
                <a:latin typeface="Arial"/>
                <a:ea typeface="Arial"/>
                <a:cs typeface="Arial"/>
                <a:sym typeface="Arial"/>
              </a:rPr>
              <a:t>élménytechnológiákat próbálhatnak</a:t>
            </a:r>
            <a:r>
              <a:rPr lang="hu-HU" sz="1100" b="0" i="0" u="none" strike="noStrike" cap="none">
                <a:solidFill>
                  <a:srgbClr val="000000"/>
                </a:solidFill>
                <a:latin typeface="Arial"/>
                <a:ea typeface="Arial"/>
                <a:cs typeface="Arial"/>
                <a:sym typeface="Arial"/>
              </a:rPr>
              <a:t> ki egy-egy állomáson, illetve </a:t>
            </a:r>
            <a:r>
              <a:rPr lang="hu-HU" sz="1100" b="1" i="0" u="none" strike="noStrike" cap="none">
                <a:solidFill>
                  <a:srgbClr val="000000"/>
                </a:solidFill>
                <a:latin typeface="Arial"/>
                <a:ea typeface="Arial"/>
                <a:cs typeface="Arial"/>
                <a:sym typeface="Arial"/>
              </a:rPr>
              <a:t>videókat tekinthetnek</a:t>
            </a:r>
            <a:r>
              <a:rPr lang="hu-HU" sz="1100" b="0" i="0" u="none" strike="noStrike" cap="none">
                <a:solidFill>
                  <a:srgbClr val="000000"/>
                </a:solidFill>
                <a:latin typeface="Arial"/>
                <a:ea typeface="Arial"/>
                <a:cs typeface="Arial"/>
                <a:sym typeface="Arial"/>
              </a:rPr>
              <a:t> meg az MI való életben történő felhasználásáról. Az így szerzett </a:t>
            </a:r>
            <a:r>
              <a:rPr lang="hu-HU" sz="1100" b="1" i="0" u="none" strike="noStrike" cap="none">
                <a:solidFill>
                  <a:srgbClr val="000000"/>
                </a:solidFill>
                <a:latin typeface="Arial"/>
                <a:ea typeface="Arial"/>
                <a:cs typeface="Arial"/>
                <a:sym typeface="Arial"/>
              </a:rPr>
              <a:t>ismeretekről a résztvevők szintén tanúsítványt </a:t>
            </a:r>
            <a:r>
              <a:rPr lang="hu-HU" sz="1100" b="0" i="0" u="none" strike="noStrike" cap="none">
                <a:solidFill>
                  <a:srgbClr val="000000"/>
                </a:solidFill>
                <a:latin typeface="Arial"/>
                <a:ea typeface="Arial"/>
                <a:cs typeface="Arial"/>
                <a:sym typeface="Arial"/>
              </a:rPr>
              <a:t>kaphatnak</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-A társadalmi léptékű elérést biztosítja, hogy a </a:t>
            </a:r>
            <a:r>
              <a:rPr lang="hu-HU" sz="1100" b="1" i="0" u="none" strike="noStrike" cap="none">
                <a:solidFill>
                  <a:srgbClr val="000000"/>
                </a:solidFill>
                <a:latin typeface="Arial"/>
                <a:ea typeface="Arial"/>
                <a:cs typeface="Arial"/>
                <a:sym typeface="Arial"/>
              </a:rPr>
              <a:t>Csodák Palotájába évi több tízezer ember, köztük 50%-ban diákok látogatnak el</a:t>
            </a:r>
            <a:r>
              <a:rPr lang="hu-HU" sz="1100" b="0" i="0" u="none" strike="noStrike" cap="none">
                <a:solidFill>
                  <a:srgbClr val="000000"/>
                </a:solidFill>
                <a:latin typeface="Arial"/>
                <a:ea typeface="Arial"/>
                <a:cs typeface="Arial"/>
                <a:sym typeface="Arial"/>
              </a:rPr>
              <a:t>, illetve az élménytechnológiákra felfűzött interaktív eszközökön túl </a:t>
            </a:r>
            <a:r>
              <a:rPr lang="hu-HU" sz="1100" b="1" i="0" u="none" strike="noStrike" cap="none">
                <a:solidFill>
                  <a:srgbClr val="000000"/>
                </a:solidFill>
                <a:latin typeface="Arial"/>
                <a:ea typeface="Arial"/>
                <a:cs typeface="Arial"/>
                <a:sym typeface="Arial"/>
              </a:rPr>
              <a:t>MI témanapok</a:t>
            </a:r>
            <a:r>
              <a:rPr lang="hu-HU" sz="1100" b="0" i="0" u="none" strike="noStrike" cap="none">
                <a:solidFill>
                  <a:srgbClr val="000000"/>
                </a:solidFill>
                <a:latin typeface="Arial"/>
                <a:ea typeface="Arial"/>
                <a:cs typeface="Arial"/>
                <a:sym typeface="Arial"/>
              </a:rPr>
              <a:t> tartásával is intenzívebbé tehető az ismeretátadás folyamata</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Létrehozunk egy </a:t>
            </a:r>
            <a:r>
              <a:rPr lang="hu-HU" sz="1100" b="1" i="0" u="none" strike="noStrike" cap="none">
                <a:solidFill>
                  <a:srgbClr val="000000"/>
                </a:solidFill>
                <a:latin typeface="Arial"/>
                <a:ea typeface="Arial"/>
                <a:cs typeface="Arial"/>
                <a:sym typeface="Arial"/>
              </a:rPr>
              <a:t>AI-Hungary weboldalt</a:t>
            </a:r>
            <a:r>
              <a:rPr lang="hu-HU" sz="1100" b="0" i="0" u="none" strike="noStrike" cap="none">
                <a:solidFill>
                  <a:srgbClr val="000000"/>
                </a:solidFill>
                <a:latin typeface="Arial"/>
                <a:ea typeface="Arial"/>
                <a:cs typeface="Arial"/>
                <a:sym typeface="Arial"/>
              </a:rPr>
              <a:t>, ahol minden információ megtalálható a Magyarországon zajló MI tevékenységekről magyar és angol nyelven. Az oldal érzékenyítő és szórakoztató tartalmak révén lát el </a:t>
            </a:r>
            <a:r>
              <a:rPr lang="hu-HU" sz="1100" b="1" i="0" u="none" strike="noStrike" cap="none">
                <a:solidFill>
                  <a:srgbClr val="000000"/>
                </a:solidFill>
                <a:latin typeface="Arial"/>
                <a:ea typeface="Arial"/>
                <a:cs typeface="Arial"/>
                <a:sym typeface="Arial"/>
              </a:rPr>
              <a:t>népszerűsítő funkciót</a:t>
            </a:r>
            <a:r>
              <a:rPr lang="hu-HU" sz="1100" b="0" i="0" u="none" strike="noStrike" cap="none">
                <a:solidFill>
                  <a:srgbClr val="000000"/>
                </a:solidFill>
                <a:latin typeface="Arial"/>
                <a:ea typeface="Arial"/>
                <a:cs typeface="Arial"/>
                <a:sym typeface="Arial"/>
              </a:rPr>
              <a:t>, de még inkább egy olyan platformnak ígérkezik, ahol a témával kapcsolatos </a:t>
            </a:r>
            <a:r>
              <a:rPr lang="hu-HU" sz="1100" b="1" i="0" u="none" strike="noStrike" cap="none">
                <a:solidFill>
                  <a:srgbClr val="000000"/>
                </a:solidFill>
                <a:latin typeface="Arial"/>
                <a:ea typeface="Arial"/>
                <a:cs typeface="Arial"/>
                <a:sym typeface="Arial"/>
              </a:rPr>
              <a:t>valamennyi információ elérhető lesz üzleti, kompetencia-alapú és képzés fókuszú kereső funkciókkal, szabályozást összefoglaló menüpontokkal.</a:t>
            </a:r>
            <a:endParaRPr sz="1100" b="0" i="0" u="none" strike="noStrike" cap="none">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Az oldal a</a:t>
            </a:r>
            <a:r>
              <a:rPr lang="hu-HU" sz="1100" b="1" i="0" u="none" strike="noStrike" cap="none">
                <a:solidFill>
                  <a:srgbClr val="000000"/>
                </a:solidFill>
                <a:latin typeface="Arial"/>
                <a:ea typeface="Arial"/>
                <a:cs typeface="Arial"/>
                <a:sym typeface="Arial"/>
              </a:rPr>
              <a:t> Csodák Palotájába,</a:t>
            </a:r>
            <a:r>
              <a:rPr lang="hu-HU" sz="1100" b="0" i="0" u="none" strike="noStrike" cap="none">
                <a:solidFill>
                  <a:srgbClr val="000000"/>
                </a:solidFill>
                <a:latin typeface="Arial"/>
                <a:ea typeface="Arial"/>
                <a:cs typeface="Arial"/>
                <a:sym typeface="Arial"/>
              </a:rPr>
              <a:t> illetve </a:t>
            </a:r>
            <a:r>
              <a:rPr lang="hu-HU" sz="1100" b="1" i="0" u="none" strike="noStrike" cap="none">
                <a:solidFill>
                  <a:srgbClr val="000000"/>
                </a:solidFill>
                <a:latin typeface="Arial"/>
                <a:ea typeface="Arial"/>
                <a:cs typeface="Arial"/>
                <a:sym typeface="Arial"/>
              </a:rPr>
              <a:t>a tévés vetélkedőben megjelenített technológiák megtapasztalásának platformja </a:t>
            </a:r>
            <a:r>
              <a:rPr lang="hu-HU" sz="1100" b="0" i="0" u="none" strike="noStrike" cap="none">
                <a:solidFill>
                  <a:srgbClr val="000000"/>
                </a:solidFill>
                <a:latin typeface="Arial"/>
                <a:ea typeface="Arial"/>
                <a:cs typeface="Arial"/>
                <a:sym typeface="Arial"/>
              </a:rPr>
              <a:t>is lehet.</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Az AI Hungary oldal további funkciója, </a:t>
            </a:r>
            <a:r>
              <a:rPr lang="hu-HU" sz="1100" b="1" i="0" u="none" strike="noStrike" cap="none">
                <a:solidFill>
                  <a:srgbClr val="000000"/>
                </a:solidFill>
                <a:latin typeface="Arial"/>
                <a:ea typeface="Arial"/>
                <a:cs typeface="Arial"/>
                <a:sym typeface="Arial"/>
              </a:rPr>
              <a:t>hogy áttekintést adjon a teljes hazai MI ökoszisztémáról, és könnyen kereshetővé tegye az adott szereplőket a kül- és belföldi érdeklődők számára. </a:t>
            </a:r>
            <a:endParaRPr sz="1100" b="0" i="0" u="none" strike="noStrike" cap="none">
              <a:solidFill>
                <a:srgbClr val="000000"/>
              </a:solidFill>
              <a:latin typeface="Arial"/>
              <a:ea typeface="Arial"/>
              <a:cs typeface="Arial"/>
              <a:sym typeface="Arial"/>
            </a:endParaRPr>
          </a:p>
          <a:p>
            <a:pPr marL="0" lvl="0" indent="0" algn="l" rtl="0">
              <a:lnSpc>
                <a:spcPct val="100000"/>
              </a:lnSpc>
              <a:spcBef>
                <a:spcPts val="0"/>
              </a:spcBef>
              <a:spcAft>
                <a:spcPts val="0"/>
              </a:spcAft>
              <a:buSzPts val="1100"/>
              <a:buNone/>
            </a:pPr>
            <a:endParaRPr/>
          </a:p>
        </p:txBody>
      </p:sp>
      <p:sp>
        <p:nvSpPr>
          <p:cNvPr id="407" name="Google Shape;407;g70b0d64083_0_7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78056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7598dbd41b_4_988: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53" name="Google Shape;453;g7598dbd41b_4_988: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63568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6b110efb30_2_89: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3" name="Google Shape;483;g6b110efb30_2_89: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00802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c0d57a781_0_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23" name="Google Shape;523;g6c0d57a781_0_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85604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g7598dbd41b_4_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67" name="Google Shape;567;g7598dbd41b_4_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56870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g7598dbd41b_4_141: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27" name="Google Shape;627;g7598dbd41b_4_14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18013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g7598dbd41b_4_26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65" name="Google Shape;665;g7598dbd41b_4_26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3521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7598dbd41b_4_1099: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29" name="Google Shape;729;g7598dbd41b_4_1099: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25812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g7598dbd41b_0_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0" name="Google Shape;760;g7598dbd41b_0_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11315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75d48a205c_0_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0" name="Google Shape;170;g75d48a205c_0_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07655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1"/>
        <p:cNvGrpSpPr/>
        <p:nvPr/>
      </p:nvGrpSpPr>
      <p:grpSpPr>
        <a:xfrm>
          <a:off x="0" y="0"/>
          <a:ext cx="0" cy="0"/>
          <a:chOff x="0" y="0"/>
          <a:chExt cx="0" cy="0"/>
        </a:xfrm>
      </p:grpSpPr>
      <p:sp>
        <p:nvSpPr>
          <p:cNvPr id="802" name="Google Shape;802;g6b7e80cecf_0_27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03" name="Google Shape;803;g6b7e80cecf_0_27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42230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6bb3f3ea77_0_0: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47" name="Google Shape;847;g6bb3f3ea77_0_0: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22633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1"/>
        <p:cNvGrpSpPr/>
        <p:nvPr/>
      </p:nvGrpSpPr>
      <p:grpSpPr>
        <a:xfrm>
          <a:off x="0" y="0"/>
          <a:ext cx="0" cy="0"/>
          <a:chOff x="0" y="0"/>
          <a:chExt cx="0" cy="0"/>
        </a:xfrm>
      </p:grpSpPr>
      <p:sp>
        <p:nvSpPr>
          <p:cNvPr id="922" name="Google Shape;922;g6bb3f3ea77_0_43: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3" name="Google Shape;923;g6bb3f3ea77_0_4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08662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5"/>
        <p:cNvGrpSpPr/>
        <p:nvPr/>
      </p:nvGrpSpPr>
      <p:grpSpPr>
        <a:xfrm>
          <a:off x="0" y="0"/>
          <a:ext cx="0" cy="0"/>
          <a:chOff x="0" y="0"/>
          <a:chExt cx="0" cy="0"/>
        </a:xfrm>
      </p:grpSpPr>
      <p:sp>
        <p:nvSpPr>
          <p:cNvPr id="956" name="Google Shape;956;g6bb3f3ea77_0_47: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57" name="Google Shape;957;g6bb3f3ea77_0_47: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477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1"/>
        <p:cNvGrpSpPr/>
        <p:nvPr/>
      </p:nvGrpSpPr>
      <p:grpSpPr>
        <a:xfrm>
          <a:off x="0" y="0"/>
          <a:ext cx="0" cy="0"/>
          <a:chOff x="0" y="0"/>
          <a:chExt cx="0" cy="0"/>
        </a:xfrm>
      </p:grpSpPr>
      <p:sp>
        <p:nvSpPr>
          <p:cNvPr id="992" name="Google Shape;992;g7598dbd41b_4_1211: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3" name="Google Shape;993;g7598dbd41b_4_121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089086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1"/>
        <p:cNvGrpSpPr/>
        <p:nvPr/>
      </p:nvGrpSpPr>
      <p:grpSpPr>
        <a:xfrm>
          <a:off x="0" y="0"/>
          <a:ext cx="0" cy="0"/>
          <a:chOff x="0" y="0"/>
          <a:chExt cx="0" cy="0"/>
        </a:xfrm>
      </p:grpSpPr>
      <p:sp>
        <p:nvSpPr>
          <p:cNvPr id="1022" name="Google Shape;1022;g7598dbd41b_4_507: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23" name="Google Shape;1023;g7598dbd41b_4_507: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342888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8"/>
        <p:cNvGrpSpPr/>
        <p:nvPr/>
      </p:nvGrpSpPr>
      <p:grpSpPr>
        <a:xfrm>
          <a:off x="0" y="0"/>
          <a:ext cx="0" cy="0"/>
          <a:chOff x="0" y="0"/>
          <a:chExt cx="0" cy="0"/>
        </a:xfrm>
      </p:grpSpPr>
      <p:sp>
        <p:nvSpPr>
          <p:cNvPr id="1069" name="Google Shape;1069;p3: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0" name="Google Shape;1070;p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873877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1"/>
        <p:cNvGrpSpPr/>
        <p:nvPr/>
      </p:nvGrpSpPr>
      <p:grpSpPr>
        <a:xfrm>
          <a:off x="0" y="0"/>
          <a:ext cx="0" cy="0"/>
          <a:chOff x="0" y="0"/>
          <a:chExt cx="0" cy="0"/>
        </a:xfrm>
      </p:grpSpPr>
      <p:sp>
        <p:nvSpPr>
          <p:cNvPr id="1092" name="Google Shape;1092;g7598dbd41b_4_635: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93" name="Google Shape;1093;g7598dbd41b_4_635: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39930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8"/>
        <p:cNvGrpSpPr/>
        <p:nvPr/>
      </p:nvGrpSpPr>
      <p:grpSpPr>
        <a:xfrm>
          <a:off x="0" y="0"/>
          <a:ext cx="0" cy="0"/>
          <a:chOff x="0" y="0"/>
          <a:chExt cx="0" cy="0"/>
        </a:xfrm>
      </p:grpSpPr>
      <p:sp>
        <p:nvSpPr>
          <p:cNvPr id="1129" name="Google Shape;1129;g7598dbd41b_4_861: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30" name="Google Shape;1130;g7598dbd41b_4_86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924403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4"/>
        <p:cNvGrpSpPr/>
        <p:nvPr/>
      </p:nvGrpSpPr>
      <p:grpSpPr>
        <a:xfrm>
          <a:off x="0" y="0"/>
          <a:ext cx="0" cy="0"/>
          <a:chOff x="0" y="0"/>
          <a:chExt cx="0" cy="0"/>
        </a:xfrm>
      </p:grpSpPr>
      <p:sp>
        <p:nvSpPr>
          <p:cNvPr id="1175" name="Google Shape;1175;p8: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6" name="Google Shape;1176;p8: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86107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6b110efb30_2_176: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1" name="Google Shape;201;g6b110efb30_2_176: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127915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3"/>
        <p:cNvGrpSpPr/>
        <p:nvPr/>
      </p:nvGrpSpPr>
      <p:grpSpPr>
        <a:xfrm>
          <a:off x="0" y="0"/>
          <a:ext cx="0" cy="0"/>
          <a:chOff x="0" y="0"/>
          <a:chExt cx="0" cy="0"/>
        </a:xfrm>
      </p:grpSpPr>
      <p:sp>
        <p:nvSpPr>
          <p:cNvPr id="1194" name="Google Shape;1194;g6b110efb30_2_52: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95" name="Google Shape;1195;g6b110efb30_2_5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8557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7"/>
        <p:cNvGrpSpPr/>
        <p:nvPr/>
      </p:nvGrpSpPr>
      <p:grpSpPr>
        <a:xfrm>
          <a:off x="0" y="0"/>
          <a:ext cx="0" cy="0"/>
          <a:chOff x="0" y="0"/>
          <a:chExt cx="0" cy="0"/>
        </a:xfrm>
      </p:grpSpPr>
      <p:sp>
        <p:nvSpPr>
          <p:cNvPr id="1208" name="Google Shape;1208;p9:notes"/>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9" name="Google Shape;1209;p9: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108235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2"/>
        <p:cNvGrpSpPr/>
        <p:nvPr/>
      </p:nvGrpSpPr>
      <p:grpSpPr>
        <a:xfrm>
          <a:off x="0" y="0"/>
          <a:ext cx="0" cy="0"/>
          <a:chOff x="0" y="0"/>
          <a:chExt cx="0" cy="0"/>
        </a:xfrm>
      </p:grpSpPr>
      <p:sp>
        <p:nvSpPr>
          <p:cNvPr id="1213" name="Google Shape;1213;p6: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4" name="Google Shape;1214;p6: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72403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5"/>
        <p:cNvGrpSpPr/>
        <p:nvPr/>
      </p:nvGrpSpPr>
      <p:grpSpPr>
        <a:xfrm>
          <a:off x="0" y="0"/>
          <a:ext cx="0" cy="0"/>
          <a:chOff x="0" y="0"/>
          <a:chExt cx="0" cy="0"/>
        </a:xfrm>
      </p:grpSpPr>
      <p:sp>
        <p:nvSpPr>
          <p:cNvPr id="1336" name="Google Shape;1336;g6b110efb30_2_172: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37" name="Google Shape;1337;g6b110efb30_2_17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623656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5"/>
        <p:cNvGrpSpPr/>
        <p:nvPr/>
      </p:nvGrpSpPr>
      <p:grpSpPr>
        <a:xfrm>
          <a:off x="0" y="0"/>
          <a:ext cx="0" cy="0"/>
          <a:chOff x="0" y="0"/>
          <a:chExt cx="0" cy="0"/>
        </a:xfrm>
      </p:grpSpPr>
      <p:sp>
        <p:nvSpPr>
          <p:cNvPr id="1366" name="Google Shape;1366;g6b110efb30_2_164: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7" name="Google Shape;1367;g6b110efb30_2_164: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0638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0b0d64083_0_44: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6" name="Google Shape;236;g70b0d64083_0_44: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hu-HU" sz="1100" b="1" i="0" u="sng" strike="noStrike" cap="none">
                <a:solidFill>
                  <a:srgbClr val="000000"/>
                </a:solidFill>
                <a:latin typeface="Arial"/>
                <a:ea typeface="Arial"/>
                <a:cs typeface="Arial"/>
                <a:sym typeface="Arial"/>
              </a:rPr>
              <a:t>DIA 5: Mindezen célok támogatására már kész eredményekkel is rendelkezik a Koalíció:</a:t>
            </a:r>
            <a:endParaRPr sz="1100" b="0" i="0" u="none" strike="noStrike" cap="none">
              <a:solidFill>
                <a:srgbClr val="000000"/>
              </a:solidFill>
              <a:latin typeface="Arial"/>
              <a:ea typeface="Arial"/>
              <a:cs typeface="Arial"/>
              <a:sym typeface="Arial"/>
            </a:endParaRPr>
          </a:p>
          <a:p>
            <a:pPr marL="457200" lvl="0" indent="-298450" algn="l" rtl="0">
              <a:lnSpc>
                <a:spcPct val="100000"/>
              </a:lnSpc>
              <a:spcBef>
                <a:spcPts val="0"/>
              </a:spcBef>
              <a:spcAft>
                <a:spcPts val="0"/>
              </a:spcAft>
              <a:buSzPts val="1100"/>
              <a:buChar char="●"/>
            </a:pPr>
            <a:r>
              <a:rPr lang="hu-HU" sz="1100" b="1" i="0" u="none" strike="noStrike" cap="none">
                <a:solidFill>
                  <a:srgbClr val="000000"/>
                </a:solidFill>
                <a:latin typeface="Arial"/>
                <a:ea typeface="Arial"/>
                <a:cs typeface="Arial"/>
                <a:sym typeface="Arial"/>
              </a:rPr>
              <a:t>Adatpiac Platformot</a:t>
            </a:r>
            <a:r>
              <a:rPr lang="hu-HU" sz="1100" b="0" i="0" u="none" strike="noStrike" cap="none">
                <a:solidFill>
                  <a:srgbClr val="000000"/>
                </a:solidFill>
                <a:latin typeface="Arial"/>
                <a:ea typeface="Arial"/>
                <a:cs typeface="Arial"/>
                <a:sym typeface="Arial"/>
              </a:rPr>
              <a:t> hozunk létre GDPR kompatibilis megosztásról szóló ajánlási rendszerrel, egy zárt Alfa tesztkörnyezet következő fél évben való létrehozása mellett, azaz </a:t>
            </a:r>
            <a:r>
              <a:rPr lang="hu-HU" sz="1100" b="1" i="0" u="none" strike="noStrike" cap="none">
                <a:solidFill>
                  <a:srgbClr val="000000"/>
                </a:solidFill>
                <a:latin typeface="Arial"/>
                <a:ea typeface="Arial"/>
                <a:cs typeface="Arial"/>
                <a:sym typeface="Arial"/>
              </a:rPr>
              <a:t>adatpiactereket építünk</a:t>
            </a:r>
            <a:r>
              <a:rPr lang="hu-HU" sz="1100" b="0" i="0" u="none" strike="noStrike" cap="none">
                <a:solidFill>
                  <a:srgbClr val="000000"/>
                </a:solidFill>
                <a:latin typeface="Arial"/>
                <a:ea typeface="Arial"/>
                <a:cs typeface="Arial"/>
                <a:sym typeface="Arial"/>
              </a:rPr>
              <a:t>, </a:t>
            </a:r>
            <a:r>
              <a:rPr lang="hu-HU" sz="1100" b="1" i="0" u="none" strike="noStrike" cap="none">
                <a:solidFill>
                  <a:srgbClr val="000000"/>
                </a:solidFill>
                <a:latin typeface="Arial"/>
                <a:ea typeface="Arial"/>
                <a:cs typeface="Arial"/>
                <a:sym typeface="Arial"/>
              </a:rPr>
              <a:t>összekötjük az adatpiac keresleti és kínálati oldalát:</a:t>
            </a:r>
            <a:endParaRPr sz="1100" b="0" i="0" u="none" strike="noStrike" cap="none">
              <a:solidFill>
                <a:srgbClr val="000000"/>
              </a:solidFill>
              <a:latin typeface="Arial"/>
              <a:ea typeface="Arial"/>
              <a:cs typeface="Arial"/>
              <a:sym typeface="Arial"/>
            </a:endParaRPr>
          </a:p>
          <a:p>
            <a:pPr marL="457200" marR="0" lvl="0" indent="-298450" algn="l" rtl="0">
              <a:lnSpc>
                <a:spcPct val="100000"/>
              </a:lnSpc>
              <a:spcBef>
                <a:spcPts val="0"/>
              </a:spcBef>
              <a:spcAft>
                <a:spcPts val="0"/>
              </a:spcAft>
              <a:buClr>
                <a:srgbClr val="000000"/>
              </a:buClr>
              <a:buSzPts val="1100"/>
              <a:buFont typeface="Arial"/>
              <a:buChar char="●"/>
            </a:pPr>
            <a:r>
              <a:rPr lang="hu-HU" sz="1100" b="0" i="0" u="none" strike="noStrike" cap="none">
                <a:solidFill>
                  <a:srgbClr val="000000"/>
                </a:solidFill>
                <a:latin typeface="Arial"/>
                <a:ea typeface="Arial"/>
                <a:cs typeface="Arial"/>
                <a:sym typeface="Arial"/>
              </a:rPr>
              <a:t> </a:t>
            </a:r>
            <a:r>
              <a:rPr lang="hu-HU" sz="1100" b="1" i="0" u="none" strike="noStrike" cap="none">
                <a:solidFill>
                  <a:srgbClr val="000000"/>
                </a:solidFill>
                <a:latin typeface="Arial"/>
                <a:ea typeface="Arial"/>
                <a:cs typeface="Arial"/>
                <a:sym typeface="Arial"/>
              </a:rPr>
              <a:t>Kereshetővé tesszük a nem személyhez kötött vagy teljes mértékben anonimizált közadatokat</a:t>
            </a:r>
            <a:r>
              <a:rPr lang="hu-HU" sz="1100" b="0" i="0" u="none" strike="noStrike" cap="none">
                <a:solidFill>
                  <a:srgbClr val="000000"/>
                </a:solidFill>
                <a:latin typeface="Arial"/>
                <a:ea typeface="Arial"/>
                <a:cs typeface="Arial"/>
                <a:sym typeface="Arial"/>
              </a:rPr>
              <a:t>: 2020 tavaszáig elérhetővé tesszük a metaadatok gyűjteményét az adatgazdák megszólíthatósága érdekében. Ehhez felhasználjuk a </a:t>
            </a:r>
            <a:r>
              <a:rPr lang="hu-HU" sz="1100" b="1" i="0" u="none" strike="noStrike" cap="none">
                <a:solidFill>
                  <a:srgbClr val="000000"/>
                </a:solidFill>
                <a:latin typeface="Arial"/>
                <a:ea typeface="Arial"/>
                <a:cs typeface="Arial"/>
                <a:sym typeface="Arial"/>
              </a:rPr>
              <a:t>közadatvagyon katasztert</a:t>
            </a:r>
            <a:r>
              <a:rPr lang="hu-HU" sz="1100" b="0" i="0" u="none" strike="noStrike" cap="none">
                <a:solidFill>
                  <a:srgbClr val="000000"/>
                </a:solidFill>
                <a:latin typeface="Arial"/>
                <a:ea typeface="Arial"/>
                <a:cs typeface="Arial"/>
                <a:sym typeface="Arial"/>
              </a:rPr>
              <a:t> és </a:t>
            </a:r>
            <a:r>
              <a:rPr lang="hu-HU" sz="1100" b="1" i="0" u="none" strike="noStrike" cap="none">
                <a:solidFill>
                  <a:srgbClr val="000000"/>
                </a:solidFill>
                <a:latin typeface="Arial"/>
                <a:ea typeface="Arial"/>
                <a:cs typeface="Arial"/>
                <a:sym typeface="Arial"/>
              </a:rPr>
              <a:t>adatpiac jógyakorlatokat</a:t>
            </a:r>
            <a:r>
              <a:rPr lang="hu-HU" sz="1100" b="0" i="0" u="none" strike="noStrike" cap="none">
                <a:solidFill>
                  <a:srgbClr val="000000"/>
                </a:solidFill>
                <a:latin typeface="Arial"/>
                <a:ea typeface="Arial"/>
                <a:cs typeface="Arial"/>
                <a:sym typeface="Arial"/>
              </a:rPr>
              <a:t> gyűjtünk be.</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-Elkészült egy </a:t>
            </a:r>
            <a:r>
              <a:rPr lang="hu-HU" sz="1100" b="1" i="0" u="none" strike="noStrike" cap="none">
                <a:solidFill>
                  <a:srgbClr val="000000"/>
                </a:solidFill>
                <a:latin typeface="Arial"/>
                <a:ea typeface="Arial"/>
                <a:cs typeface="Arial"/>
                <a:sym typeface="Arial"/>
              </a:rPr>
              <a:t>adathasználati esetgyűjtemény valós piaci szereplők igényei alapján, </a:t>
            </a:r>
            <a:r>
              <a:rPr lang="hu-HU" sz="1100" b="0" i="0" u="none" strike="noStrike" cap="none">
                <a:solidFill>
                  <a:srgbClr val="000000"/>
                </a:solidFill>
                <a:latin typeface="Arial"/>
                <a:ea typeface="Arial"/>
                <a:cs typeface="Arial"/>
                <a:sym typeface="Arial"/>
              </a:rPr>
              <a:t>amelyben adatmegosztási és adatigénylési esetek szerepelnek, amelyekben az adatpiac/közadatportál segíthet.</a:t>
            </a:r>
            <a:endParaRPr/>
          </a:p>
          <a:p>
            <a:pPr marL="457200" lvl="0" indent="-298450" algn="l" rtl="0">
              <a:lnSpc>
                <a:spcPct val="100000"/>
              </a:lnSpc>
              <a:spcBef>
                <a:spcPts val="0"/>
              </a:spcBef>
              <a:spcAft>
                <a:spcPts val="0"/>
              </a:spcAft>
              <a:buSzPts val="1100"/>
              <a:buChar char="●"/>
            </a:pPr>
            <a:r>
              <a:rPr lang="hu-HU" sz="1100" b="1" i="0" u="none" strike="noStrike" cap="none">
                <a:solidFill>
                  <a:srgbClr val="000000"/>
                </a:solidFill>
                <a:latin typeface="Arial"/>
                <a:ea typeface="Arial"/>
                <a:cs typeface="Arial"/>
                <a:sym typeface="Arial"/>
              </a:rPr>
              <a:t>Csökkentjük az adatmegosztáshoz kapcsolódó bizonytalanságokat </a:t>
            </a:r>
            <a:r>
              <a:rPr lang="hu-HU" sz="1100" b="0" i="0" u="none" strike="noStrike" cap="none">
                <a:solidFill>
                  <a:srgbClr val="000000"/>
                </a:solidFill>
                <a:latin typeface="Arial"/>
                <a:ea typeface="Arial"/>
                <a:cs typeface="Arial"/>
                <a:sym typeface="Arial"/>
              </a:rPr>
              <a:t>adatvagyon törvény javaslat készítésével.</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-Elkészült egy elemzés arról, hogy milyen jogi keretben lehet értelmezni az adat fogalmát, hogy ezáltal lehetővé váljon az adatvagyon értékelése és szabályozott eladása, amely egy minisztériumok által kidolgozandó adatvagyon törvény alapját tudja képezni. </a:t>
            </a:r>
            <a:endParaRPr/>
          </a:p>
          <a:p>
            <a:pPr marL="158750" lvl="0" indent="0" algn="l" rtl="0">
              <a:lnSpc>
                <a:spcPct val="100000"/>
              </a:lnSpc>
              <a:spcBef>
                <a:spcPts val="0"/>
              </a:spcBef>
              <a:spcAft>
                <a:spcPts val="0"/>
              </a:spcAft>
              <a:buSzPts val="1100"/>
              <a:buNone/>
            </a:pPr>
            <a:r>
              <a:rPr lang="hu-HU" sz="1100" b="0" i="0" u="none" strike="noStrike" cap="none">
                <a:solidFill>
                  <a:srgbClr val="000000"/>
                </a:solidFill>
                <a:latin typeface="Arial"/>
                <a:ea typeface="Arial"/>
                <a:cs typeface="Arial"/>
                <a:sym typeface="Arial"/>
              </a:rPr>
              <a:t>-Valamint elkészült egy ajánlás gyűjtemény az NHIT elnökének, a KSH elnökségének és multinacionális cégek adatjogászainak bevonásával, hogy milyen típusú érzékeny adatokat tartalmazó adatkészletek megosztásához milyen jellegű adat transzformációkra van szükség </a:t>
            </a:r>
            <a:endParaRPr/>
          </a:p>
          <a:p>
            <a:pPr marL="158750" marR="0" lvl="0" indent="0" algn="l" rtl="0">
              <a:lnSpc>
                <a:spcPct val="100000"/>
              </a:lnSpc>
              <a:spcBef>
                <a:spcPts val="0"/>
              </a:spcBef>
              <a:spcAft>
                <a:spcPts val="0"/>
              </a:spcAft>
              <a:buClr>
                <a:srgbClr val="000000"/>
              </a:buClr>
              <a:buSzPts val="1100"/>
              <a:buFont typeface="Arial"/>
              <a:buNone/>
            </a:pPr>
            <a:r>
              <a:rPr lang="hu-HU" sz="1100" b="0" i="1" u="none" strike="noStrike" cap="none">
                <a:solidFill>
                  <a:srgbClr val="000000"/>
                </a:solidFill>
                <a:highlight>
                  <a:srgbClr val="00FFFF"/>
                </a:highlight>
                <a:latin typeface="Arial"/>
                <a:ea typeface="Arial"/>
                <a:cs typeface="Arial"/>
                <a:sym typeface="Arial"/>
              </a:rPr>
              <a:t>-Kiemelten fontosnak tartjuk a felelősségteljes bevezetéseseket, melyet az állami szabályozási oldalon a fogyasztóvédelmi és biztonsági szempontok szem előtt tartásával szükséges majd elvégezni.</a:t>
            </a:r>
            <a:r>
              <a:rPr lang="hu-HU" sz="1100" b="1" i="0" u="none" strike="noStrike" cap="none">
                <a:solidFill>
                  <a:srgbClr val="000000"/>
                </a:solidFill>
                <a:highlight>
                  <a:srgbClr val="00FFFF"/>
                </a:highlight>
                <a:latin typeface="Arial"/>
                <a:ea typeface="Arial"/>
                <a:cs typeface="Arial"/>
                <a:sym typeface="Arial"/>
              </a:rPr>
              <a:t> </a:t>
            </a:r>
            <a:endParaRPr/>
          </a:p>
          <a:p>
            <a:pPr marL="457200" marR="0" lvl="0" indent="-298450" algn="l" rtl="0">
              <a:lnSpc>
                <a:spcPct val="100000"/>
              </a:lnSpc>
              <a:spcBef>
                <a:spcPts val="0"/>
              </a:spcBef>
              <a:spcAft>
                <a:spcPts val="0"/>
              </a:spcAft>
              <a:buClr>
                <a:srgbClr val="000000"/>
              </a:buClr>
              <a:buSzPts val="1100"/>
              <a:buFont typeface="Arial"/>
              <a:buChar char="●"/>
            </a:pPr>
            <a:r>
              <a:rPr lang="hu-HU" sz="1100" b="1" i="0" u="none" strike="noStrike" cap="none">
                <a:solidFill>
                  <a:srgbClr val="000000"/>
                </a:solidFill>
                <a:latin typeface="Arial"/>
                <a:ea typeface="Arial"/>
                <a:cs typeface="Arial"/>
                <a:sym typeface="Arial"/>
              </a:rPr>
              <a:t>Létrehozzuk a Nemzeti Adatvagyon Ügynökséget</a:t>
            </a:r>
            <a:r>
              <a:rPr lang="hu-HU" sz="1100" b="0" i="0" u="none" strike="noStrike" cap="none">
                <a:solidFill>
                  <a:srgbClr val="000000"/>
                </a:solidFill>
                <a:latin typeface="Arial"/>
                <a:ea typeface="Arial"/>
                <a:cs typeface="Arial"/>
                <a:sym typeface="Arial"/>
              </a:rPr>
              <a:t>: elkészült egy javaslattétel a munkanevén Nemzeti Adatvagyon Ügynökségnek nevezett intézményről, annak feladatkörére és működésére vonatkozóan. </a:t>
            </a:r>
            <a:r>
              <a:rPr lang="hu-HU" sz="1100" b="0" i="1" u="none" strike="noStrike" cap="none">
                <a:solidFill>
                  <a:srgbClr val="000000"/>
                </a:solidFill>
                <a:latin typeface="Arial"/>
                <a:ea typeface="Arial"/>
                <a:cs typeface="Arial"/>
                <a:sym typeface="Arial"/>
              </a:rPr>
              <a:t>A javaslat szerint az ügynökség felelősségi körébe kerül, a progresszív és hatékony állami adatgazdálkodás. Célunk az elkészült Közadatportál magas színvonalú működtetése a Belügyminisztériummal együttműködésben.</a:t>
            </a:r>
            <a:endParaRPr/>
          </a:p>
          <a:p>
            <a:pPr marL="158750" marR="0" lvl="0" indent="0" algn="l"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-Elkezdődtek </a:t>
            </a:r>
            <a:r>
              <a:rPr lang="hu-HU" sz="1100" b="1" i="0" u="none" strike="noStrike" cap="none">
                <a:solidFill>
                  <a:srgbClr val="000000"/>
                </a:solidFill>
                <a:latin typeface="Arial"/>
                <a:ea typeface="Arial"/>
                <a:cs typeface="Arial"/>
                <a:sym typeface="Arial"/>
              </a:rPr>
              <a:t>beszélgetések nagy tömegű és nagy értékű adatok felmérésével</a:t>
            </a:r>
            <a:r>
              <a:rPr lang="hu-HU" sz="1100" b="0" i="0" u="none" strike="noStrike" cap="none">
                <a:solidFill>
                  <a:srgbClr val="000000"/>
                </a:solidFill>
                <a:latin typeface="Arial"/>
                <a:ea typeface="Arial"/>
                <a:cs typeface="Arial"/>
                <a:sym typeface="Arial"/>
              </a:rPr>
              <a:t>, begyűjtésével kapcsolatban, mint </a:t>
            </a:r>
            <a:r>
              <a:rPr lang="hu-HU" sz="1100" b="1" i="0" u="none" strike="noStrike" cap="none">
                <a:solidFill>
                  <a:srgbClr val="000000"/>
                </a:solidFill>
                <a:latin typeface="Arial"/>
                <a:ea typeface="Arial"/>
                <a:cs typeface="Arial"/>
                <a:sym typeface="Arial"/>
              </a:rPr>
              <a:t>oktatási adatok (OH, KIFÜ), egészségügyi adato</a:t>
            </a:r>
            <a:r>
              <a:rPr lang="hu-HU" sz="1100" b="0" i="0" u="none" strike="noStrike" cap="none">
                <a:solidFill>
                  <a:srgbClr val="000000"/>
                </a:solidFill>
                <a:latin typeface="Arial"/>
                <a:ea typeface="Arial"/>
                <a:cs typeface="Arial"/>
                <a:sym typeface="Arial"/>
              </a:rPr>
              <a:t>k (KIFÜ, Rényi,</a:t>
            </a:r>
            <a:r>
              <a:rPr lang="hu-HU" sz="1100" b="0" i="0" u="sng" strike="noStrike" cap="none">
                <a:solidFill>
                  <a:srgbClr val="000000"/>
                </a:solidFill>
                <a:latin typeface="Arial"/>
                <a:ea typeface="Arial"/>
                <a:cs typeface="Arial"/>
                <a:sym typeface="Arial"/>
                <a:hlinkClick r:id="rId3"/>
              </a:rPr>
              <a:t> www.kutatoszoba.hu</a:t>
            </a:r>
            <a:r>
              <a:rPr lang="hu-HU" sz="1100" b="0" i="0" u="none" strike="noStrike" cap="none">
                <a:solidFill>
                  <a:srgbClr val="000000"/>
                </a:solidFill>
                <a:latin typeface="Arial"/>
                <a:ea typeface="Arial"/>
                <a:cs typeface="Arial"/>
                <a:sym typeface="Arial"/>
              </a:rPr>
              <a:t>), </a:t>
            </a:r>
            <a:r>
              <a:rPr lang="hu-HU" sz="1100" b="1" i="0" u="none" strike="noStrike" cap="none">
                <a:solidFill>
                  <a:srgbClr val="000000"/>
                </a:solidFill>
                <a:latin typeface="Arial"/>
                <a:ea typeface="Arial"/>
                <a:cs typeface="Arial"/>
                <a:sym typeface="Arial"/>
              </a:rPr>
              <a:t>térinformatikai és közlekedési adatok </a:t>
            </a:r>
            <a:r>
              <a:rPr lang="hu-HU" sz="1100" b="0" i="0" u="none" strike="noStrike" cap="none">
                <a:solidFill>
                  <a:srgbClr val="000000"/>
                </a:solidFill>
                <a:latin typeface="Arial"/>
                <a:ea typeface="Arial"/>
                <a:cs typeface="Arial"/>
                <a:sym typeface="Arial"/>
              </a:rPr>
              <a:t>(Lechner, BKK, KIFÜ). </a:t>
            </a:r>
            <a:endParaRPr/>
          </a:p>
          <a:p>
            <a:pPr marL="457200" marR="0" lvl="0" indent="-22860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a:p>
            <a:pPr marL="457200" lvl="0" indent="0" algn="l" rtl="0">
              <a:lnSpc>
                <a:spcPct val="100000"/>
              </a:lnSpc>
              <a:spcBef>
                <a:spcPts val="0"/>
              </a:spcBef>
              <a:spcAft>
                <a:spcPts val="0"/>
              </a:spcAft>
              <a:buSzPts val="1100"/>
              <a:buNone/>
            </a:pPr>
            <a:endParaRPr b="1"/>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p:txBody>
      </p:sp>
    </p:spTree>
    <p:extLst>
      <p:ext uri="{BB962C8B-B14F-4D97-AF65-F5344CB8AC3E}">
        <p14:creationId xmlns:p14="http://schemas.microsoft.com/office/powerpoint/2010/main" val="776115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6c2f2bcce8_0_0:notes"/>
          <p:cNvSpPr txBox="1">
            <a:spLocks noGrp="1"/>
          </p:cNvSpPr>
          <p:nvPr>
            <p:ph type="body" idx="1"/>
          </p:nvPr>
        </p:nvSpPr>
        <p:spPr>
          <a:xfrm>
            <a:off x="679768" y="4715147"/>
            <a:ext cx="5438100" cy="446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g6c2f2bcce8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0634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6b110efb30_2_168: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4" name="Google Shape;274;g6b110efb30_2_168: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23574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7598dbd41b_4_405: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8" name="Google Shape;308;g7598dbd41b_4_405: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25886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7598dbd41b_4_753: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9" name="Google Shape;329;g7598dbd41b_4_75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36984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70b0d64083_0_203: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6" name="Google Shape;356;g70b0d64083_0_20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3277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ím és tartalom"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4" name="Google Shape;14;p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ím és függőleges szöveg"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üggőleges cím és szöveg"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6012656" y="771525"/>
            <a:ext cx="3290888"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821656" y="-1209675"/>
            <a:ext cx="3290888"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332185" y="322886"/>
            <a:ext cx="8479500" cy="377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2400"/>
              <a:buFont typeface="Georgia"/>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2" name="Google Shape;82;p13"/>
          <p:cNvSpPr txBox="1">
            <a:spLocks noGrp="1"/>
          </p:cNvSpPr>
          <p:nvPr>
            <p:ph type="subTitle" idx="1"/>
          </p:nvPr>
        </p:nvSpPr>
        <p:spPr>
          <a:xfrm>
            <a:off x="332184" y="700075"/>
            <a:ext cx="8479500" cy="6645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1800"/>
              <a:buNone/>
              <a:defRPr sz="1800" b="0">
                <a:solidFill>
                  <a:schemeClr val="dk1"/>
                </a:solidFill>
              </a:defRPr>
            </a:lvl1pPr>
            <a:lvl2pPr lvl="1" algn="l" rtl="0">
              <a:lnSpc>
                <a:spcPct val="85000"/>
              </a:lnSpc>
              <a:spcBef>
                <a:spcPts val="0"/>
              </a:spcBef>
              <a:spcAft>
                <a:spcPts val="0"/>
              </a:spcAft>
              <a:buClr>
                <a:schemeClr val="dk1"/>
              </a:buClr>
              <a:buSzPts val="1800"/>
              <a:buNone/>
              <a:defRPr sz="1800"/>
            </a:lvl2pPr>
            <a:lvl3pPr lvl="2" algn="l" rtl="0">
              <a:lnSpc>
                <a:spcPct val="85000"/>
              </a:lnSpc>
              <a:spcBef>
                <a:spcPts val="0"/>
              </a:spcBef>
              <a:spcAft>
                <a:spcPts val="0"/>
              </a:spcAft>
              <a:buClr>
                <a:schemeClr val="dk1"/>
              </a:buClr>
              <a:buSzPts val="1800"/>
              <a:buNone/>
              <a:defRPr sz="1800"/>
            </a:lvl3pPr>
            <a:lvl4pPr lvl="3" algn="l" rtl="0">
              <a:lnSpc>
                <a:spcPct val="85000"/>
              </a:lnSpc>
              <a:spcBef>
                <a:spcPts val="0"/>
              </a:spcBef>
              <a:spcAft>
                <a:spcPts val="0"/>
              </a:spcAft>
              <a:buClr>
                <a:schemeClr val="dk1"/>
              </a:buClr>
              <a:buSzPts val="1800"/>
              <a:buNone/>
              <a:defRPr sz="1800"/>
            </a:lvl4pPr>
            <a:lvl5pPr lvl="4" algn="l" rtl="0">
              <a:lnSpc>
                <a:spcPct val="85000"/>
              </a:lnSpc>
              <a:spcBef>
                <a:spcPts val="0"/>
              </a:spcBef>
              <a:spcAft>
                <a:spcPts val="0"/>
              </a:spcAft>
              <a:buClr>
                <a:schemeClr val="dk1"/>
              </a:buClr>
              <a:buSzPts val="1800"/>
              <a:buNone/>
              <a:defRPr sz="1800"/>
            </a:lvl5pPr>
            <a:lvl6pPr lvl="5" algn="l" rtl="0">
              <a:lnSpc>
                <a:spcPct val="85000"/>
              </a:lnSpc>
              <a:spcBef>
                <a:spcPts val="0"/>
              </a:spcBef>
              <a:spcAft>
                <a:spcPts val="0"/>
              </a:spcAft>
              <a:buClr>
                <a:schemeClr val="dk1"/>
              </a:buClr>
              <a:buSzPts val="1800"/>
              <a:buNone/>
              <a:defRPr sz="1800"/>
            </a:lvl6pPr>
            <a:lvl7pPr lvl="6" algn="l" rtl="0">
              <a:lnSpc>
                <a:spcPct val="85000"/>
              </a:lnSpc>
              <a:spcBef>
                <a:spcPts val="0"/>
              </a:spcBef>
              <a:spcAft>
                <a:spcPts val="0"/>
              </a:spcAft>
              <a:buClr>
                <a:schemeClr val="dk1"/>
              </a:buClr>
              <a:buSzPts val="1800"/>
              <a:buNone/>
              <a:defRPr sz="1800"/>
            </a:lvl7pPr>
            <a:lvl8pPr lvl="7" algn="l" rtl="0">
              <a:lnSpc>
                <a:spcPct val="85000"/>
              </a:lnSpc>
              <a:spcBef>
                <a:spcPts val="0"/>
              </a:spcBef>
              <a:spcAft>
                <a:spcPts val="0"/>
              </a:spcAft>
              <a:buClr>
                <a:schemeClr val="dk1"/>
              </a:buClr>
              <a:buSzPts val="1800"/>
              <a:buNone/>
              <a:defRPr sz="1800"/>
            </a:lvl8pPr>
            <a:lvl9pPr lvl="8" algn="l" rtl="0">
              <a:lnSpc>
                <a:spcPct val="85000"/>
              </a:lnSpc>
              <a:spcBef>
                <a:spcPts val="0"/>
              </a:spcBef>
              <a:spcAft>
                <a:spcPts val="0"/>
              </a:spcAft>
              <a:buClr>
                <a:schemeClr val="dk1"/>
              </a:buClr>
              <a:buSzPts val="1800"/>
              <a:buNone/>
              <a:defRPr sz="1800"/>
            </a:lvl9pPr>
          </a:lstStyle>
          <a:p>
            <a:endParaRPr/>
          </a:p>
        </p:txBody>
      </p:sp>
      <p:sp>
        <p:nvSpPr>
          <p:cNvPr id="83" name="Google Shape;83;p13"/>
          <p:cNvSpPr txBox="1">
            <a:spLocks noGrp="1"/>
          </p:cNvSpPr>
          <p:nvPr>
            <p:ph type="body" idx="2"/>
          </p:nvPr>
        </p:nvSpPr>
        <p:spPr>
          <a:xfrm>
            <a:off x="332185" y="1577579"/>
            <a:ext cx="8479500" cy="3051600"/>
          </a:xfrm>
          <a:prstGeom prst="rect">
            <a:avLst/>
          </a:prstGeom>
          <a:noFill/>
          <a:ln>
            <a:noFill/>
          </a:ln>
        </p:spPr>
        <p:txBody>
          <a:bodyPr spcFirstLastPara="1" wrap="square" lIns="0" tIns="0" rIns="0" bIns="0" anchor="t" anchorCtr="0">
            <a:noAutofit/>
          </a:bodyPr>
          <a:lstStyle>
            <a:lvl1pPr marL="457200" lvl="0" indent="-317500" algn="l" rtl="0">
              <a:lnSpc>
                <a:spcPct val="100000"/>
              </a:lnSpc>
              <a:spcBef>
                <a:spcPts val="0"/>
              </a:spcBef>
              <a:spcAft>
                <a:spcPts val="0"/>
              </a:spcAft>
              <a:buClr>
                <a:schemeClr val="accent1"/>
              </a:buClr>
              <a:buSzPts val="1400"/>
              <a:buChar char="•"/>
              <a:defRPr/>
            </a:lvl1pPr>
            <a:lvl2pPr marL="914400" lvl="1" indent="-317500" algn="l" rtl="0">
              <a:lnSpc>
                <a:spcPct val="100000"/>
              </a:lnSpc>
              <a:spcBef>
                <a:spcPts val="900"/>
              </a:spcBef>
              <a:spcAft>
                <a:spcPts val="0"/>
              </a:spcAft>
              <a:buClr>
                <a:schemeClr val="dk1"/>
              </a:buClr>
              <a:buSzPts val="1400"/>
              <a:buChar char="–"/>
              <a:defRPr/>
            </a:lvl2pPr>
            <a:lvl3pPr marL="1371600" lvl="2" indent="-317500" algn="l" rtl="0">
              <a:lnSpc>
                <a:spcPct val="100000"/>
              </a:lnSpc>
              <a:spcBef>
                <a:spcPts val="500"/>
              </a:spcBef>
              <a:spcAft>
                <a:spcPts val="0"/>
              </a:spcAft>
              <a:buClr>
                <a:schemeClr val="dk1"/>
              </a:buClr>
              <a:buSzPts val="1400"/>
              <a:buChar char="•"/>
              <a:defRPr/>
            </a:lvl3pPr>
            <a:lvl4pPr marL="1828800" lvl="3" indent="-317500" algn="l" rtl="0">
              <a:lnSpc>
                <a:spcPct val="100000"/>
              </a:lnSpc>
              <a:spcBef>
                <a:spcPts val="500"/>
              </a:spcBef>
              <a:spcAft>
                <a:spcPts val="0"/>
              </a:spcAft>
              <a:buClr>
                <a:schemeClr val="dk1"/>
              </a:buClr>
              <a:buSzPts val="1400"/>
              <a:buChar char="–"/>
              <a:defRPr/>
            </a:lvl4pPr>
            <a:lvl5pPr marL="2286000" lvl="4" indent="-304800" algn="l" rtl="0">
              <a:lnSpc>
                <a:spcPct val="100000"/>
              </a:lnSpc>
              <a:spcBef>
                <a:spcPts val="500"/>
              </a:spcBef>
              <a:spcAft>
                <a:spcPts val="0"/>
              </a:spcAft>
              <a:buClr>
                <a:schemeClr val="dk1"/>
              </a:buClr>
              <a:buSzPts val="1200"/>
              <a:buChar char="»"/>
              <a:defRPr/>
            </a:lvl5pPr>
            <a:lvl6pPr marL="2743200" lvl="5" indent="-317500" algn="l" rtl="0">
              <a:lnSpc>
                <a:spcPct val="100000"/>
              </a:lnSpc>
              <a:spcBef>
                <a:spcPts val="500"/>
              </a:spcBef>
              <a:spcAft>
                <a:spcPts val="0"/>
              </a:spcAft>
              <a:buClr>
                <a:schemeClr val="dk1"/>
              </a:buClr>
              <a:buSzPts val="1400"/>
              <a:buChar char="•"/>
              <a:defRPr/>
            </a:lvl6pPr>
            <a:lvl7pPr marL="3200400" lvl="6" indent="-317500" algn="l" rtl="0">
              <a:lnSpc>
                <a:spcPct val="100000"/>
              </a:lnSpc>
              <a:spcBef>
                <a:spcPts val="500"/>
              </a:spcBef>
              <a:spcAft>
                <a:spcPts val="0"/>
              </a:spcAft>
              <a:buClr>
                <a:schemeClr val="dk1"/>
              </a:buClr>
              <a:buSzPts val="1400"/>
              <a:buChar char="•"/>
              <a:defRPr/>
            </a:lvl7pPr>
            <a:lvl8pPr marL="3657600" lvl="7" indent="-317500" algn="l" rtl="0">
              <a:lnSpc>
                <a:spcPct val="100000"/>
              </a:lnSpc>
              <a:spcBef>
                <a:spcPts val="500"/>
              </a:spcBef>
              <a:spcAft>
                <a:spcPts val="0"/>
              </a:spcAft>
              <a:buClr>
                <a:schemeClr val="dk1"/>
              </a:buClr>
              <a:buSzPts val="1400"/>
              <a:buChar char="•"/>
              <a:defRPr/>
            </a:lvl8pPr>
            <a:lvl9pPr marL="4114800" lvl="8" indent="-317500" algn="l" rtl="0">
              <a:lnSpc>
                <a:spcPct val="100000"/>
              </a:lnSpc>
              <a:spcBef>
                <a:spcPts val="500"/>
              </a:spcBef>
              <a:spcAft>
                <a:spcPts val="500"/>
              </a:spcAft>
              <a:buClr>
                <a:schemeClr val="dk1"/>
              </a:buClr>
              <a:buSzPts val="1400"/>
              <a:buChar char="•"/>
              <a:defRPr/>
            </a:lvl9pPr>
          </a:lstStyle>
          <a:p>
            <a:endParaRPr/>
          </a:p>
        </p:txBody>
      </p:sp>
      <p:sp>
        <p:nvSpPr>
          <p:cNvPr id="84" name="Google Shape;84;p13"/>
          <p:cNvSpPr txBox="1">
            <a:spLocks noGrp="1"/>
          </p:cNvSpPr>
          <p:nvPr>
            <p:ph type="ftr" idx="11"/>
          </p:nvPr>
        </p:nvSpPr>
        <p:spPr>
          <a:xfrm>
            <a:off x="332184" y="4766310"/>
            <a:ext cx="4105200" cy="1029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5" name="Google Shape;85;p13"/>
          <p:cNvSpPr txBox="1">
            <a:spLocks noGrp="1"/>
          </p:cNvSpPr>
          <p:nvPr>
            <p:ph type="dt" idx="10"/>
          </p:nvPr>
        </p:nvSpPr>
        <p:spPr>
          <a:xfrm>
            <a:off x="7488222" y="4766310"/>
            <a:ext cx="1323600" cy="102900"/>
          </a:xfrm>
          <a:prstGeom prst="rect">
            <a:avLst/>
          </a:prstGeom>
          <a:noFill/>
          <a:ln>
            <a:noFill/>
          </a:ln>
        </p:spPr>
        <p:txBody>
          <a:bodyPr spcFirstLastPara="1" wrap="square" lIns="0" tIns="0" rIns="0" bIns="0" anchor="b"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6" name="Google Shape;86;p13"/>
          <p:cNvSpPr txBox="1">
            <a:spLocks noGrp="1"/>
          </p:cNvSpPr>
          <p:nvPr>
            <p:ph type="sldNum" idx="12"/>
          </p:nvPr>
        </p:nvSpPr>
        <p:spPr>
          <a:xfrm>
            <a:off x="7488222" y="4869180"/>
            <a:ext cx="1323600" cy="102900"/>
          </a:xfrm>
          <a:prstGeom prst="rect">
            <a:avLst/>
          </a:prstGeom>
          <a:noFill/>
          <a:ln>
            <a:noFill/>
          </a:ln>
        </p:spPr>
        <p:txBody>
          <a:bodyPr spcFirstLastPara="1" wrap="square" lIns="0" tIns="0" rIns="0" bIns="0" anchor="b"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ím és tartalom" type="obj">
  <p:cSld name="OBJECT">
    <p:spTree>
      <p:nvGrpSpPr>
        <p:cNvPr id="1" name="Shape 93"/>
        <p:cNvGrpSpPr/>
        <p:nvPr/>
      </p:nvGrpSpPr>
      <p:grpSpPr>
        <a:xfrm>
          <a:off x="0" y="0"/>
          <a:ext cx="0" cy="0"/>
          <a:chOff x="0" y="0"/>
          <a:chExt cx="0" cy="0"/>
        </a:xfrm>
      </p:grpSpPr>
      <p:sp>
        <p:nvSpPr>
          <p:cNvPr id="94" name="Google Shape;94;p15"/>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5"/>
          <p:cNvSpPr txBox="1">
            <a:spLocks noGrp="1"/>
          </p:cNvSpPr>
          <p:nvPr>
            <p:ph type="body" idx="1"/>
          </p:nvPr>
        </p:nvSpPr>
        <p:spPr>
          <a:xfrm>
            <a:off x="457200" y="1200151"/>
            <a:ext cx="8229600" cy="33945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96" name="Google Shape;96;p1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7" name="Google Shape;97;p1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8" name="Google Shape;98;p1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ímdia" type="title">
  <p:cSld name="TITLE">
    <p:spTree>
      <p:nvGrpSpPr>
        <p:cNvPr id="1" name="Shape 99"/>
        <p:cNvGrpSpPr/>
        <p:nvPr/>
      </p:nvGrpSpPr>
      <p:grpSpPr>
        <a:xfrm>
          <a:off x="0" y="0"/>
          <a:ext cx="0" cy="0"/>
          <a:chOff x="0" y="0"/>
          <a:chExt cx="0" cy="0"/>
        </a:xfrm>
      </p:grpSpPr>
      <p:sp>
        <p:nvSpPr>
          <p:cNvPr id="100" name="Google Shape;100;p16"/>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6"/>
          <p:cNvSpPr txBox="1">
            <a:spLocks noGrp="1"/>
          </p:cNvSpPr>
          <p:nvPr>
            <p:ph type="subTitle" idx="1"/>
          </p:nvPr>
        </p:nvSpPr>
        <p:spPr>
          <a:xfrm>
            <a:off x="1371600" y="2914650"/>
            <a:ext cx="6400800" cy="1314300"/>
          </a:xfrm>
          <a:prstGeom prst="rect">
            <a:avLst/>
          </a:prstGeom>
          <a:noFill/>
          <a:ln>
            <a:noFill/>
          </a:ln>
        </p:spPr>
        <p:txBody>
          <a:bodyPr spcFirstLastPara="1" wrap="square" lIns="91425" tIns="45700" rIns="91425" bIns="45700" anchor="t" anchorCtr="0">
            <a:noAutofit/>
          </a:bodyPr>
          <a:lstStyle>
            <a:lvl1pPr lvl="0" algn="ctr" rtl="0">
              <a:lnSpc>
                <a:spcPct val="100000"/>
              </a:lnSpc>
              <a:spcBef>
                <a:spcPts val="640"/>
              </a:spcBef>
              <a:spcAft>
                <a:spcPts val="0"/>
              </a:spcAft>
              <a:buClr>
                <a:srgbClr val="888888"/>
              </a:buClr>
              <a:buSzPts val="3200"/>
              <a:buNone/>
              <a:defRPr>
                <a:solidFill>
                  <a:srgbClr val="888888"/>
                </a:solidFill>
              </a:defRPr>
            </a:lvl1pPr>
            <a:lvl2pPr lvl="1" algn="ctr" rtl="0">
              <a:lnSpc>
                <a:spcPct val="100000"/>
              </a:lnSpc>
              <a:spcBef>
                <a:spcPts val="560"/>
              </a:spcBef>
              <a:spcAft>
                <a:spcPts val="0"/>
              </a:spcAft>
              <a:buClr>
                <a:srgbClr val="888888"/>
              </a:buClr>
              <a:buSzPts val="2800"/>
              <a:buNone/>
              <a:defRPr>
                <a:solidFill>
                  <a:srgbClr val="888888"/>
                </a:solidFill>
              </a:defRPr>
            </a:lvl2pPr>
            <a:lvl3pPr lvl="2" algn="ctr" rtl="0">
              <a:lnSpc>
                <a:spcPct val="100000"/>
              </a:lnSpc>
              <a:spcBef>
                <a:spcPts val="480"/>
              </a:spcBef>
              <a:spcAft>
                <a:spcPts val="0"/>
              </a:spcAft>
              <a:buClr>
                <a:srgbClr val="888888"/>
              </a:buClr>
              <a:buSzPts val="2400"/>
              <a:buNone/>
              <a:defRPr>
                <a:solidFill>
                  <a:srgbClr val="888888"/>
                </a:solidFill>
              </a:defRPr>
            </a:lvl3pPr>
            <a:lvl4pPr lvl="3" algn="ctr" rtl="0">
              <a:lnSpc>
                <a:spcPct val="100000"/>
              </a:lnSpc>
              <a:spcBef>
                <a:spcPts val="400"/>
              </a:spcBef>
              <a:spcAft>
                <a:spcPts val="0"/>
              </a:spcAft>
              <a:buClr>
                <a:srgbClr val="888888"/>
              </a:buClr>
              <a:buSzPts val="2000"/>
              <a:buNone/>
              <a:defRPr>
                <a:solidFill>
                  <a:srgbClr val="888888"/>
                </a:solidFill>
              </a:defRPr>
            </a:lvl4pPr>
            <a:lvl5pPr lvl="4" algn="ctr" rtl="0">
              <a:lnSpc>
                <a:spcPct val="100000"/>
              </a:lnSpc>
              <a:spcBef>
                <a:spcPts val="400"/>
              </a:spcBef>
              <a:spcAft>
                <a:spcPts val="0"/>
              </a:spcAft>
              <a:buClr>
                <a:srgbClr val="888888"/>
              </a:buClr>
              <a:buSzPts val="2000"/>
              <a:buNone/>
              <a:defRPr>
                <a:solidFill>
                  <a:srgbClr val="888888"/>
                </a:solidFill>
              </a:defRPr>
            </a:lvl5pPr>
            <a:lvl6pPr lvl="5" algn="ctr" rtl="0">
              <a:lnSpc>
                <a:spcPct val="100000"/>
              </a:lnSpc>
              <a:spcBef>
                <a:spcPts val="400"/>
              </a:spcBef>
              <a:spcAft>
                <a:spcPts val="0"/>
              </a:spcAft>
              <a:buClr>
                <a:srgbClr val="888888"/>
              </a:buClr>
              <a:buSzPts val="2000"/>
              <a:buNone/>
              <a:defRPr>
                <a:solidFill>
                  <a:srgbClr val="888888"/>
                </a:solidFill>
              </a:defRPr>
            </a:lvl6pPr>
            <a:lvl7pPr lvl="6" algn="ctr" rtl="0">
              <a:lnSpc>
                <a:spcPct val="100000"/>
              </a:lnSpc>
              <a:spcBef>
                <a:spcPts val="400"/>
              </a:spcBef>
              <a:spcAft>
                <a:spcPts val="0"/>
              </a:spcAft>
              <a:buClr>
                <a:srgbClr val="888888"/>
              </a:buClr>
              <a:buSzPts val="2000"/>
              <a:buNone/>
              <a:defRPr>
                <a:solidFill>
                  <a:srgbClr val="888888"/>
                </a:solidFill>
              </a:defRPr>
            </a:lvl7pPr>
            <a:lvl8pPr lvl="7" algn="ctr" rtl="0">
              <a:lnSpc>
                <a:spcPct val="100000"/>
              </a:lnSpc>
              <a:spcBef>
                <a:spcPts val="400"/>
              </a:spcBef>
              <a:spcAft>
                <a:spcPts val="0"/>
              </a:spcAft>
              <a:buClr>
                <a:srgbClr val="888888"/>
              </a:buClr>
              <a:buSzPts val="2000"/>
              <a:buNone/>
              <a:defRPr>
                <a:solidFill>
                  <a:srgbClr val="888888"/>
                </a:solidFill>
              </a:defRPr>
            </a:lvl8pPr>
            <a:lvl9pPr lvl="8" algn="ctr" rtl="0">
              <a:lnSpc>
                <a:spcPct val="100000"/>
              </a:lnSpc>
              <a:spcBef>
                <a:spcPts val="400"/>
              </a:spcBef>
              <a:spcAft>
                <a:spcPts val="0"/>
              </a:spcAft>
              <a:buClr>
                <a:srgbClr val="888888"/>
              </a:buClr>
              <a:buSzPts val="2000"/>
              <a:buNone/>
              <a:defRPr>
                <a:solidFill>
                  <a:srgbClr val="888888"/>
                </a:solidFill>
              </a:defRPr>
            </a:lvl9pPr>
          </a:lstStyle>
          <a:p>
            <a:endParaRPr/>
          </a:p>
        </p:txBody>
      </p:sp>
      <p:sp>
        <p:nvSpPr>
          <p:cNvPr id="102" name="Google Shape;102;p1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3" name="Google Shape;103;p1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4" name="Google Shape;104;p1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zakaszfejléc" type="secHead">
  <p:cSld name="SECTION_HEADER">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722313" y="3305176"/>
            <a:ext cx="7772400" cy="10215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Clr>
                <a:schemeClr val="dk1"/>
              </a:buClr>
              <a:buSzPts val="4000"/>
              <a:buFont typeface="Calibri"/>
              <a:buNone/>
              <a:defRPr sz="4000" b="1" cap="none"/>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7"/>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00"/>
              </a:spcBef>
              <a:spcAft>
                <a:spcPts val="0"/>
              </a:spcAft>
              <a:buClr>
                <a:srgbClr val="888888"/>
              </a:buClr>
              <a:buSzPts val="2000"/>
              <a:buNone/>
              <a:defRPr sz="2000">
                <a:solidFill>
                  <a:srgbClr val="888888"/>
                </a:solidFill>
              </a:defRPr>
            </a:lvl1pPr>
            <a:lvl2pPr marL="914400" lvl="1" indent="-228600" algn="l" rtl="0">
              <a:lnSpc>
                <a:spcPct val="100000"/>
              </a:lnSpc>
              <a:spcBef>
                <a:spcPts val="360"/>
              </a:spcBef>
              <a:spcAft>
                <a:spcPts val="0"/>
              </a:spcAft>
              <a:buClr>
                <a:srgbClr val="888888"/>
              </a:buClr>
              <a:buSzPts val="1800"/>
              <a:buNone/>
              <a:defRPr sz="1800">
                <a:solidFill>
                  <a:srgbClr val="888888"/>
                </a:solidFill>
              </a:defRPr>
            </a:lvl2pPr>
            <a:lvl3pPr marL="1371600" lvl="2" indent="-228600" algn="l" rtl="0">
              <a:lnSpc>
                <a:spcPct val="100000"/>
              </a:lnSpc>
              <a:spcBef>
                <a:spcPts val="320"/>
              </a:spcBef>
              <a:spcAft>
                <a:spcPts val="0"/>
              </a:spcAft>
              <a:buClr>
                <a:srgbClr val="888888"/>
              </a:buClr>
              <a:buSzPts val="1600"/>
              <a:buNone/>
              <a:defRPr sz="1600">
                <a:solidFill>
                  <a:srgbClr val="888888"/>
                </a:solidFill>
              </a:defRPr>
            </a:lvl3pPr>
            <a:lvl4pPr marL="1828800" lvl="3" indent="-228600" algn="l" rtl="0">
              <a:lnSpc>
                <a:spcPct val="100000"/>
              </a:lnSpc>
              <a:spcBef>
                <a:spcPts val="280"/>
              </a:spcBef>
              <a:spcAft>
                <a:spcPts val="0"/>
              </a:spcAft>
              <a:buClr>
                <a:srgbClr val="888888"/>
              </a:buClr>
              <a:buSzPts val="1400"/>
              <a:buNone/>
              <a:defRPr sz="1400">
                <a:solidFill>
                  <a:srgbClr val="888888"/>
                </a:solidFill>
              </a:defRPr>
            </a:lvl4pPr>
            <a:lvl5pPr marL="2286000" lvl="4" indent="-228600" algn="l" rtl="0">
              <a:lnSpc>
                <a:spcPct val="100000"/>
              </a:lnSpc>
              <a:spcBef>
                <a:spcPts val="280"/>
              </a:spcBef>
              <a:spcAft>
                <a:spcPts val="0"/>
              </a:spcAft>
              <a:buClr>
                <a:srgbClr val="888888"/>
              </a:buClr>
              <a:buSzPts val="1400"/>
              <a:buNone/>
              <a:defRPr sz="1400">
                <a:solidFill>
                  <a:srgbClr val="888888"/>
                </a:solidFill>
              </a:defRPr>
            </a:lvl5pPr>
            <a:lvl6pPr marL="2743200" lvl="5" indent="-228600" algn="l" rtl="0">
              <a:lnSpc>
                <a:spcPct val="100000"/>
              </a:lnSpc>
              <a:spcBef>
                <a:spcPts val="280"/>
              </a:spcBef>
              <a:spcAft>
                <a:spcPts val="0"/>
              </a:spcAft>
              <a:buClr>
                <a:srgbClr val="888888"/>
              </a:buClr>
              <a:buSzPts val="1400"/>
              <a:buNone/>
              <a:defRPr sz="1400">
                <a:solidFill>
                  <a:srgbClr val="888888"/>
                </a:solidFill>
              </a:defRPr>
            </a:lvl6pPr>
            <a:lvl7pPr marL="3200400" lvl="6" indent="-228600" algn="l" rtl="0">
              <a:lnSpc>
                <a:spcPct val="100000"/>
              </a:lnSpc>
              <a:spcBef>
                <a:spcPts val="280"/>
              </a:spcBef>
              <a:spcAft>
                <a:spcPts val="0"/>
              </a:spcAft>
              <a:buClr>
                <a:srgbClr val="888888"/>
              </a:buClr>
              <a:buSzPts val="1400"/>
              <a:buNone/>
              <a:defRPr sz="1400">
                <a:solidFill>
                  <a:srgbClr val="888888"/>
                </a:solidFill>
              </a:defRPr>
            </a:lvl7pPr>
            <a:lvl8pPr marL="3657600" lvl="7" indent="-228600" algn="l" rtl="0">
              <a:lnSpc>
                <a:spcPct val="100000"/>
              </a:lnSpc>
              <a:spcBef>
                <a:spcPts val="280"/>
              </a:spcBef>
              <a:spcAft>
                <a:spcPts val="0"/>
              </a:spcAft>
              <a:buClr>
                <a:srgbClr val="888888"/>
              </a:buClr>
              <a:buSzPts val="1400"/>
              <a:buNone/>
              <a:defRPr sz="1400">
                <a:solidFill>
                  <a:srgbClr val="888888"/>
                </a:solidFill>
              </a:defRPr>
            </a:lvl8pPr>
            <a:lvl9pPr marL="4114800" lvl="8" indent="-228600" algn="l" rtl="0">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08" name="Google Shape;108;p1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9" name="Google Shape;109;p1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0" name="Google Shape;110;p1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 tartalomrész" type="twoObj">
  <p:cSld name="TWO_OBJECTS">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8"/>
          <p:cNvSpPr txBox="1">
            <a:spLocks noGrp="1"/>
          </p:cNvSpPr>
          <p:nvPr>
            <p:ph type="body" idx="1"/>
          </p:nvPr>
        </p:nvSpPr>
        <p:spPr>
          <a:xfrm>
            <a:off x="457200" y="900113"/>
            <a:ext cx="4038600" cy="2545500"/>
          </a:xfrm>
          <a:prstGeom prst="rect">
            <a:avLst/>
          </a:prstGeom>
          <a:noFill/>
          <a:ln>
            <a:noFill/>
          </a:ln>
        </p:spPr>
        <p:txBody>
          <a:bodyPr spcFirstLastPara="1" wrap="square" lIns="91425" tIns="45700" rIns="91425" bIns="45700" anchor="t" anchorCtr="0">
            <a:noAutofit/>
          </a:bodyPr>
          <a:lstStyle>
            <a:lvl1pPr marL="457200" lvl="0" indent="-406400" algn="l" rtl="0">
              <a:lnSpc>
                <a:spcPct val="100000"/>
              </a:lnSpc>
              <a:spcBef>
                <a:spcPts val="560"/>
              </a:spcBef>
              <a:spcAft>
                <a:spcPts val="0"/>
              </a:spcAft>
              <a:buClr>
                <a:schemeClr val="dk1"/>
              </a:buClr>
              <a:buSzPts val="2800"/>
              <a:buChar char="•"/>
              <a:defRPr sz="2800"/>
            </a:lvl1pPr>
            <a:lvl2pPr marL="914400" lvl="1" indent="-381000" algn="l" rtl="0">
              <a:lnSpc>
                <a:spcPct val="100000"/>
              </a:lnSpc>
              <a:spcBef>
                <a:spcPts val="480"/>
              </a:spcBef>
              <a:spcAft>
                <a:spcPts val="0"/>
              </a:spcAft>
              <a:buClr>
                <a:schemeClr val="dk1"/>
              </a:buClr>
              <a:buSzPts val="2400"/>
              <a:buChar char="–"/>
              <a:defRPr sz="2400"/>
            </a:lvl2pPr>
            <a:lvl3pPr marL="1371600" lvl="2" indent="-355600" algn="l" rtl="0">
              <a:lnSpc>
                <a:spcPct val="100000"/>
              </a:lnSpc>
              <a:spcBef>
                <a:spcPts val="400"/>
              </a:spcBef>
              <a:spcAft>
                <a:spcPts val="0"/>
              </a:spcAft>
              <a:buClr>
                <a:schemeClr val="dk1"/>
              </a:buClr>
              <a:buSzPts val="2000"/>
              <a:buChar char="•"/>
              <a:defRPr sz="2000"/>
            </a:lvl3pPr>
            <a:lvl4pPr marL="1828800" lvl="3" indent="-342900" algn="l" rtl="0">
              <a:lnSpc>
                <a:spcPct val="100000"/>
              </a:lnSpc>
              <a:spcBef>
                <a:spcPts val="360"/>
              </a:spcBef>
              <a:spcAft>
                <a:spcPts val="0"/>
              </a:spcAft>
              <a:buClr>
                <a:schemeClr val="dk1"/>
              </a:buClr>
              <a:buSzPts val="1800"/>
              <a:buChar char="–"/>
              <a:defRPr sz="1800"/>
            </a:lvl4pPr>
            <a:lvl5pPr marL="2286000" lvl="4" indent="-342900" algn="l" rtl="0">
              <a:lnSpc>
                <a:spcPct val="100000"/>
              </a:lnSpc>
              <a:spcBef>
                <a:spcPts val="360"/>
              </a:spcBef>
              <a:spcAft>
                <a:spcPts val="0"/>
              </a:spcAft>
              <a:buClr>
                <a:schemeClr val="dk1"/>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
        <p:nvSpPr>
          <p:cNvPr id="114" name="Google Shape;114;p18"/>
          <p:cNvSpPr txBox="1">
            <a:spLocks noGrp="1"/>
          </p:cNvSpPr>
          <p:nvPr>
            <p:ph type="body" idx="2"/>
          </p:nvPr>
        </p:nvSpPr>
        <p:spPr>
          <a:xfrm>
            <a:off x="4648200" y="900113"/>
            <a:ext cx="4038600" cy="2545500"/>
          </a:xfrm>
          <a:prstGeom prst="rect">
            <a:avLst/>
          </a:prstGeom>
          <a:noFill/>
          <a:ln>
            <a:noFill/>
          </a:ln>
        </p:spPr>
        <p:txBody>
          <a:bodyPr spcFirstLastPara="1" wrap="square" lIns="91425" tIns="45700" rIns="91425" bIns="45700" anchor="t" anchorCtr="0">
            <a:noAutofit/>
          </a:bodyPr>
          <a:lstStyle>
            <a:lvl1pPr marL="457200" lvl="0" indent="-406400" algn="l" rtl="0">
              <a:lnSpc>
                <a:spcPct val="100000"/>
              </a:lnSpc>
              <a:spcBef>
                <a:spcPts val="560"/>
              </a:spcBef>
              <a:spcAft>
                <a:spcPts val="0"/>
              </a:spcAft>
              <a:buClr>
                <a:schemeClr val="dk1"/>
              </a:buClr>
              <a:buSzPts val="2800"/>
              <a:buChar char="•"/>
              <a:defRPr sz="2800"/>
            </a:lvl1pPr>
            <a:lvl2pPr marL="914400" lvl="1" indent="-381000" algn="l" rtl="0">
              <a:lnSpc>
                <a:spcPct val="100000"/>
              </a:lnSpc>
              <a:spcBef>
                <a:spcPts val="480"/>
              </a:spcBef>
              <a:spcAft>
                <a:spcPts val="0"/>
              </a:spcAft>
              <a:buClr>
                <a:schemeClr val="dk1"/>
              </a:buClr>
              <a:buSzPts val="2400"/>
              <a:buChar char="–"/>
              <a:defRPr sz="2400"/>
            </a:lvl2pPr>
            <a:lvl3pPr marL="1371600" lvl="2" indent="-355600" algn="l" rtl="0">
              <a:lnSpc>
                <a:spcPct val="100000"/>
              </a:lnSpc>
              <a:spcBef>
                <a:spcPts val="400"/>
              </a:spcBef>
              <a:spcAft>
                <a:spcPts val="0"/>
              </a:spcAft>
              <a:buClr>
                <a:schemeClr val="dk1"/>
              </a:buClr>
              <a:buSzPts val="2000"/>
              <a:buChar char="•"/>
              <a:defRPr sz="2000"/>
            </a:lvl3pPr>
            <a:lvl4pPr marL="1828800" lvl="3" indent="-342900" algn="l" rtl="0">
              <a:lnSpc>
                <a:spcPct val="100000"/>
              </a:lnSpc>
              <a:spcBef>
                <a:spcPts val="360"/>
              </a:spcBef>
              <a:spcAft>
                <a:spcPts val="0"/>
              </a:spcAft>
              <a:buClr>
                <a:schemeClr val="dk1"/>
              </a:buClr>
              <a:buSzPts val="1800"/>
              <a:buChar char="–"/>
              <a:defRPr sz="1800"/>
            </a:lvl4pPr>
            <a:lvl5pPr marL="2286000" lvl="4" indent="-342900" algn="l" rtl="0">
              <a:lnSpc>
                <a:spcPct val="100000"/>
              </a:lnSpc>
              <a:spcBef>
                <a:spcPts val="360"/>
              </a:spcBef>
              <a:spcAft>
                <a:spcPts val="0"/>
              </a:spcAft>
              <a:buClr>
                <a:schemeClr val="dk1"/>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
        <p:nvSpPr>
          <p:cNvPr id="115" name="Google Shape;115;p18"/>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6" name="Google Shape;116;p18"/>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7" name="Google Shape;117;p1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Összehasonlítás" type="twoTxTwoObj">
  <p:cSld name="TWO_OBJECTS_WITH_TEXT">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44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0" name="Google Shape;120;p19"/>
          <p:cNvSpPr txBox="1">
            <a:spLocks noGrp="1"/>
          </p:cNvSpPr>
          <p:nvPr>
            <p:ph type="body" idx="1"/>
          </p:nvPr>
        </p:nvSpPr>
        <p:spPr>
          <a:xfrm>
            <a:off x="457200" y="1151335"/>
            <a:ext cx="4040100" cy="4797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80"/>
              </a:spcBef>
              <a:spcAft>
                <a:spcPts val="0"/>
              </a:spcAft>
              <a:buClr>
                <a:schemeClr val="dk1"/>
              </a:buClr>
              <a:buSzPts val="2400"/>
              <a:buNone/>
              <a:defRPr sz="2400" b="1"/>
            </a:lvl1pPr>
            <a:lvl2pPr marL="914400" lvl="1" indent="-228600" algn="l" rtl="0">
              <a:lnSpc>
                <a:spcPct val="100000"/>
              </a:lnSpc>
              <a:spcBef>
                <a:spcPts val="400"/>
              </a:spcBef>
              <a:spcAft>
                <a:spcPts val="0"/>
              </a:spcAft>
              <a:buClr>
                <a:schemeClr val="dk1"/>
              </a:buClr>
              <a:buSzPts val="2000"/>
              <a:buNone/>
              <a:defRPr sz="2000" b="1"/>
            </a:lvl2pPr>
            <a:lvl3pPr marL="1371600" lvl="2" indent="-228600" algn="l" rtl="0">
              <a:lnSpc>
                <a:spcPct val="100000"/>
              </a:lnSpc>
              <a:spcBef>
                <a:spcPts val="360"/>
              </a:spcBef>
              <a:spcAft>
                <a:spcPts val="0"/>
              </a:spcAft>
              <a:buClr>
                <a:schemeClr val="dk1"/>
              </a:buClr>
              <a:buSzPts val="1800"/>
              <a:buNone/>
              <a:defRPr sz="1800" b="1"/>
            </a:lvl3pPr>
            <a:lvl4pPr marL="1828800" lvl="3" indent="-228600" algn="l" rtl="0">
              <a:lnSpc>
                <a:spcPct val="100000"/>
              </a:lnSpc>
              <a:spcBef>
                <a:spcPts val="320"/>
              </a:spcBef>
              <a:spcAft>
                <a:spcPts val="0"/>
              </a:spcAft>
              <a:buClr>
                <a:schemeClr val="dk1"/>
              </a:buClr>
              <a:buSzPts val="1600"/>
              <a:buNone/>
              <a:defRPr sz="1600" b="1"/>
            </a:lvl4pPr>
            <a:lvl5pPr marL="2286000" lvl="4" indent="-228600" algn="l" rtl="0">
              <a:lnSpc>
                <a:spcPct val="100000"/>
              </a:lnSpc>
              <a:spcBef>
                <a:spcPts val="320"/>
              </a:spcBef>
              <a:spcAft>
                <a:spcPts val="0"/>
              </a:spcAft>
              <a:buClr>
                <a:schemeClr val="dk1"/>
              </a:buClr>
              <a:buSzPts val="1600"/>
              <a:buNone/>
              <a:defRPr sz="1600" b="1"/>
            </a:lvl5pPr>
            <a:lvl6pPr marL="2743200" lvl="5" indent="-228600" algn="l" rtl="0">
              <a:lnSpc>
                <a:spcPct val="100000"/>
              </a:lnSpc>
              <a:spcBef>
                <a:spcPts val="320"/>
              </a:spcBef>
              <a:spcAft>
                <a:spcPts val="0"/>
              </a:spcAft>
              <a:buClr>
                <a:schemeClr val="dk1"/>
              </a:buClr>
              <a:buSzPts val="1600"/>
              <a:buNone/>
              <a:defRPr sz="1600" b="1"/>
            </a:lvl6pPr>
            <a:lvl7pPr marL="3200400" lvl="6" indent="-228600" algn="l" rtl="0">
              <a:lnSpc>
                <a:spcPct val="100000"/>
              </a:lnSpc>
              <a:spcBef>
                <a:spcPts val="320"/>
              </a:spcBef>
              <a:spcAft>
                <a:spcPts val="0"/>
              </a:spcAft>
              <a:buClr>
                <a:schemeClr val="dk1"/>
              </a:buClr>
              <a:buSzPts val="1600"/>
              <a:buNone/>
              <a:defRPr sz="1600" b="1"/>
            </a:lvl7pPr>
            <a:lvl8pPr marL="3657600" lvl="7" indent="-228600" algn="l" rtl="0">
              <a:lnSpc>
                <a:spcPct val="100000"/>
              </a:lnSpc>
              <a:spcBef>
                <a:spcPts val="320"/>
              </a:spcBef>
              <a:spcAft>
                <a:spcPts val="0"/>
              </a:spcAft>
              <a:buClr>
                <a:schemeClr val="dk1"/>
              </a:buClr>
              <a:buSzPts val="1600"/>
              <a:buNone/>
              <a:defRPr sz="1600" b="1"/>
            </a:lvl8pPr>
            <a:lvl9pPr marL="4114800" lvl="8" indent="-228600" algn="l" rtl="0">
              <a:lnSpc>
                <a:spcPct val="100000"/>
              </a:lnSpc>
              <a:spcBef>
                <a:spcPts val="320"/>
              </a:spcBef>
              <a:spcAft>
                <a:spcPts val="0"/>
              </a:spcAft>
              <a:buClr>
                <a:schemeClr val="dk1"/>
              </a:buClr>
              <a:buSzPts val="1600"/>
              <a:buNone/>
              <a:defRPr sz="1600" b="1"/>
            </a:lvl9pPr>
          </a:lstStyle>
          <a:p>
            <a:endParaRPr/>
          </a:p>
        </p:txBody>
      </p:sp>
      <p:sp>
        <p:nvSpPr>
          <p:cNvPr id="121" name="Google Shape;121;p19"/>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Clr>
                <a:schemeClr val="dk1"/>
              </a:buClr>
              <a:buSzPts val="2400"/>
              <a:buChar char="•"/>
              <a:defRPr sz="2400"/>
            </a:lvl1pPr>
            <a:lvl2pPr marL="914400" lvl="1" indent="-355600" algn="l" rtl="0">
              <a:lnSpc>
                <a:spcPct val="100000"/>
              </a:lnSpc>
              <a:spcBef>
                <a:spcPts val="400"/>
              </a:spcBef>
              <a:spcAft>
                <a:spcPts val="0"/>
              </a:spcAft>
              <a:buClr>
                <a:schemeClr val="dk1"/>
              </a:buClr>
              <a:buSzPts val="2000"/>
              <a:buChar char="–"/>
              <a:defRPr sz="2000"/>
            </a:lvl2pPr>
            <a:lvl3pPr marL="1371600" lvl="2" indent="-342900" algn="l" rtl="0">
              <a:lnSpc>
                <a:spcPct val="100000"/>
              </a:lnSpc>
              <a:spcBef>
                <a:spcPts val="360"/>
              </a:spcBef>
              <a:spcAft>
                <a:spcPts val="0"/>
              </a:spcAft>
              <a:buClr>
                <a:schemeClr val="dk1"/>
              </a:buClr>
              <a:buSzPts val="1800"/>
              <a:buChar char="•"/>
              <a:defRPr sz="1800"/>
            </a:lvl3pPr>
            <a:lvl4pPr marL="1828800" lvl="3" indent="-330200" algn="l" rtl="0">
              <a:lnSpc>
                <a:spcPct val="100000"/>
              </a:lnSpc>
              <a:spcBef>
                <a:spcPts val="320"/>
              </a:spcBef>
              <a:spcAft>
                <a:spcPts val="0"/>
              </a:spcAft>
              <a:buClr>
                <a:schemeClr val="dk1"/>
              </a:buClr>
              <a:buSzPts val="1600"/>
              <a:buChar char="–"/>
              <a:defRPr sz="1600"/>
            </a:lvl4pPr>
            <a:lvl5pPr marL="2286000" lvl="4" indent="-330200" algn="l" rtl="0">
              <a:lnSpc>
                <a:spcPct val="100000"/>
              </a:lnSpc>
              <a:spcBef>
                <a:spcPts val="320"/>
              </a:spcBef>
              <a:spcAft>
                <a:spcPts val="0"/>
              </a:spcAft>
              <a:buClr>
                <a:schemeClr val="dk1"/>
              </a:buClr>
              <a:buSzPts val="1600"/>
              <a:buChar char="»"/>
              <a:defRPr sz="1600"/>
            </a:lvl5pPr>
            <a:lvl6pPr marL="2743200" lvl="5" indent="-330200" algn="l" rtl="0">
              <a:lnSpc>
                <a:spcPct val="100000"/>
              </a:lnSpc>
              <a:spcBef>
                <a:spcPts val="320"/>
              </a:spcBef>
              <a:spcAft>
                <a:spcPts val="0"/>
              </a:spcAft>
              <a:buClr>
                <a:schemeClr val="dk1"/>
              </a:buClr>
              <a:buSzPts val="1600"/>
              <a:buChar char="•"/>
              <a:defRPr sz="1600"/>
            </a:lvl6pPr>
            <a:lvl7pPr marL="3200400" lvl="6" indent="-330200" algn="l" rtl="0">
              <a:lnSpc>
                <a:spcPct val="100000"/>
              </a:lnSpc>
              <a:spcBef>
                <a:spcPts val="320"/>
              </a:spcBef>
              <a:spcAft>
                <a:spcPts val="0"/>
              </a:spcAft>
              <a:buClr>
                <a:schemeClr val="dk1"/>
              </a:buClr>
              <a:buSzPts val="1600"/>
              <a:buChar char="•"/>
              <a:defRPr sz="1600"/>
            </a:lvl7pPr>
            <a:lvl8pPr marL="3657600" lvl="7" indent="-330200" algn="l" rtl="0">
              <a:lnSpc>
                <a:spcPct val="100000"/>
              </a:lnSpc>
              <a:spcBef>
                <a:spcPts val="320"/>
              </a:spcBef>
              <a:spcAft>
                <a:spcPts val="0"/>
              </a:spcAft>
              <a:buClr>
                <a:schemeClr val="dk1"/>
              </a:buClr>
              <a:buSzPts val="1600"/>
              <a:buChar char="•"/>
              <a:defRPr sz="1600"/>
            </a:lvl8pPr>
            <a:lvl9pPr marL="4114800" lvl="8" indent="-330200" algn="l" rtl="0">
              <a:lnSpc>
                <a:spcPct val="100000"/>
              </a:lnSpc>
              <a:spcBef>
                <a:spcPts val="320"/>
              </a:spcBef>
              <a:spcAft>
                <a:spcPts val="0"/>
              </a:spcAft>
              <a:buClr>
                <a:schemeClr val="dk1"/>
              </a:buClr>
              <a:buSzPts val="1600"/>
              <a:buChar char="•"/>
              <a:defRPr sz="1600"/>
            </a:lvl9pPr>
          </a:lstStyle>
          <a:p>
            <a:endParaRPr/>
          </a:p>
        </p:txBody>
      </p:sp>
      <p:sp>
        <p:nvSpPr>
          <p:cNvPr id="122" name="Google Shape;122;p19"/>
          <p:cNvSpPr txBox="1">
            <a:spLocks noGrp="1"/>
          </p:cNvSpPr>
          <p:nvPr>
            <p:ph type="body" idx="3"/>
          </p:nvPr>
        </p:nvSpPr>
        <p:spPr>
          <a:xfrm>
            <a:off x="4645026" y="1151335"/>
            <a:ext cx="4041900" cy="4797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80"/>
              </a:spcBef>
              <a:spcAft>
                <a:spcPts val="0"/>
              </a:spcAft>
              <a:buClr>
                <a:schemeClr val="dk1"/>
              </a:buClr>
              <a:buSzPts val="2400"/>
              <a:buNone/>
              <a:defRPr sz="2400" b="1"/>
            </a:lvl1pPr>
            <a:lvl2pPr marL="914400" lvl="1" indent="-228600" algn="l" rtl="0">
              <a:lnSpc>
                <a:spcPct val="100000"/>
              </a:lnSpc>
              <a:spcBef>
                <a:spcPts val="400"/>
              </a:spcBef>
              <a:spcAft>
                <a:spcPts val="0"/>
              </a:spcAft>
              <a:buClr>
                <a:schemeClr val="dk1"/>
              </a:buClr>
              <a:buSzPts val="2000"/>
              <a:buNone/>
              <a:defRPr sz="2000" b="1"/>
            </a:lvl2pPr>
            <a:lvl3pPr marL="1371600" lvl="2" indent="-228600" algn="l" rtl="0">
              <a:lnSpc>
                <a:spcPct val="100000"/>
              </a:lnSpc>
              <a:spcBef>
                <a:spcPts val="360"/>
              </a:spcBef>
              <a:spcAft>
                <a:spcPts val="0"/>
              </a:spcAft>
              <a:buClr>
                <a:schemeClr val="dk1"/>
              </a:buClr>
              <a:buSzPts val="1800"/>
              <a:buNone/>
              <a:defRPr sz="1800" b="1"/>
            </a:lvl3pPr>
            <a:lvl4pPr marL="1828800" lvl="3" indent="-228600" algn="l" rtl="0">
              <a:lnSpc>
                <a:spcPct val="100000"/>
              </a:lnSpc>
              <a:spcBef>
                <a:spcPts val="320"/>
              </a:spcBef>
              <a:spcAft>
                <a:spcPts val="0"/>
              </a:spcAft>
              <a:buClr>
                <a:schemeClr val="dk1"/>
              </a:buClr>
              <a:buSzPts val="1600"/>
              <a:buNone/>
              <a:defRPr sz="1600" b="1"/>
            </a:lvl4pPr>
            <a:lvl5pPr marL="2286000" lvl="4" indent="-228600" algn="l" rtl="0">
              <a:lnSpc>
                <a:spcPct val="100000"/>
              </a:lnSpc>
              <a:spcBef>
                <a:spcPts val="320"/>
              </a:spcBef>
              <a:spcAft>
                <a:spcPts val="0"/>
              </a:spcAft>
              <a:buClr>
                <a:schemeClr val="dk1"/>
              </a:buClr>
              <a:buSzPts val="1600"/>
              <a:buNone/>
              <a:defRPr sz="1600" b="1"/>
            </a:lvl5pPr>
            <a:lvl6pPr marL="2743200" lvl="5" indent="-228600" algn="l" rtl="0">
              <a:lnSpc>
                <a:spcPct val="100000"/>
              </a:lnSpc>
              <a:spcBef>
                <a:spcPts val="320"/>
              </a:spcBef>
              <a:spcAft>
                <a:spcPts val="0"/>
              </a:spcAft>
              <a:buClr>
                <a:schemeClr val="dk1"/>
              </a:buClr>
              <a:buSzPts val="1600"/>
              <a:buNone/>
              <a:defRPr sz="1600" b="1"/>
            </a:lvl6pPr>
            <a:lvl7pPr marL="3200400" lvl="6" indent="-228600" algn="l" rtl="0">
              <a:lnSpc>
                <a:spcPct val="100000"/>
              </a:lnSpc>
              <a:spcBef>
                <a:spcPts val="320"/>
              </a:spcBef>
              <a:spcAft>
                <a:spcPts val="0"/>
              </a:spcAft>
              <a:buClr>
                <a:schemeClr val="dk1"/>
              </a:buClr>
              <a:buSzPts val="1600"/>
              <a:buNone/>
              <a:defRPr sz="1600" b="1"/>
            </a:lvl7pPr>
            <a:lvl8pPr marL="3657600" lvl="7" indent="-228600" algn="l" rtl="0">
              <a:lnSpc>
                <a:spcPct val="100000"/>
              </a:lnSpc>
              <a:spcBef>
                <a:spcPts val="320"/>
              </a:spcBef>
              <a:spcAft>
                <a:spcPts val="0"/>
              </a:spcAft>
              <a:buClr>
                <a:schemeClr val="dk1"/>
              </a:buClr>
              <a:buSzPts val="1600"/>
              <a:buNone/>
              <a:defRPr sz="1600" b="1"/>
            </a:lvl8pPr>
            <a:lvl9pPr marL="4114800" lvl="8" indent="-228600" algn="l" rtl="0">
              <a:lnSpc>
                <a:spcPct val="100000"/>
              </a:lnSpc>
              <a:spcBef>
                <a:spcPts val="320"/>
              </a:spcBef>
              <a:spcAft>
                <a:spcPts val="0"/>
              </a:spcAft>
              <a:buClr>
                <a:schemeClr val="dk1"/>
              </a:buClr>
              <a:buSzPts val="1600"/>
              <a:buNone/>
              <a:defRPr sz="1600" b="1"/>
            </a:lvl9pPr>
          </a:lstStyle>
          <a:p>
            <a:endParaRPr/>
          </a:p>
        </p:txBody>
      </p:sp>
      <p:sp>
        <p:nvSpPr>
          <p:cNvPr id="123" name="Google Shape;123;p19"/>
          <p:cNvSpPr txBox="1">
            <a:spLocks noGrp="1"/>
          </p:cNvSpPr>
          <p:nvPr>
            <p:ph type="body" idx="4"/>
          </p:nvPr>
        </p:nvSpPr>
        <p:spPr>
          <a:xfrm>
            <a:off x="4645026" y="1631156"/>
            <a:ext cx="4041900" cy="29634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Clr>
                <a:schemeClr val="dk1"/>
              </a:buClr>
              <a:buSzPts val="2400"/>
              <a:buChar char="•"/>
              <a:defRPr sz="2400"/>
            </a:lvl1pPr>
            <a:lvl2pPr marL="914400" lvl="1" indent="-355600" algn="l" rtl="0">
              <a:lnSpc>
                <a:spcPct val="100000"/>
              </a:lnSpc>
              <a:spcBef>
                <a:spcPts val="400"/>
              </a:spcBef>
              <a:spcAft>
                <a:spcPts val="0"/>
              </a:spcAft>
              <a:buClr>
                <a:schemeClr val="dk1"/>
              </a:buClr>
              <a:buSzPts val="2000"/>
              <a:buChar char="–"/>
              <a:defRPr sz="2000"/>
            </a:lvl2pPr>
            <a:lvl3pPr marL="1371600" lvl="2" indent="-342900" algn="l" rtl="0">
              <a:lnSpc>
                <a:spcPct val="100000"/>
              </a:lnSpc>
              <a:spcBef>
                <a:spcPts val="360"/>
              </a:spcBef>
              <a:spcAft>
                <a:spcPts val="0"/>
              </a:spcAft>
              <a:buClr>
                <a:schemeClr val="dk1"/>
              </a:buClr>
              <a:buSzPts val="1800"/>
              <a:buChar char="•"/>
              <a:defRPr sz="1800"/>
            </a:lvl3pPr>
            <a:lvl4pPr marL="1828800" lvl="3" indent="-330200" algn="l" rtl="0">
              <a:lnSpc>
                <a:spcPct val="100000"/>
              </a:lnSpc>
              <a:spcBef>
                <a:spcPts val="320"/>
              </a:spcBef>
              <a:spcAft>
                <a:spcPts val="0"/>
              </a:spcAft>
              <a:buClr>
                <a:schemeClr val="dk1"/>
              </a:buClr>
              <a:buSzPts val="1600"/>
              <a:buChar char="–"/>
              <a:defRPr sz="1600"/>
            </a:lvl4pPr>
            <a:lvl5pPr marL="2286000" lvl="4" indent="-330200" algn="l" rtl="0">
              <a:lnSpc>
                <a:spcPct val="100000"/>
              </a:lnSpc>
              <a:spcBef>
                <a:spcPts val="320"/>
              </a:spcBef>
              <a:spcAft>
                <a:spcPts val="0"/>
              </a:spcAft>
              <a:buClr>
                <a:schemeClr val="dk1"/>
              </a:buClr>
              <a:buSzPts val="1600"/>
              <a:buChar char="»"/>
              <a:defRPr sz="1600"/>
            </a:lvl5pPr>
            <a:lvl6pPr marL="2743200" lvl="5" indent="-330200" algn="l" rtl="0">
              <a:lnSpc>
                <a:spcPct val="100000"/>
              </a:lnSpc>
              <a:spcBef>
                <a:spcPts val="320"/>
              </a:spcBef>
              <a:spcAft>
                <a:spcPts val="0"/>
              </a:spcAft>
              <a:buClr>
                <a:schemeClr val="dk1"/>
              </a:buClr>
              <a:buSzPts val="1600"/>
              <a:buChar char="•"/>
              <a:defRPr sz="1600"/>
            </a:lvl6pPr>
            <a:lvl7pPr marL="3200400" lvl="6" indent="-330200" algn="l" rtl="0">
              <a:lnSpc>
                <a:spcPct val="100000"/>
              </a:lnSpc>
              <a:spcBef>
                <a:spcPts val="320"/>
              </a:spcBef>
              <a:spcAft>
                <a:spcPts val="0"/>
              </a:spcAft>
              <a:buClr>
                <a:schemeClr val="dk1"/>
              </a:buClr>
              <a:buSzPts val="1600"/>
              <a:buChar char="•"/>
              <a:defRPr sz="1600"/>
            </a:lvl7pPr>
            <a:lvl8pPr marL="3657600" lvl="7" indent="-330200" algn="l" rtl="0">
              <a:lnSpc>
                <a:spcPct val="100000"/>
              </a:lnSpc>
              <a:spcBef>
                <a:spcPts val="320"/>
              </a:spcBef>
              <a:spcAft>
                <a:spcPts val="0"/>
              </a:spcAft>
              <a:buClr>
                <a:schemeClr val="dk1"/>
              </a:buClr>
              <a:buSzPts val="1600"/>
              <a:buChar char="•"/>
              <a:defRPr sz="1600"/>
            </a:lvl8pPr>
            <a:lvl9pPr marL="4114800" lvl="8" indent="-330200" algn="l" rtl="0">
              <a:lnSpc>
                <a:spcPct val="100000"/>
              </a:lnSpc>
              <a:spcBef>
                <a:spcPts val="320"/>
              </a:spcBef>
              <a:spcAft>
                <a:spcPts val="0"/>
              </a:spcAft>
              <a:buClr>
                <a:schemeClr val="dk1"/>
              </a:buClr>
              <a:buSzPts val="1600"/>
              <a:buChar char="•"/>
              <a:defRPr sz="1600"/>
            </a:lvl9pPr>
          </a:lstStyle>
          <a:p>
            <a:endParaRPr/>
          </a:p>
        </p:txBody>
      </p:sp>
      <p:sp>
        <p:nvSpPr>
          <p:cNvPr id="124" name="Google Shape;124;p19"/>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5" name="Google Shape;125;p19"/>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6" name="Google Shape;126;p1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sak cím" type="titleOnly">
  <p:cSld name="TITLE_ONLY">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9" name="Google Shape;129;p20"/>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0" name="Google Shape;130;p20"/>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1" name="Google Shape;131;p2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Üres" type="blank">
  <p:cSld name="BLANK">
    <p:spTree>
      <p:nvGrpSpPr>
        <p:cNvPr id="1" name="Shape 132"/>
        <p:cNvGrpSpPr/>
        <p:nvPr/>
      </p:nvGrpSpPr>
      <p:grpSpPr>
        <a:xfrm>
          <a:off x="0" y="0"/>
          <a:ext cx="0" cy="0"/>
          <a:chOff x="0" y="0"/>
          <a:chExt cx="0" cy="0"/>
        </a:xfrm>
      </p:grpSpPr>
      <p:sp>
        <p:nvSpPr>
          <p:cNvPr id="133" name="Google Shape;133;p21"/>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4" name="Google Shape;134;p2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5" name="Google Shape;135;p2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ímdia"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0" name="Google Shape;20;p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artalomrész képaláírással" type="objTx">
  <p:cSld name="OBJECT_WITH_CAPTION_TEXT">
    <p:spTree>
      <p:nvGrpSpPr>
        <p:cNvPr id="1" name="Shape 136"/>
        <p:cNvGrpSpPr/>
        <p:nvPr/>
      </p:nvGrpSpPr>
      <p:grpSpPr>
        <a:xfrm>
          <a:off x="0" y="0"/>
          <a:ext cx="0" cy="0"/>
          <a:chOff x="0" y="0"/>
          <a:chExt cx="0" cy="0"/>
        </a:xfrm>
      </p:grpSpPr>
      <p:sp>
        <p:nvSpPr>
          <p:cNvPr id="137" name="Google Shape;137;p22"/>
          <p:cNvSpPr txBox="1">
            <a:spLocks noGrp="1"/>
          </p:cNvSpPr>
          <p:nvPr>
            <p:ph type="title"/>
          </p:nvPr>
        </p:nvSpPr>
        <p:spPr>
          <a:xfrm>
            <a:off x="457201" y="204787"/>
            <a:ext cx="3008400" cy="8715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Clr>
                <a:schemeClr val="dk1"/>
              </a:buClr>
              <a:buSzPts val="2000"/>
              <a:buFont typeface="Calibri"/>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8" name="Google Shape;138;p22"/>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Autofit/>
          </a:bodyPr>
          <a:lstStyle>
            <a:lvl1pPr marL="457200" lvl="0" indent="-431800" algn="l" rtl="0">
              <a:lnSpc>
                <a:spcPct val="100000"/>
              </a:lnSpc>
              <a:spcBef>
                <a:spcPts val="640"/>
              </a:spcBef>
              <a:spcAft>
                <a:spcPts val="0"/>
              </a:spcAft>
              <a:buClr>
                <a:schemeClr val="dk1"/>
              </a:buClr>
              <a:buSzPts val="3200"/>
              <a:buChar char="•"/>
              <a:defRPr sz="3200"/>
            </a:lvl1pPr>
            <a:lvl2pPr marL="914400" lvl="1" indent="-406400" algn="l" rtl="0">
              <a:lnSpc>
                <a:spcPct val="100000"/>
              </a:lnSpc>
              <a:spcBef>
                <a:spcPts val="560"/>
              </a:spcBef>
              <a:spcAft>
                <a:spcPts val="0"/>
              </a:spcAft>
              <a:buClr>
                <a:schemeClr val="dk1"/>
              </a:buClr>
              <a:buSzPts val="2800"/>
              <a:buChar char="–"/>
              <a:defRPr sz="2800"/>
            </a:lvl2pPr>
            <a:lvl3pPr marL="1371600" lvl="2" indent="-381000" algn="l" rtl="0">
              <a:lnSpc>
                <a:spcPct val="100000"/>
              </a:lnSpc>
              <a:spcBef>
                <a:spcPts val="480"/>
              </a:spcBef>
              <a:spcAft>
                <a:spcPts val="0"/>
              </a:spcAft>
              <a:buClr>
                <a:schemeClr val="dk1"/>
              </a:buClr>
              <a:buSzPts val="2400"/>
              <a:buChar char="•"/>
              <a:defRPr sz="2400"/>
            </a:lvl3pPr>
            <a:lvl4pPr marL="1828800" lvl="3" indent="-355600" algn="l" rtl="0">
              <a:lnSpc>
                <a:spcPct val="100000"/>
              </a:lnSpc>
              <a:spcBef>
                <a:spcPts val="400"/>
              </a:spcBef>
              <a:spcAft>
                <a:spcPts val="0"/>
              </a:spcAft>
              <a:buClr>
                <a:schemeClr val="dk1"/>
              </a:buClr>
              <a:buSzPts val="2000"/>
              <a:buChar char="–"/>
              <a:defRPr sz="2000"/>
            </a:lvl4pPr>
            <a:lvl5pPr marL="2286000" lvl="4" indent="-355600" algn="l" rtl="0">
              <a:lnSpc>
                <a:spcPct val="100000"/>
              </a:lnSpc>
              <a:spcBef>
                <a:spcPts val="400"/>
              </a:spcBef>
              <a:spcAft>
                <a:spcPts val="0"/>
              </a:spcAft>
              <a:buClr>
                <a:schemeClr val="dk1"/>
              </a:buClr>
              <a:buSzPts val="2000"/>
              <a:buChar char="»"/>
              <a:defRPr sz="2000"/>
            </a:lvl5pPr>
            <a:lvl6pPr marL="2743200" lvl="5" indent="-355600" algn="l" rtl="0">
              <a:lnSpc>
                <a:spcPct val="100000"/>
              </a:lnSpc>
              <a:spcBef>
                <a:spcPts val="400"/>
              </a:spcBef>
              <a:spcAft>
                <a:spcPts val="0"/>
              </a:spcAft>
              <a:buClr>
                <a:schemeClr val="dk1"/>
              </a:buClr>
              <a:buSzPts val="2000"/>
              <a:buChar char="•"/>
              <a:defRPr sz="2000"/>
            </a:lvl6pPr>
            <a:lvl7pPr marL="3200400" lvl="6" indent="-355600" algn="l" rtl="0">
              <a:lnSpc>
                <a:spcPct val="100000"/>
              </a:lnSpc>
              <a:spcBef>
                <a:spcPts val="400"/>
              </a:spcBef>
              <a:spcAft>
                <a:spcPts val="0"/>
              </a:spcAft>
              <a:buClr>
                <a:schemeClr val="dk1"/>
              </a:buClr>
              <a:buSzPts val="2000"/>
              <a:buChar char="•"/>
              <a:defRPr sz="2000"/>
            </a:lvl7pPr>
            <a:lvl8pPr marL="3657600" lvl="7" indent="-355600" algn="l" rtl="0">
              <a:lnSpc>
                <a:spcPct val="100000"/>
              </a:lnSpc>
              <a:spcBef>
                <a:spcPts val="400"/>
              </a:spcBef>
              <a:spcAft>
                <a:spcPts val="0"/>
              </a:spcAft>
              <a:buClr>
                <a:schemeClr val="dk1"/>
              </a:buClr>
              <a:buSzPts val="2000"/>
              <a:buChar char="•"/>
              <a:defRPr sz="2000"/>
            </a:lvl8pPr>
            <a:lvl9pPr marL="4114800" lvl="8" indent="-355600" algn="l" rtl="0">
              <a:lnSpc>
                <a:spcPct val="100000"/>
              </a:lnSpc>
              <a:spcBef>
                <a:spcPts val="400"/>
              </a:spcBef>
              <a:spcAft>
                <a:spcPts val="0"/>
              </a:spcAft>
              <a:buClr>
                <a:schemeClr val="dk1"/>
              </a:buClr>
              <a:buSzPts val="2000"/>
              <a:buChar char="•"/>
              <a:defRPr sz="2000"/>
            </a:lvl9pPr>
          </a:lstStyle>
          <a:p>
            <a:endParaRPr/>
          </a:p>
        </p:txBody>
      </p:sp>
      <p:sp>
        <p:nvSpPr>
          <p:cNvPr id="139" name="Google Shape;139;p22"/>
          <p:cNvSpPr txBox="1">
            <a:spLocks noGrp="1"/>
          </p:cNvSpPr>
          <p:nvPr>
            <p:ph type="body" idx="2"/>
          </p:nvPr>
        </p:nvSpPr>
        <p:spPr>
          <a:xfrm>
            <a:off x="457201" y="1076326"/>
            <a:ext cx="3008400" cy="3518400"/>
          </a:xfrm>
          <a:prstGeom prst="rect">
            <a:avLst/>
          </a:prstGeom>
          <a:noFill/>
          <a:ln>
            <a:noFill/>
          </a:ln>
        </p:spPr>
        <p:txBody>
          <a:bodyPr spcFirstLastPara="1" wrap="square" lIns="91425" tIns="45700" rIns="91425" bIns="45700" anchor="t" anchorCtr="0">
            <a:noAutofit/>
          </a:bodyPr>
          <a:lstStyle>
            <a:lvl1pPr marL="457200" lvl="0" indent="-228600" algn="l" rtl="0">
              <a:lnSpc>
                <a:spcPct val="100000"/>
              </a:lnSpc>
              <a:spcBef>
                <a:spcPts val="280"/>
              </a:spcBef>
              <a:spcAft>
                <a:spcPts val="0"/>
              </a:spcAft>
              <a:buClr>
                <a:schemeClr val="dk1"/>
              </a:buClr>
              <a:buSzPts val="1400"/>
              <a:buNone/>
              <a:defRPr sz="1400"/>
            </a:lvl1pPr>
            <a:lvl2pPr marL="914400" lvl="1" indent="-228600" algn="l" rtl="0">
              <a:lnSpc>
                <a:spcPct val="100000"/>
              </a:lnSpc>
              <a:spcBef>
                <a:spcPts val="240"/>
              </a:spcBef>
              <a:spcAft>
                <a:spcPts val="0"/>
              </a:spcAft>
              <a:buClr>
                <a:schemeClr val="dk1"/>
              </a:buClr>
              <a:buSzPts val="1200"/>
              <a:buNone/>
              <a:defRPr sz="1200"/>
            </a:lvl2pPr>
            <a:lvl3pPr marL="1371600" lvl="2" indent="-228600" algn="l" rtl="0">
              <a:lnSpc>
                <a:spcPct val="100000"/>
              </a:lnSpc>
              <a:spcBef>
                <a:spcPts val="200"/>
              </a:spcBef>
              <a:spcAft>
                <a:spcPts val="0"/>
              </a:spcAft>
              <a:buClr>
                <a:schemeClr val="dk1"/>
              </a:buClr>
              <a:buSzPts val="1000"/>
              <a:buNone/>
              <a:defRPr sz="1000"/>
            </a:lvl3pPr>
            <a:lvl4pPr marL="1828800" lvl="3" indent="-228600" algn="l" rtl="0">
              <a:lnSpc>
                <a:spcPct val="100000"/>
              </a:lnSpc>
              <a:spcBef>
                <a:spcPts val="180"/>
              </a:spcBef>
              <a:spcAft>
                <a:spcPts val="0"/>
              </a:spcAft>
              <a:buClr>
                <a:schemeClr val="dk1"/>
              </a:buClr>
              <a:buSzPts val="900"/>
              <a:buNone/>
              <a:defRPr sz="900"/>
            </a:lvl4pPr>
            <a:lvl5pPr marL="2286000" lvl="4" indent="-228600" algn="l" rtl="0">
              <a:lnSpc>
                <a:spcPct val="100000"/>
              </a:lnSpc>
              <a:spcBef>
                <a:spcPts val="180"/>
              </a:spcBef>
              <a:spcAft>
                <a:spcPts val="0"/>
              </a:spcAft>
              <a:buClr>
                <a:schemeClr val="dk1"/>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
        <p:nvSpPr>
          <p:cNvPr id="140" name="Google Shape;140;p2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2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2" name="Google Shape;142;p2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Kép képaláírással" type="picTx">
  <p:cSld name="PICTURE_WITH_CAPTION_TEXT">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Clr>
                <a:schemeClr val="dk1"/>
              </a:buClr>
              <a:buSzPts val="2000"/>
              <a:buFont typeface="Calibri"/>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5" name="Google Shape;145;p23"/>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46" name="Google Shape;146;p23"/>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l" rtl="0">
              <a:lnSpc>
                <a:spcPct val="100000"/>
              </a:lnSpc>
              <a:spcBef>
                <a:spcPts val="280"/>
              </a:spcBef>
              <a:spcAft>
                <a:spcPts val="0"/>
              </a:spcAft>
              <a:buClr>
                <a:schemeClr val="dk1"/>
              </a:buClr>
              <a:buSzPts val="1400"/>
              <a:buNone/>
              <a:defRPr sz="1400"/>
            </a:lvl1pPr>
            <a:lvl2pPr marL="914400" lvl="1" indent="-228600" algn="l" rtl="0">
              <a:lnSpc>
                <a:spcPct val="100000"/>
              </a:lnSpc>
              <a:spcBef>
                <a:spcPts val="240"/>
              </a:spcBef>
              <a:spcAft>
                <a:spcPts val="0"/>
              </a:spcAft>
              <a:buClr>
                <a:schemeClr val="dk1"/>
              </a:buClr>
              <a:buSzPts val="1200"/>
              <a:buNone/>
              <a:defRPr sz="1200"/>
            </a:lvl2pPr>
            <a:lvl3pPr marL="1371600" lvl="2" indent="-228600" algn="l" rtl="0">
              <a:lnSpc>
                <a:spcPct val="100000"/>
              </a:lnSpc>
              <a:spcBef>
                <a:spcPts val="200"/>
              </a:spcBef>
              <a:spcAft>
                <a:spcPts val="0"/>
              </a:spcAft>
              <a:buClr>
                <a:schemeClr val="dk1"/>
              </a:buClr>
              <a:buSzPts val="1000"/>
              <a:buNone/>
              <a:defRPr sz="1000"/>
            </a:lvl3pPr>
            <a:lvl4pPr marL="1828800" lvl="3" indent="-228600" algn="l" rtl="0">
              <a:lnSpc>
                <a:spcPct val="100000"/>
              </a:lnSpc>
              <a:spcBef>
                <a:spcPts val="180"/>
              </a:spcBef>
              <a:spcAft>
                <a:spcPts val="0"/>
              </a:spcAft>
              <a:buClr>
                <a:schemeClr val="dk1"/>
              </a:buClr>
              <a:buSzPts val="900"/>
              <a:buNone/>
              <a:defRPr sz="900"/>
            </a:lvl4pPr>
            <a:lvl5pPr marL="2286000" lvl="4" indent="-228600" algn="l" rtl="0">
              <a:lnSpc>
                <a:spcPct val="100000"/>
              </a:lnSpc>
              <a:spcBef>
                <a:spcPts val="180"/>
              </a:spcBef>
              <a:spcAft>
                <a:spcPts val="0"/>
              </a:spcAft>
              <a:buClr>
                <a:schemeClr val="dk1"/>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
        <p:nvSpPr>
          <p:cNvPr id="147" name="Google Shape;147;p2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8" name="Google Shape;148;p2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9" name="Google Shape;149;p2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ím és függőleges szöveg" type="vertTx">
  <p:cSld name="VERTICAL_TEXT">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2" name="Google Shape;152;p24"/>
          <p:cNvSpPr txBox="1">
            <a:spLocks noGrp="1"/>
          </p:cNvSpPr>
          <p:nvPr>
            <p:ph type="body" idx="1"/>
          </p:nvPr>
        </p:nvSpPr>
        <p:spPr>
          <a:xfrm rot="5400000">
            <a:off x="2874750" y="-1217399"/>
            <a:ext cx="3394500" cy="82296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53" name="Google Shape;153;p2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4" name="Google Shape;154;p2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5" name="Google Shape;155;p2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Függőleges cím és szöveg" type="vertTitleAndTx">
  <p:cSld name="VERTICAL_TITLE_AND_VERTICAL_TEXT">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rot="5400000">
            <a:off x="6012600" y="771581"/>
            <a:ext cx="3291000" cy="20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Clr>
                <a:schemeClr val="dk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5"/>
          <p:cNvSpPr txBox="1">
            <a:spLocks noGrp="1"/>
          </p:cNvSpPr>
          <p:nvPr>
            <p:ph type="body" idx="1"/>
          </p:nvPr>
        </p:nvSpPr>
        <p:spPr>
          <a:xfrm rot="5400000">
            <a:off x="1821600" y="-1209619"/>
            <a:ext cx="3291000" cy="60198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59" name="Google Shape;159;p2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0" name="Google Shape;160;p25"/>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1" name="Google Shape;161;p2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zakaszfejléc"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tartalomrész"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900113"/>
            <a:ext cx="4038600" cy="2545556"/>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900113"/>
            <a:ext cx="4038600" cy="2545556"/>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Összehasonlítás"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sak cím"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Üres"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rtalomrész képaláírással"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Kép képaláírással"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9" name="Google Shape;89;p14"/>
          <p:cNvSpPr txBox="1">
            <a:spLocks noGrp="1"/>
          </p:cNvSpPr>
          <p:nvPr>
            <p:ph type="body" idx="1"/>
          </p:nvPr>
        </p:nvSpPr>
        <p:spPr>
          <a:xfrm>
            <a:off x="457200" y="1200151"/>
            <a:ext cx="8229600" cy="33945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0" name="Google Shape;90;p1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1" name="Google Shape;91;p14"/>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2" name="Google Shape;92;p1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5"/>
        <p:cNvGrpSpPr/>
        <p:nvPr/>
      </p:nvGrpSpPr>
      <p:grpSpPr>
        <a:xfrm>
          <a:off x="0" y="0"/>
          <a:ext cx="0" cy="0"/>
          <a:chOff x="0" y="0"/>
          <a:chExt cx="0" cy="0"/>
        </a:xfrm>
      </p:grpSpPr>
      <p:sp>
        <p:nvSpPr>
          <p:cNvPr id="166" name="Google Shape;166;p26"/>
          <p:cNvSpPr/>
          <p:nvPr/>
        </p:nvSpPr>
        <p:spPr>
          <a:xfrm>
            <a:off x="1295150" y="3347225"/>
            <a:ext cx="6712500" cy="1269600"/>
          </a:xfrm>
          <a:prstGeom prst="rect">
            <a:avLst/>
          </a:prstGeom>
          <a:noFill/>
          <a:ln>
            <a:noFill/>
          </a:ln>
        </p:spPr>
        <p:txBody>
          <a:bodyPr spcFirstLastPara="1" wrap="square" lIns="34275" tIns="34275" rIns="34275" bIns="34275"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1E281E"/>
              </a:solidFill>
              <a:latin typeface="Arial"/>
              <a:ea typeface="Arial"/>
              <a:cs typeface="Arial"/>
              <a:sym typeface="Arial"/>
            </a:endParaRPr>
          </a:p>
        </p:txBody>
      </p:sp>
      <p:sp>
        <p:nvSpPr>
          <p:cNvPr id="167" name="Google Shape;167;p26"/>
          <p:cNvSpPr/>
          <p:nvPr/>
        </p:nvSpPr>
        <p:spPr>
          <a:xfrm>
            <a:off x="1295150" y="3566806"/>
            <a:ext cx="6712500" cy="1269600"/>
          </a:xfrm>
          <a:prstGeom prst="rect">
            <a:avLst/>
          </a:prstGeom>
          <a:noFill/>
          <a:ln>
            <a:noFill/>
          </a:ln>
        </p:spPr>
        <p:txBody>
          <a:bodyPr spcFirstLastPara="1" wrap="square" lIns="34275" tIns="34275" rIns="34275" bIns="34275"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hu-HU" sz="2400" b="1">
                <a:solidFill>
                  <a:srgbClr val="1E281E"/>
                </a:solidFill>
              </a:rPr>
              <a:t>MI Stratégia - Adatgazdálkodás</a:t>
            </a:r>
            <a:endParaRPr sz="2400" b="1">
              <a:solidFill>
                <a:srgbClr val="1E281E"/>
              </a:solidFill>
            </a:endParaRPr>
          </a:p>
          <a:p>
            <a:pPr marL="0" marR="0" lvl="0" indent="0" algn="ctr" rtl="0">
              <a:lnSpc>
                <a:spcPct val="100000"/>
              </a:lnSpc>
              <a:spcBef>
                <a:spcPts val="0"/>
              </a:spcBef>
              <a:spcAft>
                <a:spcPts val="0"/>
              </a:spcAft>
              <a:buClr>
                <a:srgbClr val="000000"/>
              </a:buClr>
              <a:buSzPts val="2400"/>
              <a:buFont typeface="Arial"/>
              <a:buNone/>
            </a:pPr>
            <a:endParaRPr sz="2400" b="1">
              <a:solidFill>
                <a:srgbClr val="1E281E"/>
              </a:solidFill>
            </a:endParaRPr>
          </a:p>
          <a:p>
            <a:pPr marL="0" marR="0" lvl="0" indent="0" algn="ctr" rtl="0">
              <a:lnSpc>
                <a:spcPct val="100000"/>
              </a:lnSpc>
              <a:spcBef>
                <a:spcPts val="0"/>
              </a:spcBef>
              <a:spcAft>
                <a:spcPts val="0"/>
              </a:spcAft>
              <a:buClr>
                <a:srgbClr val="000000"/>
              </a:buClr>
              <a:buSzPts val="2400"/>
              <a:buFont typeface="Arial"/>
              <a:buNone/>
            </a:pPr>
            <a:r>
              <a:rPr lang="hu-HU" sz="2400" b="1">
                <a:solidFill>
                  <a:srgbClr val="1E281E"/>
                </a:solidFill>
              </a:rPr>
              <a:t>2019. 12. 09. </a:t>
            </a:r>
            <a:endParaRPr sz="2400" b="1">
              <a:solidFill>
                <a:srgbClr val="1E281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63"/>
        <p:cNvGrpSpPr/>
        <p:nvPr/>
      </p:nvGrpSpPr>
      <p:grpSpPr>
        <a:xfrm>
          <a:off x="0" y="0"/>
          <a:ext cx="0" cy="0"/>
          <a:chOff x="0" y="0"/>
          <a:chExt cx="0" cy="0"/>
        </a:xfrm>
      </p:grpSpPr>
      <p:cxnSp>
        <p:nvCxnSpPr>
          <p:cNvPr id="364" name="Google Shape;364;p35"/>
          <p:cNvCxnSpPr>
            <a:stCxn id="365" idx="2"/>
          </p:cNvCxnSpPr>
          <p:nvPr/>
        </p:nvCxnSpPr>
        <p:spPr>
          <a:xfrm>
            <a:off x="4735885" y="2766545"/>
            <a:ext cx="17100" cy="522900"/>
          </a:xfrm>
          <a:prstGeom prst="straightConnector1">
            <a:avLst/>
          </a:prstGeom>
          <a:noFill/>
          <a:ln w="9525" cap="flat" cmpd="sng">
            <a:solidFill>
              <a:schemeClr val="dk2"/>
            </a:solidFill>
            <a:prstDash val="solid"/>
            <a:round/>
            <a:headEnd type="none" w="sm" len="sm"/>
            <a:tailEnd type="triangle" w="med" len="med"/>
          </a:ln>
        </p:spPr>
      </p:cxnSp>
      <p:sp>
        <p:nvSpPr>
          <p:cNvPr id="366" name="Google Shape;366;p35"/>
          <p:cNvSpPr txBox="1"/>
          <p:nvPr/>
        </p:nvSpPr>
        <p:spPr>
          <a:xfrm>
            <a:off x="433200" y="233250"/>
            <a:ext cx="8165400" cy="504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hu-HU" sz="2400" b="0" i="0" u="none" strike="noStrike" cap="none">
                <a:solidFill>
                  <a:srgbClr val="000000"/>
                </a:solidFill>
                <a:latin typeface="Arial"/>
                <a:ea typeface="Arial"/>
                <a:cs typeface="Arial"/>
                <a:sym typeface="Arial"/>
              </a:rPr>
              <a:t>I. Kutatási, piaci és társadalmi MI ökoszisztéma építés </a:t>
            </a:r>
            <a:endParaRPr sz="1400" b="0" i="0" u="none" strike="noStrike" cap="none">
              <a:solidFill>
                <a:srgbClr val="000000"/>
              </a:solidFill>
              <a:latin typeface="Arial"/>
              <a:ea typeface="Arial"/>
              <a:cs typeface="Arial"/>
              <a:sym typeface="Arial"/>
            </a:endParaRPr>
          </a:p>
        </p:txBody>
      </p:sp>
      <p:sp>
        <p:nvSpPr>
          <p:cNvPr id="367" name="Google Shape;367;p3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hu-HU" sz="1200" b="0" i="0" u="none" strike="noStrike" cap="none">
                <a:solidFill>
                  <a:srgbClr val="888888"/>
                </a:solidFill>
                <a:latin typeface="Arial"/>
                <a:ea typeface="Arial"/>
                <a:cs typeface="Arial"/>
                <a:sym typeface="Arial"/>
              </a:rPr>
              <a:t>10</a:t>
            </a:fld>
            <a:endParaRPr sz="1200" b="0" i="0" u="none" strike="noStrike" cap="none">
              <a:solidFill>
                <a:srgbClr val="888888"/>
              </a:solidFill>
              <a:latin typeface="Arial"/>
              <a:ea typeface="Arial"/>
              <a:cs typeface="Arial"/>
              <a:sym typeface="Arial"/>
            </a:endParaRPr>
          </a:p>
        </p:txBody>
      </p:sp>
      <p:sp>
        <p:nvSpPr>
          <p:cNvPr id="368" name="Google Shape;368;p35"/>
          <p:cNvSpPr/>
          <p:nvPr/>
        </p:nvSpPr>
        <p:spPr>
          <a:xfrm>
            <a:off x="10967048" y="5046832"/>
            <a:ext cx="144000" cy="144000"/>
          </a:xfrm>
          <a:prstGeom prst="ellipse">
            <a:avLst/>
          </a:prstGeom>
          <a:solidFill>
            <a:schemeClr val="dk2"/>
          </a:solidFill>
          <a:ln w="9525"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369" name="Google Shape;369;p35"/>
          <p:cNvSpPr/>
          <p:nvPr/>
        </p:nvSpPr>
        <p:spPr>
          <a:xfrm>
            <a:off x="832827" y="2561824"/>
            <a:ext cx="1823100" cy="675300"/>
          </a:xfrm>
          <a:prstGeom prst="roundRect">
            <a:avLst>
              <a:gd name="adj" fmla="val 16667"/>
            </a:avLst>
          </a:prstGeom>
          <a:solidFill>
            <a:srgbClr val="3D85C6"/>
          </a:solidFill>
          <a:ln w="9525" cap="flat" cmpd="sng">
            <a:solidFill>
              <a:srgbClr val="0058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FFFFFF"/>
                </a:solidFill>
                <a:latin typeface="Arial"/>
                <a:ea typeface="Arial"/>
                <a:cs typeface="Arial"/>
                <a:sym typeface="Arial"/>
              </a:rPr>
              <a:t>Kiválósági Központ</a:t>
            </a:r>
            <a:endParaRPr sz="11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hu-HU" sz="1100" b="0" i="0" u="none" strike="noStrike" cap="none">
                <a:solidFill>
                  <a:srgbClr val="FFFFFF"/>
                </a:solidFill>
                <a:latin typeface="Arial"/>
                <a:ea typeface="Arial"/>
                <a:cs typeface="Arial"/>
                <a:sym typeface="Arial"/>
              </a:rPr>
              <a:t>(National Lab)</a:t>
            </a:r>
            <a:endParaRPr sz="1200" b="0" i="0" u="none" strike="noStrike" cap="none">
              <a:solidFill>
                <a:srgbClr val="FFFFFF"/>
              </a:solidFill>
              <a:latin typeface="Arial"/>
              <a:ea typeface="Arial"/>
              <a:cs typeface="Arial"/>
              <a:sym typeface="Arial"/>
            </a:endParaRPr>
          </a:p>
        </p:txBody>
      </p:sp>
      <p:sp>
        <p:nvSpPr>
          <p:cNvPr id="370" name="Google Shape;370;p35"/>
          <p:cNvSpPr/>
          <p:nvPr/>
        </p:nvSpPr>
        <p:spPr>
          <a:xfrm>
            <a:off x="3786375" y="785812"/>
            <a:ext cx="1880100" cy="693300"/>
          </a:xfrm>
          <a:prstGeom prst="roundRect">
            <a:avLst>
              <a:gd name="adj" fmla="val 16667"/>
            </a:avLst>
          </a:prstGeom>
          <a:solidFill>
            <a:srgbClr val="0B539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FFFFFF"/>
                </a:solidFill>
                <a:latin typeface="Arial"/>
                <a:ea typeface="Arial"/>
                <a:cs typeface="Arial"/>
                <a:sym typeface="Arial"/>
              </a:rPr>
              <a:t>MI Koalíció</a:t>
            </a:r>
            <a:endParaRPr sz="11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hu-HU" sz="1100" b="0" i="0" u="none" strike="noStrike" cap="none">
                <a:solidFill>
                  <a:srgbClr val="FFFFFF"/>
                </a:solidFill>
                <a:latin typeface="Arial"/>
                <a:ea typeface="Arial"/>
                <a:cs typeface="Arial"/>
                <a:sym typeface="Arial"/>
              </a:rPr>
              <a:t>(Innovation Hub)</a:t>
            </a:r>
            <a:endParaRPr sz="1100" b="0" i="0" u="none" strike="noStrike" cap="none">
              <a:solidFill>
                <a:srgbClr val="FFFFFF"/>
              </a:solidFill>
              <a:latin typeface="Arial"/>
              <a:ea typeface="Arial"/>
              <a:cs typeface="Arial"/>
              <a:sym typeface="Arial"/>
            </a:endParaRPr>
          </a:p>
        </p:txBody>
      </p:sp>
      <p:cxnSp>
        <p:nvCxnSpPr>
          <p:cNvPr id="371" name="Google Shape;371;p35"/>
          <p:cNvCxnSpPr/>
          <p:nvPr/>
        </p:nvCxnSpPr>
        <p:spPr>
          <a:xfrm>
            <a:off x="4308080" y="905417"/>
            <a:ext cx="0" cy="0"/>
          </a:xfrm>
          <a:prstGeom prst="straightConnector1">
            <a:avLst/>
          </a:prstGeom>
          <a:noFill/>
          <a:ln w="9525" cap="flat" cmpd="sng">
            <a:solidFill>
              <a:schemeClr val="dk2"/>
            </a:solidFill>
            <a:prstDash val="solid"/>
            <a:round/>
            <a:headEnd type="none" w="sm" len="sm"/>
            <a:tailEnd type="none" w="sm" len="sm"/>
          </a:ln>
        </p:spPr>
      </p:cxnSp>
      <p:cxnSp>
        <p:nvCxnSpPr>
          <p:cNvPr id="372" name="Google Shape;372;p35"/>
          <p:cNvCxnSpPr/>
          <p:nvPr/>
        </p:nvCxnSpPr>
        <p:spPr>
          <a:xfrm>
            <a:off x="4084215" y="443379"/>
            <a:ext cx="0" cy="0"/>
          </a:xfrm>
          <a:prstGeom prst="straightConnector1">
            <a:avLst/>
          </a:prstGeom>
          <a:noFill/>
          <a:ln w="9525" cap="flat" cmpd="sng">
            <a:solidFill>
              <a:schemeClr val="dk2"/>
            </a:solidFill>
            <a:prstDash val="solid"/>
            <a:round/>
            <a:headEnd type="none" w="sm" len="sm"/>
            <a:tailEnd type="none" w="sm" len="sm"/>
          </a:ln>
        </p:spPr>
      </p:cxnSp>
      <p:sp>
        <p:nvSpPr>
          <p:cNvPr id="365" name="Google Shape;365;p35"/>
          <p:cNvSpPr/>
          <p:nvPr/>
        </p:nvSpPr>
        <p:spPr>
          <a:xfrm>
            <a:off x="3202885" y="2391845"/>
            <a:ext cx="3066000" cy="3747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r>
              <a:rPr lang="hu-HU" sz="900" b="1" i="1" u="none" strike="noStrike" cap="none">
                <a:solidFill>
                  <a:srgbClr val="000000"/>
                </a:solidFill>
                <a:latin typeface="Arial"/>
                <a:ea typeface="Arial"/>
                <a:cs typeface="Arial"/>
                <a:sym typeface="Arial"/>
              </a:rPr>
              <a:t>Európai Uniós analógia</a:t>
            </a:r>
            <a:r>
              <a:rPr lang="hu-HU" sz="900" b="1" i="0" u="none" strike="noStrike" cap="none">
                <a:solidFill>
                  <a:srgbClr val="000000"/>
                </a:solidFill>
                <a:latin typeface="Arial"/>
                <a:ea typeface="Arial"/>
                <a:cs typeface="Arial"/>
                <a:sym typeface="Arial"/>
              </a:rPr>
              <a:t>:</a:t>
            </a:r>
            <a:r>
              <a:rPr lang="hu-HU" sz="900" b="0" i="0" u="none" strike="noStrike" cap="none">
                <a:solidFill>
                  <a:srgbClr val="000000"/>
                </a:solidFill>
                <a:latin typeface="Arial"/>
                <a:ea typeface="Arial"/>
                <a:cs typeface="Arial"/>
                <a:sym typeface="Arial"/>
              </a:rPr>
              <a:t> AI Innovation Hub</a:t>
            </a:r>
            <a:endParaRPr sz="900" b="0" i="0" u="none" strike="noStrike" cap="none">
              <a:solidFill>
                <a:srgbClr val="000000"/>
              </a:solidFill>
              <a:latin typeface="Arial"/>
              <a:ea typeface="Arial"/>
              <a:cs typeface="Arial"/>
              <a:sym typeface="Arial"/>
            </a:endParaRPr>
          </a:p>
        </p:txBody>
      </p:sp>
      <p:sp>
        <p:nvSpPr>
          <p:cNvPr id="373" name="Google Shape;373;p35"/>
          <p:cNvSpPr/>
          <p:nvPr/>
        </p:nvSpPr>
        <p:spPr>
          <a:xfrm>
            <a:off x="3191050" y="1485975"/>
            <a:ext cx="1512000" cy="281100"/>
          </a:xfrm>
          <a:prstGeom prst="rect">
            <a:avLst/>
          </a:prstGeom>
          <a:solidFill>
            <a:srgbClr val="A4C2F4"/>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700" b="1" i="0" u="none" strike="noStrike" cap="none">
                <a:solidFill>
                  <a:srgbClr val="000000"/>
                </a:solidFill>
                <a:latin typeface="Arial"/>
                <a:ea typeface="Arial"/>
                <a:cs typeface="Arial"/>
                <a:sym typeface="Arial"/>
              </a:rPr>
              <a:t>Ökoszisztéma menedzsment, bróker funkció</a:t>
            </a:r>
            <a:endParaRPr sz="700" b="1" i="0" u="none" strike="noStrike" cap="none">
              <a:solidFill>
                <a:srgbClr val="000000"/>
              </a:solidFill>
              <a:latin typeface="Arial"/>
              <a:ea typeface="Arial"/>
              <a:cs typeface="Arial"/>
              <a:sym typeface="Arial"/>
            </a:endParaRPr>
          </a:p>
        </p:txBody>
      </p:sp>
      <p:sp>
        <p:nvSpPr>
          <p:cNvPr id="374" name="Google Shape;374;p35"/>
          <p:cNvSpPr/>
          <p:nvPr/>
        </p:nvSpPr>
        <p:spPr>
          <a:xfrm>
            <a:off x="3191050" y="1792309"/>
            <a:ext cx="1512000" cy="281100"/>
          </a:xfrm>
          <a:prstGeom prst="rect">
            <a:avLst/>
          </a:prstGeom>
          <a:solidFill>
            <a:srgbClr val="A4C2F4"/>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700" b="1" i="0" u="none" strike="noStrike" cap="none">
                <a:solidFill>
                  <a:srgbClr val="000000"/>
                </a:solidFill>
                <a:latin typeface="Arial"/>
                <a:ea typeface="Arial"/>
                <a:cs typeface="Arial"/>
                <a:sym typeface="Arial"/>
              </a:rPr>
              <a:t>Piaci katalizátor (stakeholder térkép, láthatóság, inspirálás) </a:t>
            </a:r>
            <a:endParaRPr sz="700" b="1" i="0" u="none" strike="noStrike" cap="none">
              <a:solidFill>
                <a:srgbClr val="000000"/>
              </a:solidFill>
              <a:latin typeface="Arial"/>
              <a:ea typeface="Arial"/>
              <a:cs typeface="Arial"/>
              <a:sym typeface="Arial"/>
            </a:endParaRPr>
          </a:p>
        </p:txBody>
      </p:sp>
      <p:sp>
        <p:nvSpPr>
          <p:cNvPr id="375" name="Google Shape;375;p35"/>
          <p:cNvSpPr/>
          <p:nvPr/>
        </p:nvSpPr>
        <p:spPr>
          <a:xfrm>
            <a:off x="3191050" y="2103228"/>
            <a:ext cx="1512000" cy="281100"/>
          </a:xfrm>
          <a:prstGeom prst="rect">
            <a:avLst/>
          </a:prstGeom>
          <a:solidFill>
            <a:srgbClr val="A4C2F4"/>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700" b="1" i="0" u="none" strike="noStrike" cap="none">
                <a:solidFill>
                  <a:srgbClr val="000000"/>
                </a:solidFill>
                <a:latin typeface="Arial"/>
                <a:ea typeface="Arial"/>
                <a:cs typeface="Arial"/>
                <a:sym typeface="Arial"/>
              </a:rPr>
              <a:t>MI piacbővítés</a:t>
            </a:r>
            <a:endParaRPr sz="700" b="1" i="0" u="none" strike="noStrike" cap="none">
              <a:solidFill>
                <a:srgbClr val="000000"/>
              </a:solidFill>
              <a:latin typeface="Arial"/>
              <a:ea typeface="Arial"/>
              <a:cs typeface="Arial"/>
              <a:sym typeface="Arial"/>
            </a:endParaRPr>
          </a:p>
        </p:txBody>
      </p:sp>
      <p:sp>
        <p:nvSpPr>
          <p:cNvPr id="376" name="Google Shape;376;p35"/>
          <p:cNvSpPr/>
          <p:nvPr/>
        </p:nvSpPr>
        <p:spPr>
          <a:xfrm>
            <a:off x="4727820" y="1485975"/>
            <a:ext cx="1512000" cy="281100"/>
          </a:xfrm>
          <a:prstGeom prst="rect">
            <a:avLst/>
          </a:prstGeom>
          <a:solidFill>
            <a:srgbClr val="A4C2F4"/>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700" b="1" i="0" u="none" strike="noStrike" cap="none">
                <a:solidFill>
                  <a:srgbClr val="000000"/>
                </a:solidFill>
                <a:latin typeface="Arial"/>
                <a:ea typeface="Arial"/>
                <a:cs typeface="Arial"/>
                <a:sym typeface="Arial"/>
              </a:rPr>
              <a:t>MI disszemináció, társadalmi érzékenyítés</a:t>
            </a:r>
            <a:endParaRPr sz="700" b="1" i="0" u="none" strike="noStrike" cap="none">
              <a:solidFill>
                <a:srgbClr val="000000"/>
              </a:solidFill>
              <a:latin typeface="Arial"/>
              <a:ea typeface="Arial"/>
              <a:cs typeface="Arial"/>
              <a:sym typeface="Arial"/>
            </a:endParaRPr>
          </a:p>
        </p:txBody>
      </p:sp>
      <p:sp>
        <p:nvSpPr>
          <p:cNvPr id="377" name="Google Shape;377;p35"/>
          <p:cNvSpPr/>
          <p:nvPr/>
        </p:nvSpPr>
        <p:spPr>
          <a:xfrm>
            <a:off x="4727820" y="1796029"/>
            <a:ext cx="1512000" cy="281100"/>
          </a:xfrm>
          <a:prstGeom prst="rect">
            <a:avLst/>
          </a:prstGeom>
          <a:solidFill>
            <a:srgbClr val="A4C2F4"/>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700" b="1" i="0" u="none" strike="noStrike" cap="none">
                <a:solidFill>
                  <a:srgbClr val="000000"/>
                </a:solidFill>
                <a:latin typeface="Arial"/>
                <a:ea typeface="Arial"/>
                <a:cs typeface="Arial"/>
                <a:sym typeface="Arial"/>
              </a:rPr>
              <a:t>MI képzésszervezés</a:t>
            </a:r>
            <a:endParaRPr sz="700" b="1" i="0" u="none" strike="noStrike" cap="none">
              <a:solidFill>
                <a:srgbClr val="000000"/>
              </a:solidFill>
              <a:latin typeface="Arial"/>
              <a:ea typeface="Arial"/>
              <a:cs typeface="Arial"/>
              <a:sym typeface="Arial"/>
            </a:endParaRPr>
          </a:p>
        </p:txBody>
      </p:sp>
      <p:sp>
        <p:nvSpPr>
          <p:cNvPr id="378" name="Google Shape;378;p35"/>
          <p:cNvSpPr/>
          <p:nvPr/>
        </p:nvSpPr>
        <p:spPr>
          <a:xfrm>
            <a:off x="4727820" y="2107482"/>
            <a:ext cx="1512000" cy="281100"/>
          </a:xfrm>
          <a:prstGeom prst="rect">
            <a:avLst/>
          </a:prstGeom>
          <a:solidFill>
            <a:srgbClr val="A4C2F4"/>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700" b="1" i="0" u="none" strike="noStrike" cap="none">
                <a:solidFill>
                  <a:srgbClr val="000000"/>
                </a:solidFill>
                <a:latin typeface="Arial"/>
                <a:ea typeface="Arial"/>
                <a:cs typeface="Arial"/>
                <a:sym typeface="Arial"/>
              </a:rPr>
              <a:t>Nemzetközi ökoszisztéma kapcsolatok</a:t>
            </a:r>
            <a:endParaRPr sz="700" b="1" i="0" u="none" strike="noStrike" cap="none">
              <a:solidFill>
                <a:srgbClr val="000000"/>
              </a:solidFill>
              <a:latin typeface="Arial"/>
              <a:ea typeface="Arial"/>
              <a:cs typeface="Arial"/>
              <a:sym typeface="Arial"/>
            </a:endParaRPr>
          </a:p>
        </p:txBody>
      </p:sp>
      <p:sp>
        <p:nvSpPr>
          <p:cNvPr id="379" name="Google Shape;379;p35"/>
          <p:cNvSpPr/>
          <p:nvPr/>
        </p:nvSpPr>
        <p:spPr>
          <a:xfrm>
            <a:off x="257826" y="3248831"/>
            <a:ext cx="1471200" cy="2325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MI alapkutatás</a:t>
            </a:r>
            <a:endParaRPr sz="800" b="1" i="0" u="none" strike="noStrike" cap="none">
              <a:solidFill>
                <a:srgbClr val="000000"/>
              </a:solidFill>
              <a:latin typeface="Arial"/>
              <a:ea typeface="Arial"/>
              <a:cs typeface="Arial"/>
              <a:sym typeface="Arial"/>
            </a:endParaRPr>
          </a:p>
        </p:txBody>
      </p:sp>
      <p:sp>
        <p:nvSpPr>
          <p:cNvPr id="380" name="Google Shape;380;p35"/>
          <p:cNvSpPr/>
          <p:nvPr/>
        </p:nvSpPr>
        <p:spPr>
          <a:xfrm>
            <a:off x="257826" y="3517725"/>
            <a:ext cx="1471200" cy="2325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MI fejlesztés</a:t>
            </a:r>
            <a:endParaRPr sz="800" b="1" i="0" u="none" strike="noStrike" cap="none">
              <a:solidFill>
                <a:srgbClr val="000000"/>
              </a:solidFill>
              <a:latin typeface="Arial"/>
              <a:ea typeface="Arial"/>
              <a:cs typeface="Arial"/>
              <a:sym typeface="Arial"/>
            </a:endParaRPr>
          </a:p>
        </p:txBody>
      </p:sp>
      <p:sp>
        <p:nvSpPr>
          <p:cNvPr id="381" name="Google Shape;381;p35"/>
          <p:cNvSpPr/>
          <p:nvPr/>
        </p:nvSpPr>
        <p:spPr>
          <a:xfrm>
            <a:off x="991656" y="3781395"/>
            <a:ext cx="1471200" cy="2325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Nemzetközi MI kutatási együttműködés</a:t>
            </a:r>
            <a:endParaRPr sz="800" b="1" i="0" u="none" strike="noStrike" cap="none">
              <a:solidFill>
                <a:srgbClr val="000000"/>
              </a:solidFill>
              <a:latin typeface="Arial"/>
              <a:ea typeface="Arial"/>
              <a:cs typeface="Arial"/>
              <a:sym typeface="Arial"/>
            </a:endParaRPr>
          </a:p>
        </p:txBody>
      </p:sp>
      <p:sp>
        <p:nvSpPr>
          <p:cNvPr id="382" name="Google Shape;382;p35"/>
          <p:cNvSpPr/>
          <p:nvPr/>
        </p:nvSpPr>
        <p:spPr>
          <a:xfrm>
            <a:off x="1733180" y="3248559"/>
            <a:ext cx="1458000" cy="2334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MI alkalmazott kutatás</a:t>
            </a:r>
            <a:endParaRPr sz="800" b="1" i="0" u="none" strike="noStrike" cap="none">
              <a:solidFill>
                <a:srgbClr val="000000"/>
              </a:solidFill>
              <a:latin typeface="Arial"/>
              <a:ea typeface="Arial"/>
              <a:cs typeface="Arial"/>
              <a:sym typeface="Arial"/>
            </a:endParaRPr>
          </a:p>
        </p:txBody>
      </p:sp>
      <p:sp>
        <p:nvSpPr>
          <p:cNvPr id="383" name="Google Shape;383;p35"/>
          <p:cNvSpPr/>
          <p:nvPr/>
        </p:nvSpPr>
        <p:spPr>
          <a:xfrm>
            <a:off x="1733180" y="3517384"/>
            <a:ext cx="1458000" cy="2334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MI oktatás</a:t>
            </a:r>
            <a:endParaRPr sz="800" b="1" i="0" u="none" strike="noStrike" cap="none">
              <a:solidFill>
                <a:srgbClr val="000000"/>
              </a:solidFill>
              <a:latin typeface="Arial"/>
              <a:ea typeface="Arial"/>
              <a:cs typeface="Arial"/>
              <a:sym typeface="Arial"/>
            </a:endParaRPr>
          </a:p>
        </p:txBody>
      </p:sp>
      <p:sp>
        <p:nvSpPr>
          <p:cNvPr id="384" name="Google Shape;384;p35"/>
          <p:cNvSpPr/>
          <p:nvPr/>
        </p:nvSpPr>
        <p:spPr>
          <a:xfrm>
            <a:off x="6715799" y="2586800"/>
            <a:ext cx="1823100" cy="703200"/>
          </a:xfrm>
          <a:prstGeom prst="roundRect">
            <a:avLst>
              <a:gd name="adj" fmla="val 16667"/>
            </a:avLst>
          </a:prstGeom>
          <a:solidFill>
            <a:srgbClr val="99999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1" i="0" u="none" strike="noStrike" cap="none">
                <a:solidFill>
                  <a:srgbClr val="000000"/>
                </a:solidFill>
                <a:latin typeface="Arial"/>
                <a:ea typeface="Arial"/>
                <a:cs typeface="Arial"/>
                <a:sym typeface="Arial"/>
              </a:rPr>
              <a:t>Partnerek</a:t>
            </a:r>
            <a:endParaRPr sz="10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(Nagyvállalatok, KKV-k, start-upok, fejlesztők, társadalom)</a:t>
            </a:r>
            <a:endParaRPr sz="1000" b="0" i="0" u="none" strike="noStrike" cap="none">
              <a:solidFill>
                <a:srgbClr val="000000"/>
              </a:solidFill>
              <a:latin typeface="Arial"/>
              <a:ea typeface="Arial"/>
              <a:cs typeface="Arial"/>
              <a:sym typeface="Arial"/>
            </a:endParaRPr>
          </a:p>
        </p:txBody>
      </p:sp>
      <p:sp>
        <p:nvSpPr>
          <p:cNvPr id="385" name="Google Shape;385;p35"/>
          <p:cNvSpPr/>
          <p:nvPr/>
        </p:nvSpPr>
        <p:spPr>
          <a:xfrm>
            <a:off x="6268775" y="3326628"/>
            <a:ext cx="1357500" cy="251700"/>
          </a:xfrm>
          <a:prstGeom prst="rect">
            <a:avLst/>
          </a:prstGeom>
          <a:solidFill>
            <a:srgbClr val="EFEFE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Szolgáltat stratégiai partnerségben</a:t>
            </a:r>
            <a:endParaRPr sz="800" b="1" i="0" u="none" strike="noStrike" cap="none">
              <a:solidFill>
                <a:srgbClr val="000000"/>
              </a:solidFill>
              <a:latin typeface="Arial"/>
              <a:ea typeface="Arial"/>
              <a:cs typeface="Arial"/>
              <a:sym typeface="Arial"/>
            </a:endParaRPr>
          </a:p>
        </p:txBody>
      </p:sp>
      <p:sp>
        <p:nvSpPr>
          <p:cNvPr id="386" name="Google Shape;386;p35"/>
          <p:cNvSpPr/>
          <p:nvPr/>
        </p:nvSpPr>
        <p:spPr>
          <a:xfrm>
            <a:off x="6268775" y="3599161"/>
            <a:ext cx="1357500" cy="251700"/>
          </a:xfrm>
          <a:prstGeom prst="rect">
            <a:avLst/>
          </a:prstGeom>
          <a:solidFill>
            <a:srgbClr val="EFEFE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Megrendel (fejlesztés, piaci adaptáció)</a:t>
            </a:r>
            <a:endParaRPr sz="800" b="1" i="0" u="none" strike="noStrike" cap="none">
              <a:solidFill>
                <a:srgbClr val="000000"/>
              </a:solidFill>
              <a:latin typeface="Arial"/>
              <a:ea typeface="Arial"/>
              <a:cs typeface="Arial"/>
              <a:sym typeface="Arial"/>
            </a:endParaRPr>
          </a:p>
        </p:txBody>
      </p:sp>
      <p:sp>
        <p:nvSpPr>
          <p:cNvPr id="387" name="Google Shape;387;p35"/>
          <p:cNvSpPr/>
          <p:nvPr/>
        </p:nvSpPr>
        <p:spPr>
          <a:xfrm>
            <a:off x="6268775" y="3872098"/>
            <a:ext cx="1357500" cy="251700"/>
          </a:xfrm>
          <a:prstGeom prst="rect">
            <a:avLst/>
          </a:prstGeom>
          <a:solidFill>
            <a:srgbClr val="EFEFE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Projektet, pályázatot finanszíroz</a:t>
            </a:r>
            <a:endParaRPr sz="800" b="1" i="0" u="none" strike="noStrike" cap="none">
              <a:solidFill>
                <a:srgbClr val="000000"/>
              </a:solidFill>
              <a:latin typeface="Arial"/>
              <a:ea typeface="Arial"/>
              <a:cs typeface="Arial"/>
              <a:sym typeface="Arial"/>
            </a:endParaRPr>
          </a:p>
        </p:txBody>
      </p:sp>
      <p:sp>
        <p:nvSpPr>
          <p:cNvPr id="388" name="Google Shape;388;p35"/>
          <p:cNvSpPr/>
          <p:nvPr/>
        </p:nvSpPr>
        <p:spPr>
          <a:xfrm>
            <a:off x="7622273" y="3326643"/>
            <a:ext cx="1335900" cy="248400"/>
          </a:xfrm>
          <a:prstGeom prst="rect">
            <a:avLst/>
          </a:prstGeom>
          <a:solidFill>
            <a:srgbClr val="EFEFE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Tagdíjat befizet</a:t>
            </a:r>
            <a:endParaRPr sz="800" b="1" i="0" u="none" strike="noStrike" cap="none">
              <a:solidFill>
                <a:srgbClr val="000000"/>
              </a:solidFill>
              <a:latin typeface="Arial"/>
              <a:ea typeface="Arial"/>
              <a:cs typeface="Arial"/>
              <a:sym typeface="Arial"/>
            </a:endParaRPr>
          </a:p>
        </p:txBody>
      </p:sp>
      <p:sp>
        <p:nvSpPr>
          <p:cNvPr id="389" name="Google Shape;389;p35"/>
          <p:cNvSpPr/>
          <p:nvPr/>
        </p:nvSpPr>
        <p:spPr>
          <a:xfrm>
            <a:off x="7622273" y="3601347"/>
            <a:ext cx="1335900" cy="248400"/>
          </a:xfrm>
          <a:prstGeom prst="rect">
            <a:avLst/>
          </a:prstGeom>
          <a:solidFill>
            <a:srgbClr val="EFEFE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Eseti szolgáltatást vásárol</a:t>
            </a:r>
            <a:endParaRPr sz="800" b="1" i="0" u="none" strike="noStrike" cap="none">
              <a:solidFill>
                <a:srgbClr val="000000"/>
              </a:solidFill>
              <a:latin typeface="Arial"/>
              <a:ea typeface="Arial"/>
              <a:cs typeface="Arial"/>
              <a:sym typeface="Arial"/>
            </a:endParaRPr>
          </a:p>
        </p:txBody>
      </p:sp>
      <p:sp>
        <p:nvSpPr>
          <p:cNvPr id="390" name="Google Shape;390;p35"/>
          <p:cNvSpPr/>
          <p:nvPr/>
        </p:nvSpPr>
        <p:spPr>
          <a:xfrm>
            <a:off x="7622273" y="3873873"/>
            <a:ext cx="1335900" cy="248400"/>
          </a:xfrm>
          <a:prstGeom prst="rect">
            <a:avLst/>
          </a:prstGeom>
          <a:solidFill>
            <a:srgbClr val="EFEFE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Természetbeni juttatást biztosít</a:t>
            </a:r>
            <a:endParaRPr sz="800" b="1" i="0" u="none" strike="noStrike" cap="none">
              <a:solidFill>
                <a:srgbClr val="000000"/>
              </a:solidFill>
              <a:latin typeface="Arial"/>
              <a:ea typeface="Arial"/>
              <a:cs typeface="Arial"/>
              <a:sym typeface="Arial"/>
            </a:endParaRPr>
          </a:p>
        </p:txBody>
      </p:sp>
      <p:pic>
        <p:nvPicPr>
          <p:cNvPr id="391" name="Google Shape;391;p35"/>
          <p:cNvPicPr preferRelativeResize="0"/>
          <p:nvPr/>
        </p:nvPicPr>
        <p:blipFill rotWithShape="1">
          <a:blip r:embed="rId4">
            <a:alphaModFix/>
          </a:blip>
          <a:srcRect/>
          <a:stretch/>
        </p:blipFill>
        <p:spPr>
          <a:xfrm>
            <a:off x="3345906" y="2477938"/>
            <a:ext cx="286091" cy="207654"/>
          </a:xfrm>
          <a:prstGeom prst="rect">
            <a:avLst/>
          </a:prstGeom>
          <a:noFill/>
          <a:ln w="9525" cap="flat" cmpd="sng">
            <a:solidFill>
              <a:schemeClr val="dk2"/>
            </a:solidFill>
            <a:prstDash val="solid"/>
            <a:round/>
            <a:headEnd type="none" w="sm" len="sm"/>
            <a:tailEnd type="none" w="sm" len="sm"/>
          </a:ln>
        </p:spPr>
      </p:pic>
      <p:sp>
        <p:nvSpPr>
          <p:cNvPr id="392" name="Google Shape;392;p35"/>
          <p:cNvSpPr/>
          <p:nvPr/>
        </p:nvSpPr>
        <p:spPr>
          <a:xfrm>
            <a:off x="433213" y="4071975"/>
            <a:ext cx="2757600" cy="3228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r>
              <a:rPr lang="hu-HU" sz="900" b="1" i="1" u="none" strike="noStrike" cap="none">
                <a:solidFill>
                  <a:srgbClr val="000000"/>
                </a:solidFill>
                <a:latin typeface="Arial"/>
                <a:ea typeface="Arial"/>
                <a:cs typeface="Arial"/>
                <a:sym typeface="Arial"/>
              </a:rPr>
              <a:t>Európai Uniós analógia</a:t>
            </a:r>
            <a:r>
              <a:rPr lang="hu-HU" sz="900" b="1" i="0" u="none" strike="noStrike" cap="none">
                <a:solidFill>
                  <a:srgbClr val="000000"/>
                </a:solidFill>
                <a:latin typeface="Arial"/>
                <a:ea typeface="Arial"/>
                <a:cs typeface="Arial"/>
                <a:sym typeface="Arial"/>
              </a:rPr>
              <a:t>:</a:t>
            </a:r>
            <a:r>
              <a:rPr lang="hu-HU" sz="900" b="0" i="0" u="none" strike="noStrike" cap="none">
                <a:solidFill>
                  <a:srgbClr val="000000"/>
                </a:solidFill>
                <a:latin typeface="Arial"/>
                <a:ea typeface="Arial"/>
                <a:cs typeface="Arial"/>
                <a:sym typeface="Arial"/>
              </a:rPr>
              <a:t> AI Center of Excellence</a:t>
            </a:r>
            <a:endParaRPr sz="900" b="0" i="0" u="none" strike="noStrike" cap="none">
              <a:solidFill>
                <a:srgbClr val="000000"/>
              </a:solidFill>
              <a:latin typeface="Arial"/>
              <a:ea typeface="Arial"/>
              <a:cs typeface="Arial"/>
              <a:sym typeface="Arial"/>
            </a:endParaRPr>
          </a:p>
        </p:txBody>
      </p:sp>
      <p:pic>
        <p:nvPicPr>
          <p:cNvPr id="393" name="Google Shape;393;p35"/>
          <p:cNvPicPr preferRelativeResize="0"/>
          <p:nvPr/>
        </p:nvPicPr>
        <p:blipFill rotWithShape="1">
          <a:blip r:embed="rId4">
            <a:alphaModFix/>
          </a:blip>
          <a:srcRect/>
          <a:stretch/>
        </p:blipFill>
        <p:spPr>
          <a:xfrm>
            <a:off x="548986" y="4135364"/>
            <a:ext cx="277542" cy="181460"/>
          </a:xfrm>
          <a:prstGeom prst="rect">
            <a:avLst/>
          </a:prstGeom>
          <a:noFill/>
          <a:ln w="9525" cap="flat" cmpd="sng">
            <a:solidFill>
              <a:schemeClr val="dk2"/>
            </a:solidFill>
            <a:prstDash val="solid"/>
            <a:round/>
            <a:headEnd type="none" w="sm" len="sm"/>
            <a:tailEnd type="none" w="sm" len="sm"/>
          </a:ln>
        </p:spPr>
      </p:pic>
      <p:sp>
        <p:nvSpPr>
          <p:cNvPr id="394" name="Google Shape;394;p35"/>
          <p:cNvSpPr/>
          <p:nvPr/>
        </p:nvSpPr>
        <p:spPr>
          <a:xfrm>
            <a:off x="2033700" y="4869125"/>
            <a:ext cx="252000" cy="1701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395" name="Google Shape;395;p35"/>
          <p:cNvSpPr txBox="1"/>
          <p:nvPr/>
        </p:nvSpPr>
        <p:spPr>
          <a:xfrm>
            <a:off x="2257625" y="4848275"/>
            <a:ext cx="1150200" cy="212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hu-HU" sz="600" b="0" i="0" u="none" strike="noStrike" cap="none">
                <a:solidFill>
                  <a:srgbClr val="000000"/>
                </a:solidFill>
                <a:latin typeface="Arial"/>
                <a:ea typeface="Arial"/>
                <a:cs typeface="Arial"/>
                <a:sym typeface="Arial"/>
              </a:rPr>
              <a:t>= középtávú modell cél</a:t>
            </a:r>
            <a:endParaRPr sz="600" b="0" i="0" u="none" strike="noStrike" cap="none">
              <a:solidFill>
                <a:srgbClr val="000000"/>
              </a:solidFill>
              <a:latin typeface="Arial"/>
              <a:ea typeface="Arial"/>
              <a:cs typeface="Arial"/>
              <a:sym typeface="Arial"/>
            </a:endParaRPr>
          </a:p>
        </p:txBody>
      </p:sp>
      <p:sp>
        <p:nvSpPr>
          <p:cNvPr id="396" name="Google Shape;396;p35"/>
          <p:cNvSpPr/>
          <p:nvPr/>
        </p:nvSpPr>
        <p:spPr>
          <a:xfrm>
            <a:off x="4817715" y="2805053"/>
            <a:ext cx="947700" cy="3228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900" b="1" i="0" u="none" strike="noStrike" cap="none">
                <a:solidFill>
                  <a:srgbClr val="000000"/>
                </a:solidFill>
                <a:latin typeface="Arial"/>
                <a:ea typeface="Arial"/>
                <a:cs typeface="Arial"/>
                <a:sym typeface="Arial"/>
              </a:rPr>
              <a:t>Csatorna menedzsment</a:t>
            </a:r>
            <a:endParaRPr sz="900" b="0" i="0" u="none" strike="noStrike" cap="none">
              <a:solidFill>
                <a:srgbClr val="000000"/>
              </a:solidFill>
              <a:latin typeface="Arial"/>
              <a:ea typeface="Arial"/>
              <a:cs typeface="Arial"/>
              <a:sym typeface="Arial"/>
            </a:endParaRPr>
          </a:p>
        </p:txBody>
      </p:sp>
      <p:cxnSp>
        <p:nvCxnSpPr>
          <p:cNvPr id="397" name="Google Shape;397;p35"/>
          <p:cNvCxnSpPr>
            <a:stCxn id="370" idx="3"/>
            <a:endCxn id="384" idx="0"/>
          </p:cNvCxnSpPr>
          <p:nvPr/>
        </p:nvCxnSpPr>
        <p:spPr>
          <a:xfrm>
            <a:off x="5666475" y="1132462"/>
            <a:ext cx="1960800" cy="1454400"/>
          </a:xfrm>
          <a:prstGeom prst="bentConnector2">
            <a:avLst/>
          </a:prstGeom>
          <a:noFill/>
          <a:ln w="9525" cap="flat" cmpd="sng">
            <a:solidFill>
              <a:schemeClr val="dk2"/>
            </a:solidFill>
            <a:prstDash val="solid"/>
            <a:round/>
            <a:headEnd type="triangle" w="med" len="med"/>
            <a:tailEnd type="triangle" w="med" len="med"/>
          </a:ln>
        </p:spPr>
      </p:cxnSp>
      <p:sp>
        <p:nvSpPr>
          <p:cNvPr id="398" name="Google Shape;398;p35"/>
          <p:cNvSpPr/>
          <p:nvPr/>
        </p:nvSpPr>
        <p:spPr>
          <a:xfrm>
            <a:off x="6142925" y="962150"/>
            <a:ext cx="1150200" cy="3360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Szolgáltatásnyújtás/ igénybevétel</a:t>
            </a:r>
            <a:endParaRPr sz="800" b="0" i="0" u="none" strike="noStrike" cap="none">
              <a:solidFill>
                <a:srgbClr val="000000"/>
              </a:solidFill>
              <a:latin typeface="Arial"/>
              <a:ea typeface="Arial"/>
              <a:cs typeface="Arial"/>
              <a:sym typeface="Arial"/>
            </a:endParaRPr>
          </a:p>
        </p:txBody>
      </p:sp>
      <p:sp>
        <p:nvSpPr>
          <p:cNvPr id="399" name="Google Shape;399;p35"/>
          <p:cNvSpPr/>
          <p:nvPr/>
        </p:nvSpPr>
        <p:spPr>
          <a:xfrm>
            <a:off x="3320994" y="2867877"/>
            <a:ext cx="1586341" cy="1686290"/>
          </a:xfrm>
          <a:custGeom>
            <a:avLst/>
            <a:gdLst/>
            <a:ahLst/>
            <a:cxnLst/>
            <a:rect l="l" t="t" r="r" b="b"/>
            <a:pathLst>
              <a:path w="2134" h="2539" extrusionOk="0">
                <a:moveTo>
                  <a:pt x="1" y="2539"/>
                </a:moveTo>
                <a:lnTo>
                  <a:pt x="924" y="1824"/>
                </a:lnTo>
                <a:lnTo>
                  <a:pt x="1900" y="1824"/>
                </a:lnTo>
                <a:cubicBezTo>
                  <a:pt x="2102" y="1725"/>
                  <a:pt x="2134" y="1430"/>
                  <a:pt x="2134" y="1231"/>
                </a:cubicBezTo>
                <a:cubicBezTo>
                  <a:pt x="2134" y="1032"/>
                  <a:pt x="2093" y="729"/>
                  <a:pt x="1900" y="630"/>
                </a:cubicBezTo>
                <a:lnTo>
                  <a:pt x="815" y="630"/>
                </a:lnTo>
                <a:lnTo>
                  <a:pt x="0" y="0"/>
                </a:lnTo>
                <a:lnTo>
                  <a:pt x="1" y="2539"/>
                </a:lnTo>
                <a:close/>
              </a:path>
            </a:pathLst>
          </a:custGeom>
          <a:solidFill>
            <a:srgbClr val="EAE8E2"/>
          </a:solidFill>
          <a:ln>
            <a:noFill/>
          </a:ln>
        </p:spPr>
        <p:txBody>
          <a:bodyPr spcFirstLastPara="1" wrap="square" lIns="126000" tIns="46800" rIns="90000" bIns="46800" anchor="ctr" anchorCtr="0">
            <a:noAutofit/>
          </a:bodyPr>
          <a:lstStyle/>
          <a:p>
            <a:pPr marL="0" marR="0" lvl="0" indent="0" algn="ctr" rtl="0">
              <a:lnSpc>
                <a:spcPct val="100000"/>
              </a:lnSpc>
              <a:spcBef>
                <a:spcPts val="0"/>
              </a:spcBef>
              <a:spcAft>
                <a:spcPts val="0"/>
              </a:spcAft>
              <a:buClr>
                <a:srgbClr val="000000"/>
              </a:buClr>
              <a:buSzPts val="700"/>
              <a:buFont typeface="Arial"/>
              <a:buNone/>
            </a:pPr>
            <a:endParaRPr sz="700" b="1" i="0" u="none" strike="noStrike" cap="none">
              <a:solidFill>
                <a:srgbClr val="000000"/>
              </a:solidFill>
              <a:latin typeface="Arial"/>
              <a:ea typeface="Arial"/>
              <a:cs typeface="Arial"/>
              <a:sym typeface="Arial"/>
            </a:endParaRPr>
          </a:p>
        </p:txBody>
      </p:sp>
      <p:sp>
        <p:nvSpPr>
          <p:cNvPr id="400" name="Google Shape;400;p35"/>
          <p:cNvSpPr/>
          <p:nvPr/>
        </p:nvSpPr>
        <p:spPr>
          <a:xfrm rot="10800000">
            <a:off x="4593791" y="2815666"/>
            <a:ext cx="1586341" cy="1686290"/>
          </a:xfrm>
          <a:custGeom>
            <a:avLst/>
            <a:gdLst/>
            <a:ahLst/>
            <a:cxnLst/>
            <a:rect l="l" t="t" r="r" b="b"/>
            <a:pathLst>
              <a:path w="2134" h="2539" extrusionOk="0">
                <a:moveTo>
                  <a:pt x="1" y="2539"/>
                </a:moveTo>
                <a:lnTo>
                  <a:pt x="924" y="1824"/>
                </a:lnTo>
                <a:lnTo>
                  <a:pt x="1900" y="1824"/>
                </a:lnTo>
                <a:cubicBezTo>
                  <a:pt x="2102" y="1725"/>
                  <a:pt x="2134" y="1430"/>
                  <a:pt x="2134" y="1231"/>
                </a:cubicBezTo>
                <a:cubicBezTo>
                  <a:pt x="2134" y="1032"/>
                  <a:pt x="2093" y="729"/>
                  <a:pt x="1900" y="630"/>
                </a:cubicBezTo>
                <a:lnTo>
                  <a:pt x="815" y="630"/>
                </a:lnTo>
                <a:lnTo>
                  <a:pt x="0" y="0"/>
                </a:lnTo>
                <a:lnTo>
                  <a:pt x="1" y="2539"/>
                </a:lnTo>
                <a:close/>
              </a:path>
            </a:pathLst>
          </a:custGeom>
          <a:solidFill>
            <a:srgbClr val="EAE8E2"/>
          </a:solidFill>
          <a:ln>
            <a:noFill/>
          </a:ln>
        </p:spPr>
        <p:txBody>
          <a:bodyPr spcFirstLastPara="1" wrap="square" lIns="126000" tIns="46800" rIns="90000" bIns="46800" anchor="ctr" anchorCtr="0">
            <a:noAutofit/>
          </a:bodyPr>
          <a:lstStyle/>
          <a:p>
            <a:pPr marL="0" marR="0" lvl="0" indent="0" algn="ctr" rtl="0">
              <a:lnSpc>
                <a:spcPct val="100000"/>
              </a:lnSpc>
              <a:spcBef>
                <a:spcPts val="0"/>
              </a:spcBef>
              <a:spcAft>
                <a:spcPts val="0"/>
              </a:spcAft>
              <a:buClr>
                <a:srgbClr val="000000"/>
              </a:buClr>
              <a:buSzPts val="700"/>
              <a:buFont typeface="Arial"/>
              <a:buNone/>
            </a:pPr>
            <a:endParaRPr sz="700" b="1" i="0" u="none" strike="noStrike" cap="none">
              <a:solidFill>
                <a:srgbClr val="000000"/>
              </a:solidFill>
              <a:latin typeface="Arial"/>
              <a:ea typeface="Arial"/>
              <a:cs typeface="Arial"/>
              <a:sym typeface="Arial"/>
            </a:endParaRPr>
          </a:p>
        </p:txBody>
      </p:sp>
      <p:sp>
        <p:nvSpPr>
          <p:cNvPr id="401" name="Google Shape;401;p35"/>
          <p:cNvSpPr txBox="1"/>
          <p:nvPr/>
        </p:nvSpPr>
        <p:spPr>
          <a:xfrm>
            <a:off x="3720876" y="3486244"/>
            <a:ext cx="2045100" cy="382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1000" b="1" i="0" u="none" strike="noStrike" cap="none">
                <a:solidFill>
                  <a:srgbClr val="000000"/>
                </a:solidFill>
                <a:latin typeface="Arial"/>
                <a:ea typeface="Arial"/>
                <a:cs typeface="Arial"/>
                <a:sym typeface="Arial"/>
              </a:rPr>
              <a:t>Ökoszisztéma együttműködési csatorna</a:t>
            </a:r>
            <a:endParaRPr sz="1000" b="1" i="0" u="none" strike="noStrike" cap="none">
              <a:solidFill>
                <a:srgbClr val="000000"/>
              </a:solidFill>
              <a:latin typeface="Arial"/>
              <a:ea typeface="Arial"/>
              <a:cs typeface="Arial"/>
              <a:sym typeface="Arial"/>
            </a:endParaRPr>
          </a:p>
        </p:txBody>
      </p:sp>
      <p:sp>
        <p:nvSpPr>
          <p:cNvPr id="402" name="Google Shape;402;p35"/>
          <p:cNvSpPr/>
          <p:nvPr/>
        </p:nvSpPr>
        <p:spPr>
          <a:xfrm>
            <a:off x="6958231" y="4146477"/>
            <a:ext cx="1335900" cy="248400"/>
          </a:xfrm>
          <a:prstGeom prst="rect">
            <a:avLst/>
          </a:prstGeom>
          <a:solidFill>
            <a:srgbClr val="EFEFEF"/>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Társadalmi igények megfogalmazása</a:t>
            </a:r>
            <a:endParaRPr sz="800" b="1" i="0" u="none" strike="noStrike" cap="none">
              <a:solidFill>
                <a:srgbClr val="000000"/>
              </a:solidFill>
              <a:latin typeface="Arial"/>
              <a:ea typeface="Arial"/>
              <a:cs typeface="Arial"/>
              <a:sym typeface="Arial"/>
            </a:endParaRPr>
          </a:p>
        </p:txBody>
      </p:sp>
      <p:cxnSp>
        <p:nvCxnSpPr>
          <p:cNvPr id="403" name="Google Shape;403;p35"/>
          <p:cNvCxnSpPr>
            <a:stCxn id="370" idx="1"/>
            <a:endCxn id="369" idx="0"/>
          </p:cNvCxnSpPr>
          <p:nvPr/>
        </p:nvCxnSpPr>
        <p:spPr>
          <a:xfrm flipH="1">
            <a:off x="1744275" y="1132462"/>
            <a:ext cx="2042100" cy="1429500"/>
          </a:xfrm>
          <a:prstGeom prst="bentConnector2">
            <a:avLst/>
          </a:prstGeom>
          <a:noFill/>
          <a:ln w="9525" cap="flat" cmpd="sng">
            <a:solidFill>
              <a:schemeClr val="dk2"/>
            </a:solidFill>
            <a:prstDash val="solid"/>
            <a:round/>
            <a:headEnd type="triangle" w="med" len="med"/>
            <a:tailEnd type="triangle" w="med" len="med"/>
          </a:ln>
        </p:spPr>
      </p:cxnSp>
      <p:sp>
        <p:nvSpPr>
          <p:cNvPr id="404" name="Google Shape;404;p35"/>
          <p:cNvSpPr/>
          <p:nvPr/>
        </p:nvSpPr>
        <p:spPr>
          <a:xfrm>
            <a:off x="2052675" y="943913"/>
            <a:ext cx="1150200" cy="3360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Együttműködés / koordináció</a:t>
            </a:r>
            <a:endParaRPr sz="8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08"/>
        <p:cNvGrpSpPr/>
        <p:nvPr/>
      </p:nvGrpSpPr>
      <p:grpSpPr>
        <a:xfrm>
          <a:off x="0" y="0"/>
          <a:ext cx="0" cy="0"/>
          <a:chOff x="0" y="0"/>
          <a:chExt cx="0" cy="0"/>
        </a:xfrm>
      </p:grpSpPr>
      <p:sp>
        <p:nvSpPr>
          <p:cNvPr id="409" name="Google Shape;409;p36"/>
          <p:cNvSpPr txBox="1"/>
          <p:nvPr/>
        </p:nvSpPr>
        <p:spPr>
          <a:xfrm>
            <a:off x="652656" y="159872"/>
            <a:ext cx="8165400" cy="504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hu-HU" sz="2400" b="1" i="0" u="none" strike="noStrike" cap="none">
                <a:solidFill>
                  <a:srgbClr val="000000"/>
                </a:solidFill>
                <a:latin typeface="Arial"/>
                <a:ea typeface="Arial"/>
                <a:cs typeface="Arial"/>
                <a:sym typeface="Arial"/>
              </a:rPr>
              <a:t>III. Kommunikációs és disszeminációs intézkedések</a:t>
            </a:r>
            <a:endParaRPr sz="1400" b="0" i="0" u="none" strike="noStrike" cap="none">
              <a:solidFill>
                <a:srgbClr val="000000"/>
              </a:solidFill>
              <a:latin typeface="Arial"/>
              <a:ea typeface="Arial"/>
              <a:cs typeface="Arial"/>
              <a:sym typeface="Arial"/>
            </a:endParaRPr>
          </a:p>
        </p:txBody>
      </p:sp>
      <p:sp>
        <p:nvSpPr>
          <p:cNvPr id="410" name="Google Shape;410;p3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hu-HU" sz="1200" b="0" i="0" u="none" strike="noStrike" cap="none">
                <a:solidFill>
                  <a:srgbClr val="888888"/>
                </a:solidFill>
                <a:latin typeface="Arial"/>
                <a:ea typeface="Arial"/>
                <a:cs typeface="Arial"/>
                <a:sym typeface="Arial"/>
              </a:rPr>
              <a:t>11</a:t>
            </a:fld>
            <a:endParaRPr sz="1200" b="0" i="0" u="none" strike="noStrike" cap="none">
              <a:solidFill>
                <a:srgbClr val="888888"/>
              </a:solidFill>
              <a:latin typeface="Arial"/>
              <a:ea typeface="Arial"/>
              <a:cs typeface="Arial"/>
              <a:sym typeface="Arial"/>
            </a:endParaRPr>
          </a:p>
        </p:txBody>
      </p:sp>
      <p:cxnSp>
        <p:nvCxnSpPr>
          <p:cNvPr id="411" name="Google Shape;411;p36"/>
          <p:cNvCxnSpPr/>
          <p:nvPr/>
        </p:nvCxnSpPr>
        <p:spPr>
          <a:xfrm>
            <a:off x="4084215" y="443379"/>
            <a:ext cx="0" cy="0"/>
          </a:xfrm>
          <a:prstGeom prst="straightConnector1">
            <a:avLst/>
          </a:prstGeom>
          <a:noFill/>
          <a:ln w="9525" cap="flat" cmpd="sng">
            <a:solidFill>
              <a:schemeClr val="dk2"/>
            </a:solidFill>
            <a:prstDash val="solid"/>
            <a:round/>
            <a:headEnd type="none" w="sm" len="sm"/>
            <a:tailEnd type="none" w="sm" len="sm"/>
          </a:ln>
        </p:spPr>
      </p:cxnSp>
      <p:sp>
        <p:nvSpPr>
          <p:cNvPr id="412" name="Google Shape;412;p36"/>
          <p:cNvSpPr/>
          <p:nvPr/>
        </p:nvSpPr>
        <p:spPr>
          <a:xfrm>
            <a:off x="5755308" y="4320485"/>
            <a:ext cx="252000" cy="1701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13" name="Google Shape;413;p36"/>
          <p:cNvSpPr txBox="1"/>
          <p:nvPr/>
        </p:nvSpPr>
        <p:spPr>
          <a:xfrm>
            <a:off x="5979232" y="4299635"/>
            <a:ext cx="1582800" cy="198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hu-HU" sz="600" b="0" i="0" u="none" strike="noStrike" cap="none">
                <a:solidFill>
                  <a:srgbClr val="000000"/>
                </a:solidFill>
                <a:latin typeface="Arial"/>
                <a:ea typeface="Arial"/>
                <a:cs typeface="Arial"/>
                <a:sym typeface="Arial"/>
              </a:rPr>
              <a:t>= akcióterv keretében bejelentett akciók</a:t>
            </a:r>
            <a:endParaRPr sz="600" b="0" i="0" u="none" strike="noStrike" cap="none">
              <a:solidFill>
                <a:srgbClr val="000000"/>
              </a:solidFill>
              <a:latin typeface="Arial"/>
              <a:ea typeface="Arial"/>
              <a:cs typeface="Arial"/>
              <a:sym typeface="Arial"/>
            </a:endParaRPr>
          </a:p>
        </p:txBody>
      </p:sp>
      <p:sp>
        <p:nvSpPr>
          <p:cNvPr id="414" name="Google Shape;414;p36"/>
          <p:cNvSpPr/>
          <p:nvPr/>
        </p:nvSpPr>
        <p:spPr>
          <a:xfrm>
            <a:off x="814943" y="1160894"/>
            <a:ext cx="1283700" cy="480900"/>
          </a:xfrm>
          <a:prstGeom prst="roundRect">
            <a:avLst>
              <a:gd name="adj" fmla="val 16667"/>
            </a:avLst>
          </a:prstGeom>
          <a:solidFill>
            <a:srgbClr val="B7CCE4"/>
          </a:solidFill>
          <a:ln w="9525" cap="flat" cmpd="sng">
            <a:solidFill>
              <a:srgbClr val="0058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FFFFFF"/>
                </a:solidFill>
                <a:latin typeface="Arial"/>
                <a:ea typeface="Arial"/>
                <a:cs typeface="Arial"/>
                <a:sym typeface="Arial"/>
              </a:rPr>
              <a:t>Érzékenyítés, tudatosítás</a:t>
            </a:r>
            <a:endParaRPr sz="900" b="1" i="0" u="none" strike="noStrike" cap="none">
              <a:solidFill>
                <a:srgbClr val="FFFFFF"/>
              </a:solidFill>
              <a:latin typeface="Arial"/>
              <a:ea typeface="Arial"/>
              <a:cs typeface="Arial"/>
              <a:sym typeface="Arial"/>
            </a:endParaRPr>
          </a:p>
        </p:txBody>
      </p:sp>
      <p:sp>
        <p:nvSpPr>
          <p:cNvPr id="415" name="Google Shape;415;p36"/>
          <p:cNvSpPr/>
          <p:nvPr/>
        </p:nvSpPr>
        <p:spPr>
          <a:xfrm>
            <a:off x="2935951" y="1160894"/>
            <a:ext cx="1284000" cy="480900"/>
          </a:xfrm>
          <a:prstGeom prst="roundRect">
            <a:avLst>
              <a:gd name="adj" fmla="val 16667"/>
            </a:avLst>
          </a:prstGeom>
          <a:solidFill>
            <a:srgbClr val="93B3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FFFFFF"/>
                </a:solidFill>
                <a:latin typeface="Arial"/>
                <a:ea typeface="Arial"/>
                <a:cs typeface="Arial"/>
                <a:sym typeface="Arial"/>
              </a:rPr>
              <a:t>Alapozó ismeretterjesztés</a:t>
            </a:r>
            <a:endParaRPr sz="900" b="1" i="0" u="none" strike="noStrike" cap="none">
              <a:solidFill>
                <a:srgbClr val="FFFFFF"/>
              </a:solidFill>
              <a:latin typeface="Arial"/>
              <a:ea typeface="Arial"/>
              <a:cs typeface="Arial"/>
              <a:sym typeface="Arial"/>
            </a:endParaRPr>
          </a:p>
        </p:txBody>
      </p:sp>
      <p:sp>
        <p:nvSpPr>
          <p:cNvPr id="416" name="Google Shape;416;p36"/>
          <p:cNvSpPr/>
          <p:nvPr/>
        </p:nvSpPr>
        <p:spPr>
          <a:xfrm>
            <a:off x="5089230" y="1160894"/>
            <a:ext cx="1284000" cy="480900"/>
          </a:xfrm>
          <a:prstGeom prst="roundRect">
            <a:avLst>
              <a:gd name="adj" fmla="val 16667"/>
            </a:avLst>
          </a:prstGeom>
          <a:solidFill>
            <a:srgbClr val="36609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FFFFFF"/>
                </a:solidFill>
                <a:latin typeface="Arial"/>
                <a:ea typeface="Arial"/>
                <a:cs typeface="Arial"/>
                <a:sym typeface="Arial"/>
              </a:rPr>
              <a:t>Üzleti alkalmazások ismertetése</a:t>
            </a:r>
            <a:endParaRPr sz="900" b="1" i="0" u="none" strike="noStrike" cap="none">
              <a:solidFill>
                <a:srgbClr val="FFFFFF"/>
              </a:solidFill>
              <a:latin typeface="Arial"/>
              <a:ea typeface="Arial"/>
              <a:cs typeface="Arial"/>
              <a:sym typeface="Arial"/>
            </a:endParaRPr>
          </a:p>
        </p:txBody>
      </p:sp>
      <p:sp>
        <p:nvSpPr>
          <p:cNvPr id="417" name="Google Shape;417;p36"/>
          <p:cNvSpPr/>
          <p:nvPr/>
        </p:nvSpPr>
        <p:spPr>
          <a:xfrm>
            <a:off x="7242509" y="1175605"/>
            <a:ext cx="1284000" cy="480900"/>
          </a:xfrm>
          <a:prstGeom prst="roundRect">
            <a:avLst>
              <a:gd name="adj" fmla="val 16667"/>
            </a:avLst>
          </a:prstGeom>
          <a:solidFill>
            <a:srgbClr val="24406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FFFFFF"/>
                </a:solidFill>
                <a:latin typeface="Arial"/>
                <a:ea typeface="Arial"/>
                <a:cs typeface="Arial"/>
                <a:sym typeface="Arial"/>
              </a:rPr>
              <a:t>Szakmai képzések</a:t>
            </a:r>
            <a:endParaRPr sz="900" b="1" i="0" u="none" strike="noStrike" cap="none">
              <a:solidFill>
                <a:srgbClr val="FFFFFF"/>
              </a:solidFill>
              <a:latin typeface="Arial"/>
              <a:ea typeface="Arial"/>
              <a:cs typeface="Arial"/>
              <a:sym typeface="Arial"/>
            </a:endParaRPr>
          </a:p>
        </p:txBody>
      </p:sp>
      <p:sp>
        <p:nvSpPr>
          <p:cNvPr id="418" name="Google Shape;418;p36"/>
          <p:cNvSpPr/>
          <p:nvPr/>
        </p:nvSpPr>
        <p:spPr>
          <a:xfrm>
            <a:off x="768882" y="1827116"/>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MI Kisokos videóvágó verseny</a:t>
            </a:r>
            <a:endParaRPr sz="800" b="0" i="0" u="none" strike="noStrike" cap="none">
              <a:solidFill>
                <a:srgbClr val="000000"/>
              </a:solidFill>
              <a:latin typeface="Arial"/>
              <a:ea typeface="Arial"/>
              <a:cs typeface="Arial"/>
              <a:sym typeface="Arial"/>
            </a:endParaRPr>
          </a:p>
        </p:txBody>
      </p:sp>
      <p:sp>
        <p:nvSpPr>
          <p:cNvPr id="419" name="Google Shape;419;p36"/>
          <p:cNvSpPr/>
          <p:nvPr/>
        </p:nvSpPr>
        <p:spPr>
          <a:xfrm>
            <a:off x="755648" y="2237059"/>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M:I tévés vetélkedő</a:t>
            </a:r>
            <a:endParaRPr sz="800" b="0" i="0" u="none" strike="noStrike" cap="none">
              <a:solidFill>
                <a:srgbClr val="000000"/>
              </a:solidFill>
              <a:latin typeface="Arial"/>
              <a:ea typeface="Arial"/>
              <a:cs typeface="Arial"/>
              <a:sym typeface="Arial"/>
            </a:endParaRPr>
          </a:p>
        </p:txBody>
      </p:sp>
      <p:sp>
        <p:nvSpPr>
          <p:cNvPr id="420" name="Google Shape;420;p36"/>
          <p:cNvSpPr/>
          <p:nvPr/>
        </p:nvSpPr>
        <p:spPr>
          <a:xfrm>
            <a:off x="2916001" y="1828865"/>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Online elérhető MI tananyagok honosítása</a:t>
            </a:r>
            <a:endParaRPr sz="800" b="0" i="0" u="none" strike="noStrike" cap="none">
              <a:solidFill>
                <a:srgbClr val="000000"/>
              </a:solidFill>
              <a:latin typeface="Arial"/>
              <a:ea typeface="Arial"/>
              <a:cs typeface="Arial"/>
              <a:sym typeface="Arial"/>
            </a:endParaRPr>
          </a:p>
        </p:txBody>
      </p:sp>
      <p:sp>
        <p:nvSpPr>
          <p:cNvPr id="421" name="Google Shape;421;p36"/>
          <p:cNvSpPr/>
          <p:nvPr/>
        </p:nvSpPr>
        <p:spPr>
          <a:xfrm>
            <a:off x="2916001" y="2260853"/>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Csodák Palotája MI Kiállítás</a:t>
            </a:r>
            <a:endParaRPr sz="800" b="0" i="0" u="none" strike="noStrike" cap="none">
              <a:solidFill>
                <a:srgbClr val="000000"/>
              </a:solidFill>
              <a:latin typeface="Arial"/>
              <a:ea typeface="Arial"/>
              <a:cs typeface="Arial"/>
              <a:sym typeface="Arial"/>
            </a:endParaRPr>
          </a:p>
        </p:txBody>
      </p:sp>
      <p:sp>
        <p:nvSpPr>
          <p:cNvPr id="422" name="Google Shape;422;p36"/>
          <p:cNvSpPr/>
          <p:nvPr/>
        </p:nvSpPr>
        <p:spPr>
          <a:xfrm>
            <a:off x="5063352" y="1832627"/>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www.miagyakorlatban.hu</a:t>
            </a:r>
            <a:endParaRPr sz="800" b="0" i="0" u="none" strike="noStrike" cap="none">
              <a:solidFill>
                <a:srgbClr val="000000"/>
              </a:solidFill>
              <a:latin typeface="Arial"/>
              <a:ea typeface="Arial"/>
              <a:cs typeface="Arial"/>
              <a:sym typeface="Arial"/>
            </a:endParaRPr>
          </a:p>
        </p:txBody>
      </p:sp>
      <p:sp>
        <p:nvSpPr>
          <p:cNvPr id="423" name="Google Shape;423;p36"/>
          <p:cNvSpPr/>
          <p:nvPr/>
        </p:nvSpPr>
        <p:spPr>
          <a:xfrm>
            <a:off x="5063352" y="2164064"/>
            <a:ext cx="1335900" cy="3630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Már elérhető MI oktatási anyagok egy platformra gyűjtése</a:t>
            </a:r>
            <a:endParaRPr sz="800" b="0" i="0" u="none" strike="noStrike" cap="none">
              <a:solidFill>
                <a:srgbClr val="000000"/>
              </a:solidFill>
              <a:latin typeface="Arial"/>
              <a:ea typeface="Arial"/>
              <a:cs typeface="Arial"/>
              <a:sym typeface="Arial"/>
            </a:endParaRPr>
          </a:p>
        </p:txBody>
      </p:sp>
      <p:sp>
        <p:nvSpPr>
          <p:cNvPr id="424" name="Google Shape;424;p36"/>
          <p:cNvSpPr/>
          <p:nvPr/>
        </p:nvSpPr>
        <p:spPr>
          <a:xfrm>
            <a:off x="7213256" y="2198386"/>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Elérhető magyar képzések összegyűjtése</a:t>
            </a:r>
            <a:endParaRPr sz="800" b="0" i="0" u="none" strike="noStrike" cap="none">
              <a:solidFill>
                <a:srgbClr val="000000"/>
              </a:solidFill>
              <a:latin typeface="Arial"/>
              <a:ea typeface="Arial"/>
              <a:cs typeface="Arial"/>
              <a:sym typeface="Arial"/>
            </a:endParaRPr>
          </a:p>
        </p:txBody>
      </p:sp>
      <p:sp>
        <p:nvSpPr>
          <p:cNvPr id="425" name="Google Shape;425;p36"/>
          <p:cNvSpPr/>
          <p:nvPr/>
        </p:nvSpPr>
        <p:spPr>
          <a:xfrm>
            <a:off x="7219084" y="2556294"/>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Igényfelmérés és új képzések fejlesztése</a:t>
            </a:r>
            <a:endParaRPr sz="800" b="0" i="0" u="none" strike="noStrike" cap="none">
              <a:solidFill>
                <a:srgbClr val="000000"/>
              </a:solidFill>
              <a:latin typeface="Arial"/>
              <a:ea typeface="Arial"/>
              <a:cs typeface="Arial"/>
              <a:sym typeface="Arial"/>
            </a:endParaRPr>
          </a:p>
        </p:txBody>
      </p:sp>
      <p:sp>
        <p:nvSpPr>
          <p:cNvPr id="426" name="Google Shape;426;p36"/>
          <p:cNvSpPr/>
          <p:nvPr/>
        </p:nvSpPr>
        <p:spPr>
          <a:xfrm>
            <a:off x="5063352" y="2573935"/>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KKV célzott tananyagok fejlesztése</a:t>
            </a:r>
            <a:endParaRPr sz="800" b="0" i="0" u="none" strike="noStrike" cap="none">
              <a:solidFill>
                <a:srgbClr val="000000"/>
              </a:solidFill>
              <a:latin typeface="Arial"/>
              <a:ea typeface="Arial"/>
              <a:cs typeface="Arial"/>
              <a:sym typeface="Arial"/>
            </a:endParaRPr>
          </a:p>
        </p:txBody>
      </p:sp>
      <p:sp>
        <p:nvSpPr>
          <p:cNvPr id="427" name="Google Shape;427;p36"/>
          <p:cNvSpPr/>
          <p:nvPr/>
        </p:nvSpPr>
        <p:spPr>
          <a:xfrm>
            <a:off x="762722" y="2690122"/>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AI-Hungary weboldal</a:t>
            </a:r>
            <a:endParaRPr sz="800" b="0" i="0" u="none" strike="noStrike" cap="none">
              <a:solidFill>
                <a:srgbClr val="000000"/>
              </a:solidFill>
              <a:latin typeface="Arial"/>
              <a:ea typeface="Arial"/>
              <a:cs typeface="Arial"/>
              <a:sym typeface="Arial"/>
            </a:endParaRPr>
          </a:p>
        </p:txBody>
      </p:sp>
      <p:sp>
        <p:nvSpPr>
          <p:cNvPr id="428" name="Google Shape;428;p36"/>
          <p:cNvSpPr/>
          <p:nvPr/>
        </p:nvSpPr>
        <p:spPr>
          <a:xfrm>
            <a:off x="5063352" y="2904304"/>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Közigazgatás specifikus tananyagok fejlesztés</a:t>
            </a:r>
            <a:endParaRPr sz="800" b="0" i="0" u="none" strike="noStrike" cap="none">
              <a:solidFill>
                <a:srgbClr val="000000"/>
              </a:solidFill>
              <a:latin typeface="Arial"/>
              <a:ea typeface="Arial"/>
              <a:cs typeface="Arial"/>
              <a:sym typeface="Arial"/>
            </a:endParaRPr>
          </a:p>
        </p:txBody>
      </p:sp>
      <p:sp>
        <p:nvSpPr>
          <p:cNvPr id="429" name="Google Shape;429;p36"/>
          <p:cNvSpPr/>
          <p:nvPr/>
        </p:nvSpPr>
        <p:spPr>
          <a:xfrm>
            <a:off x="2916001" y="2696703"/>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Együttműködés magyar kezdeményezésekkel</a:t>
            </a:r>
            <a:endParaRPr sz="800" b="0" i="0" u="none" strike="noStrike" cap="none">
              <a:solidFill>
                <a:srgbClr val="000000"/>
              </a:solidFill>
              <a:latin typeface="Arial"/>
              <a:ea typeface="Arial"/>
              <a:cs typeface="Arial"/>
              <a:sym typeface="Arial"/>
            </a:endParaRPr>
          </a:p>
        </p:txBody>
      </p:sp>
      <p:sp>
        <p:nvSpPr>
          <p:cNvPr id="430" name="Google Shape;430;p36"/>
          <p:cNvSpPr/>
          <p:nvPr/>
        </p:nvSpPr>
        <p:spPr>
          <a:xfrm>
            <a:off x="829800" y="3270231"/>
            <a:ext cx="1203900" cy="8538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Cél indikátor 2020:</a:t>
            </a: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1M elért néző MI-ről szóló műsorban</a:t>
            </a:r>
            <a:endParaRPr sz="800" b="0" i="0" u="none" strike="noStrike" cap="none">
              <a:solidFill>
                <a:srgbClr val="000000"/>
              </a:solidFill>
              <a:latin typeface="Arial"/>
              <a:ea typeface="Arial"/>
              <a:cs typeface="Arial"/>
              <a:sym typeface="Arial"/>
            </a:endParaRPr>
          </a:p>
        </p:txBody>
      </p:sp>
      <p:sp>
        <p:nvSpPr>
          <p:cNvPr id="431" name="Google Shape;431;p36"/>
          <p:cNvSpPr/>
          <p:nvPr/>
        </p:nvSpPr>
        <p:spPr>
          <a:xfrm>
            <a:off x="2976073" y="3270231"/>
            <a:ext cx="1203900" cy="8538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Cél indikátor 2020:</a:t>
            </a: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100e elvégzett online kurzus vagy vezetett kiállítás részvétel</a:t>
            </a:r>
            <a:endParaRPr sz="800" b="0" i="0" u="none" strike="noStrike" cap="none">
              <a:solidFill>
                <a:srgbClr val="000000"/>
              </a:solidFill>
              <a:latin typeface="Arial"/>
              <a:ea typeface="Arial"/>
              <a:cs typeface="Arial"/>
              <a:sym typeface="Arial"/>
            </a:endParaRPr>
          </a:p>
        </p:txBody>
      </p:sp>
      <p:sp>
        <p:nvSpPr>
          <p:cNvPr id="432" name="Google Shape;432;p36"/>
          <p:cNvSpPr/>
          <p:nvPr/>
        </p:nvSpPr>
        <p:spPr>
          <a:xfrm>
            <a:off x="5129352" y="3270230"/>
            <a:ext cx="1203900" cy="8538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Cél indikátor 2020:</a:t>
            </a: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KKV-k által elvégzett kurzusok és ajánlati felhívások</a:t>
            </a:r>
            <a:endParaRPr sz="800" b="0" i="0" u="none" strike="noStrike" cap="none">
              <a:solidFill>
                <a:srgbClr val="000000"/>
              </a:solidFill>
              <a:latin typeface="Arial"/>
              <a:ea typeface="Arial"/>
              <a:cs typeface="Arial"/>
              <a:sym typeface="Arial"/>
            </a:endParaRPr>
          </a:p>
        </p:txBody>
      </p:sp>
      <p:sp>
        <p:nvSpPr>
          <p:cNvPr id="433" name="Google Shape;433;p36"/>
          <p:cNvSpPr/>
          <p:nvPr/>
        </p:nvSpPr>
        <p:spPr>
          <a:xfrm>
            <a:off x="7282631" y="3270229"/>
            <a:ext cx="1203900" cy="8538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Cél indikátor 2020:</a:t>
            </a: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MI programozó, adatmérnök és digitalizációs üzletember képzésre beiratkozók száma</a:t>
            </a:r>
            <a:endParaRPr/>
          </a:p>
        </p:txBody>
      </p:sp>
      <p:cxnSp>
        <p:nvCxnSpPr>
          <p:cNvPr id="434" name="Google Shape;434;p36"/>
          <p:cNvCxnSpPr>
            <a:stCxn id="414" idx="3"/>
            <a:endCxn id="415" idx="1"/>
          </p:cNvCxnSpPr>
          <p:nvPr/>
        </p:nvCxnSpPr>
        <p:spPr>
          <a:xfrm>
            <a:off x="2098643" y="1401344"/>
            <a:ext cx="837300" cy="0"/>
          </a:xfrm>
          <a:prstGeom prst="straightConnector1">
            <a:avLst/>
          </a:prstGeom>
          <a:noFill/>
          <a:ln w="9525" cap="flat" cmpd="sng">
            <a:solidFill>
              <a:srgbClr val="4A7DBA"/>
            </a:solidFill>
            <a:prstDash val="solid"/>
            <a:round/>
            <a:headEnd type="none" w="sm" len="sm"/>
            <a:tailEnd type="triangle" w="med" len="med"/>
          </a:ln>
        </p:spPr>
      </p:cxnSp>
      <p:cxnSp>
        <p:nvCxnSpPr>
          <p:cNvPr id="435" name="Google Shape;435;p36"/>
          <p:cNvCxnSpPr/>
          <p:nvPr/>
        </p:nvCxnSpPr>
        <p:spPr>
          <a:xfrm>
            <a:off x="4216982" y="1400520"/>
            <a:ext cx="837300" cy="0"/>
          </a:xfrm>
          <a:prstGeom prst="straightConnector1">
            <a:avLst/>
          </a:prstGeom>
          <a:noFill/>
          <a:ln w="9525" cap="flat" cmpd="sng">
            <a:solidFill>
              <a:srgbClr val="4A7DBA"/>
            </a:solidFill>
            <a:prstDash val="solid"/>
            <a:round/>
            <a:headEnd type="none" w="sm" len="sm"/>
            <a:tailEnd type="triangle" w="med" len="med"/>
          </a:ln>
        </p:spPr>
      </p:cxnSp>
      <p:cxnSp>
        <p:nvCxnSpPr>
          <p:cNvPr id="436" name="Google Shape;436;p36"/>
          <p:cNvCxnSpPr/>
          <p:nvPr/>
        </p:nvCxnSpPr>
        <p:spPr>
          <a:xfrm>
            <a:off x="6375927" y="1400520"/>
            <a:ext cx="837300" cy="0"/>
          </a:xfrm>
          <a:prstGeom prst="straightConnector1">
            <a:avLst/>
          </a:prstGeom>
          <a:noFill/>
          <a:ln w="9525" cap="flat" cmpd="sng">
            <a:solidFill>
              <a:srgbClr val="4A7DBA"/>
            </a:solidFill>
            <a:prstDash val="solid"/>
            <a:round/>
            <a:headEnd type="none" w="sm" len="sm"/>
            <a:tailEnd type="triangle" w="med" len="med"/>
          </a:ln>
        </p:spPr>
      </p:cxnSp>
      <p:cxnSp>
        <p:nvCxnSpPr>
          <p:cNvPr id="437" name="Google Shape;437;p36"/>
          <p:cNvCxnSpPr>
            <a:stCxn id="415" idx="0"/>
            <a:endCxn id="417" idx="0"/>
          </p:cNvCxnSpPr>
          <p:nvPr/>
        </p:nvCxnSpPr>
        <p:spPr>
          <a:xfrm rot="-5400000" flipH="1">
            <a:off x="5723851" y="-985006"/>
            <a:ext cx="14700" cy="4306500"/>
          </a:xfrm>
          <a:prstGeom prst="bentConnector3">
            <a:avLst>
              <a:gd name="adj1" fmla="val -1555105"/>
            </a:avLst>
          </a:prstGeom>
          <a:noFill/>
          <a:ln w="9525" cap="flat" cmpd="sng">
            <a:solidFill>
              <a:srgbClr val="4A7DBA"/>
            </a:solidFill>
            <a:prstDash val="solid"/>
            <a:round/>
            <a:headEnd type="none" w="sm" len="sm"/>
            <a:tailEnd type="triangle" w="med" len="med"/>
          </a:ln>
        </p:spPr>
      </p:cxnSp>
      <p:sp>
        <p:nvSpPr>
          <p:cNvPr id="438" name="Google Shape;438;p36"/>
          <p:cNvSpPr/>
          <p:nvPr/>
        </p:nvSpPr>
        <p:spPr>
          <a:xfrm>
            <a:off x="703800" y="1783447"/>
            <a:ext cx="1463400" cy="3444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39" name="Google Shape;439;p36"/>
          <p:cNvSpPr/>
          <p:nvPr/>
        </p:nvSpPr>
        <p:spPr>
          <a:xfrm>
            <a:off x="691934" y="2201211"/>
            <a:ext cx="1463400" cy="3444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40" name="Google Shape;440;p36"/>
          <p:cNvSpPr/>
          <p:nvPr/>
        </p:nvSpPr>
        <p:spPr>
          <a:xfrm>
            <a:off x="691934" y="2645162"/>
            <a:ext cx="1463400" cy="3444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41" name="Google Shape;441;p36"/>
          <p:cNvSpPr/>
          <p:nvPr/>
        </p:nvSpPr>
        <p:spPr>
          <a:xfrm>
            <a:off x="2855946" y="1782947"/>
            <a:ext cx="1463400" cy="3444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42" name="Google Shape;442;p36"/>
          <p:cNvSpPr/>
          <p:nvPr/>
        </p:nvSpPr>
        <p:spPr>
          <a:xfrm>
            <a:off x="2855946" y="2222543"/>
            <a:ext cx="1463400" cy="3444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43" name="Google Shape;443;p36"/>
          <p:cNvSpPr/>
          <p:nvPr/>
        </p:nvSpPr>
        <p:spPr>
          <a:xfrm>
            <a:off x="4988916" y="1791598"/>
            <a:ext cx="1463400" cy="3444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44" name="Google Shape;444;p36"/>
          <p:cNvSpPr/>
          <p:nvPr/>
        </p:nvSpPr>
        <p:spPr>
          <a:xfrm>
            <a:off x="755648" y="3230896"/>
            <a:ext cx="1335900" cy="9570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45" name="Google Shape;445;p36"/>
          <p:cNvSpPr/>
          <p:nvPr/>
        </p:nvSpPr>
        <p:spPr>
          <a:xfrm>
            <a:off x="2916001" y="3237017"/>
            <a:ext cx="1335900" cy="9570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36000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000000"/>
              </a:solidFill>
              <a:latin typeface="Arial"/>
              <a:ea typeface="Arial"/>
              <a:cs typeface="Arial"/>
              <a:sym typeface="Arial"/>
            </a:endParaRPr>
          </a:p>
        </p:txBody>
      </p:sp>
      <p:sp>
        <p:nvSpPr>
          <p:cNvPr id="446" name="Google Shape;446;p36"/>
          <p:cNvSpPr/>
          <p:nvPr/>
        </p:nvSpPr>
        <p:spPr>
          <a:xfrm>
            <a:off x="7213256" y="1821251"/>
            <a:ext cx="1335900" cy="2676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Világ színvonalú nyári iskola Mo-ra hozatala </a:t>
            </a:r>
            <a:endParaRPr sz="800" b="0" i="0" u="none" strike="noStrike" cap="none">
              <a:solidFill>
                <a:srgbClr val="000000"/>
              </a:solidFill>
              <a:latin typeface="Arial"/>
              <a:ea typeface="Arial"/>
              <a:cs typeface="Arial"/>
              <a:sym typeface="Arial"/>
            </a:endParaRPr>
          </a:p>
        </p:txBody>
      </p:sp>
      <p:cxnSp>
        <p:nvCxnSpPr>
          <p:cNvPr id="447" name="Google Shape;447;p36"/>
          <p:cNvCxnSpPr/>
          <p:nvPr/>
        </p:nvCxnSpPr>
        <p:spPr>
          <a:xfrm>
            <a:off x="762722" y="4425696"/>
            <a:ext cx="3489300" cy="0"/>
          </a:xfrm>
          <a:prstGeom prst="straightConnector1">
            <a:avLst/>
          </a:prstGeom>
          <a:noFill/>
          <a:ln w="9525" cap="flat" cmpd="sng">
            <a:solidFill>
              <a:srgbClr val="4A7DBA"/>
            </a:solidFill>
            <a:prstDash val="solid"/>
            <a:round/>
            <a:headEnd type="none" w="sm" len="sm"/>
            <a:tailEnd type="none" w="sm" len="sm"/>
          </a:ln>
        </p:spPr>
      </p:cxnSp>
      <p:sp>
        <p:nvSpPr>
          <p:cNvPr id="448" name="Google Shape;448;p36"/>
          <p:cNvSpPr txBox="1"/>
          <p:nvPr/>
        </p:nvSpPr>
        <p:spPr>
          <a:xfrm>
            <a:off x="1861384" y="4418507"/>
            <a:ext cx="1582800" cy="198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hu-HU" sz="1050" b="1" i="0" u="none" strike="noStrike" cap="none">
                <a:solidFill>
                  <a:srgbClr val="000000"/>
                </a:solidFill>
                <a:latin typeface="Arial"/>
                <a:ea typeface="Arial"/>
                <a:cs typeface="Arial"/>
                <a:sym typeface="Arial"/>
              </a:rPr>
              <a:t>AI Challenge Hungary </a:t>
            </a:r>
            <a:endParaRPr sz="1050" b="1" i="0" u="none" strike="noStrike" cap="none">
              <a:solidFill>
                <a:srgbClr val="000000"/>
              </a:solidFill>
              <a:latin typeface="Arial"/>
              <a:ea typeface="Arial"/>
              <a:cs typeface="Arial"/>
              <a:sym typeface="Arial"/>
            </a:endParaRPr>
          </a:p>
        </p:txBody>
      </p:sp>
      <p:sp>
        <p:nvSpPr>
          <p:cNvPr id="449" name="Google Shape;449;p36"/>
          <p:cNvSpPr/>
          <p:nvPr/>
        </p:nvSpPr>
        <p:spPr>
          <a:xfrm>
            <a:off x="1152144" y="4187952"/>
            <a:ext cx="612600" cy="230700"/>
          </a:xfrm>
          <a:prstGeom prst="upArrow">
            <a:avLst>
              <a:gd name="adj1" fmla="val 50000"/>
              <a:gd name="adj2" fmla="val 50000"/>
            </a:avLst>
          </a:prstGeom>
          <a:noFill/>
          <a:ln w="127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450" name="Google Shape;450;p36"/>
          <p:cNvSpPr/>
          <p:nvPr/>
        </p:nvSpPr>
        <p:spPr>
          <a:xfrm>
            <a:off x="3270190" y="4194073"/>
            <a:ext cx="612600" cy="230700"/>
          </a:xfrm>
          <a:prstGeom prst="upArrow">
            <a:avLst>
              <a:gd name="adj1" fmla="val 50000"/>
              <a:gd name="adj2" fmla="val 50000"/>
            </a:avLst>
          </a:prstGeom>
          <a:noFill/>
          <a:ln w="1270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54"/>
        <p:cNvGrpSpPr/>
        <p:nvPr/>
      </p:nvGrpSpPr>
      <p:grpSpPr>
        <a:xfrm>
          <a:off x="0" y="0"/>
          <a:ext cx="0" cy="0"/>
          <a:chOff x="0" y="0"/>
          <a:chExt cx="0" cy="0"/>
        </a:xfrm>
      </p:grpSpPr>
      <p:sp>
        <p:nvSpPr>
          <p:cNvPr id="455" name="Google Shape;455;p37"/>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 Magyarország Mesterséges Intelligencia stratégiája </a:t>
            </a:r>
            <a:endParaRPr sz="2400" b="0" i="0" u="none" strike="noStrike" cap="none">
              <a:solidFill>
                <a:schemeClr val="dk1"/>
              </a:solidFill>
              <a:latin typeface="Arial"/>
              <a:ea typeface="Arial"/>
              <a:cs typeface="Arial"/>
              <a:sym typeface="Arial"/>
            </a:endParaRPr>
          </a:p>
        </p:txBody>
      </p:sp>
      <p:grpSp>
        <p:nvGrpSpPr>
          <p:cNvPr id="456" name="Google Shape;456;p37"/>
          <p:cNvGrpSpPr/>
          <p:nvPr/>
        </p:nvGrpSpPr>
        <p:grpSpPr>
          <a:xfrm>
            <a:off x="1161296" y="3526110"/>
            <a:ext cx="6738985" cy="1027500"/>
            <a:chOff x="433200" y="3233502"/>
            <a:chExt cx="8582508" cy="1027500"/>
          </a:xfrm>
        </p:grpSpPr>
        <p:sp>
          <p:nvSpPr>
            <p:cNvPr id="457" name="Google Shape;457;p37"/>
            <p:cNvSpPr/>
            <p:nvPr/>
          </p:nvSpPr>
          <p:spPr>
            <a:xfrm>
              <a:off x="433200"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Kompetencia fejlesztés</a:t>
              </a:r>
              <a:endParaRPr sz="900" b="1" i="0" u="none" strike="noStrike" cap="none">
                <a:solidFill>
                  <a:srgbClr val="000000"/>
                </a:solidFill>
                <a:latin typeface="Arial"/>
                <a:ea typeface="Arial"/>
                <a:cs typeface="Arial"/>
                <a:sym typeface="Arial"/>
              </a:endParaRPr>
            </a:p>
          </p:txBody>
        </p:sp>
        <p:sp>
          <p:nvSpPr>
            <p:cNvPr id="458" name="Google Shape;458;p37"/>
            <p:cNvSpPr/>
            <p:nvPr/>
          </p:nvSpPr>
          <p:spPr>
            <a:xfrm>
              <a:off x="1893192"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Kutatás- fejlesztés- innováció</a:t>
              </a:r>
              <a:endParaRPr sz="900" b="1" i="0" u="none" strike="noStrike" cap="none">
                <a:solidFill>
                  <a:srgbClr val="000000"/>
                </a:solidFill>
                <a:latin typeface="Arial"/>
                <a:ea typeface="Arial"/>
                <a:cs typeface="Arial"/>
                <a:sym typeface="Arial"/>
              </a:endParaRPr>
            </a:p>
          </p:txBody>
        </p:sp>
        <p:sp>
          <p:nvSpPr>
            <p:cNvPr id="459" name="Google Shape;459;p37"/>
            <p:cNvSpPr/>
            <p:nvPr/>
          </p:nvSpPr>
          <p:spPr>
            <a:xfrm>
              <a:off x="3353184"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Alkalmazások ösztönzése</a:t>
              </a:r>
              <a:endParaRPr sz="900" b="1" i="0" u="none" strike="noStrike" cap="none">
                <a:solidFill>
                  <a:srgbClr val="000000"/>
                </a:solidFill>
                <a:latin typeface="Arial"/>
                <a:ea typeface="Arial"/>
                <a:cs typeface="Arial"/>
                <a:sym typeface="Arial"/>
              </a:endParaRPr>
            </a:p>
          </p:txBody>
        </p:sp>
        <p:sp>
          <p:nvSpPr>
            <p:cNvPr id="460" name="Google Shape;460;p37"/>
            <p:cNvSpPr/>
            <p:nvPr/>
          </p:nvSpPr>
          <p:spPr>
            <a:xfrm>
              <a:off x="4813176"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Szabályozás és etikai keretek</a:t>
              </a:r>
              <a:endParaRPr sz="900" b="1" i="0" u="none" strike="noStrike" cap="none">
                <a:solidFill>
                  <a:srgbClr val="000000"/>
                </a:solidFill>
                <a:latin typeface="Arial"/>
                <a:ea typeface="Arial"/>
                <a:cs typeface="Arial"/>
                <a:sym typeface="Arial"/>
              </a:endParaRPr>
            </a:p>
          </p:txBody>
        </p:sp>
        <p:sp>
          <p:nvSpPr>
            <p:cNvPr id="461" name="Google Shape;461;p37"/>
            <p:cNvSpPr/>
            <p:nvPr/>
          </p:nvSpPr>
          <p:spPr>
            <a:xfrm>
              <a:off x="6273168"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Infrastruktúra fejlesztés</a:t>
              </a:r>
              <a:endParaRPr sz="900" b="1" i="0" u="none" strike="noStrike" cap="none">
                <a:solidFill>
                  <a:srgbClr val="000000"/>
                </a:solidFill>
                <a:latin typeface="Arial"/>
                <a:ea typeface="Arial"/>
                <a:cs typeface="Arial"/>
                <a:sym typeface="Arial"/>
              </a:endParaRPr>
            </a:p>
          </p:txBody>
        </p:sp>
        <p:sp>
          <p:nvSpPr>
            <p:cNvPr id="462" name="Google Shape;462;p37"/>
            <p:cNvSpPr/>
            <p:nvPr/>
          </p:nvSpPr>
          <p:spPr>
            <a:xfrm>
              <a:off x="7760208"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Adatgazdaság beindítása</a:t>
              </a:r>
              <a:endParaRPr sz="900" b="1" i="0" u="none" strike="noStrike" cap="none">
                <a:solidFill>
                  <a:srgbClr val="000000"/>
                </a:solidFill>
                <a:latin typeface="Arial"/>
                <a:ea typeface="Arial"/>
                <a:cs typeface="Arial"/>
                <a:sym typeface="Arial"/>
              </a:endParaRPr>
            </a:p>
          </p:txBody>
        </p:sp>
      </p:grpSp>
      <p:sp>
        <p:nvSpPr>
          <p:cNvPr id="463" name="Google Shape;463;p37"/>
          <p:cNvSpPr/>
          <p:nvPr/>
        </p:nvSpPr>
        <p:spPr>
          <a:xfrm>
            <a:off x="1161288" y="3392424"/>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64" name="Google Shape;464;p37"/>
          <p:cNvSpPr/>
          <p:nvPr/>
        </p:nvSpPr>
        <p:spPr>
          <a:xfrm>
            <a:off x="3763040" y="1833372"/>
            <a:ext cx="3196500" cy="1476900"/>
          </a:xfrm>
          <a:prstGeom prst="roundRect">
            <a:avLst>
              <a:gd name="adj" fmla="val 16667"/>
            </a:avLst>
          </a:prstGeom>
          <a:solidFill>
            <a:srgbClr val="00B050">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65" name="Google Shape;465;p37"/>
          <p:cNvSpPr/>
          <p:nvPr/>
        </p:nvSpPr>
        <p:spPr>
          <a:xfrm>
            <a:off x="2075688" y="1833372"/>
            <a:ext cx="3196500" cy="1476900"/>
          </a:xfrm>
          <a:prstGeom prst="roundRect">
            <a:avLst>
              <a:gd name="adj" fmla="val 16667"/>
            </a:avLst>
          </a:prstGeom>
          <a:solidFill>
            <a:srgbClr val="558ED5">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66" name="Google Shape;466;p37"/>
          <p:cNvSpPr/>
          <p:nvPr/>
        </p:nvSpPr>
        <p:spPr>
          <a:xfrm>
            <a:off x="3819764" y="2001003"/>
            <a:ext cx="1383300" cy="12348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Agrár szektor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Egészségügy</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Közlekedés- logisztika</a:t>
            </a:r>
            <a:endParaRPr sz="1400" b="0" i="0" u="none" strike="noStrike" cap="none">
              <a:solidFill>
                <a:srgbClr val="000000"/>
              </a:solidFill>
              <a:latin typeface="Arial"/>
              <a:ea typeface="Arial"/>
              <a:cs typeface="Arial"/>
              <a:sym typeface="Arial"/>
            </a:endParaRPr>
          </a:p>
        </p:txBody>
      </p:sp>
      <p:sp>
        <p:nvSpPr>
          <p:cNvPr id="467" name="Google Shape;467;p37"/>
          <p:cNvSpPr/>
          <p:nvPr/>
        </p:nvSpPr>
        <p:spPr>
          <a:xfrm>
            <a:off x="2184482"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Gépi látás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Nyelvértelmezés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Anonimizálás</a:t>
            </a:r>
            <a:endParaRPr sz="9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Hálózatkutatás</a:t>
            </a:r>
            <a:endParaRPr sz="1400" b="0" i="0" u="none" strike="noStrike" cap="none">
              <a:solidFill>
                <a:srgbClr val="000000"/>
              </a:solidFill>
              <a:latin typeface="Arial"/>
              <a:ea typeface="Arial"/>
              <a:cs typeface="Arial"/>
              <a:sym typeface="Arial"/>
            </a:endParaRPr>
          </a:p>
        </p:txBody>
      </p:sp>
      <p:sp>
        <p:nvSpPr>
          <p:cNvPr id="468" name="Google Shape;468;p37"/>
          <p:cNvSpPr/>
          <p:nvPr/>
        </p:nvSpPr>
        <p:spPr>
          <a:xfrm>
            <a:off x="5455046"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Gyártás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Energetika</a:t>
            </a:r>
            <a:endParaRPr sz="1400" b="0" i="0" u="none" strike="noStrike" cap="none">
              <a:solidFill>
                <a:srgbClr val="000000"/>
              </a:solidFill>
              <a:latin typeface="Arial"/>
              <a:ea typeface="Arial"/>
              <a:cs typeface="Arial"/>
              <a:sym typeface="Arial"/>
            </a:endParaRPr>
          </a:p>
        </p:txBody>
      </p:sp>
      <p:sp>
        <p:nvSpPr>
          <p:cNvPr id="469" name="Google Shape;469;p37"/>
          <p:cNvSpPr txBox="1"/>
          <p:nvPr/>
        </p:nvSpPr>
        <p:spPr>
          <a:xfrm>
            <a:off x="2184482" y="1852368"/>
            <a:ext cx="1599000" cy="37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MI technológia fejlesztés</a:t>
            </a:r>
            <a:endParaRPr sz="1400" b="0" i="0" u="none" strike="noStrike" cap="none">
              <a:solidFill>
                <a:srgbClr val="000000"/>
              </a:solidFill>
              <a:latin typeface="Arial"/>
              <a:ea typeface="Arial"/>
              <a:cs typeface="Arial"/>
              <a:sym typeface="Arial"/>
            </a:endParaRPr>
          </a:p>
        </p:txBody>
      </p:sp>
      <p:sp>
        <p:nvSpPr>
          <p:cNvPr id="470" name="Google Shape;470;p37"/>
          <p:cNvSpPr txBox="1"/>
          <p:nvPr/>
        </p:nvSpPr>
        <p:spPr>
          <a:xfrm>
            <a:off x="5239135" y="1852368"/>
            <a:ext cx="1599000" cy="376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100"/>
              <a:buFont typeface="Arial"/>
              <a:buNone/>
            </a:pPr>
            <a:r>
              <a:rPr lang="hu-HU" sz="1100"/>
              <a:t>Szektorális h</a:t>
            </a:r>
            <a:r>
              <a:rPr lang="hu-HU" sz="1100" b="0" i="0" u="none" strike="noStrike" cap="none">
                <a:solidFill>
                  <a:srgbClr val="000000"/>
                </a:solidFill>
                <a:latin typeface="Arial"/>
                <a:ea typeface="Arial"/>
                <a:cs typeface="Arial"/>
                <a:sym typeface="Arial"/>
              </a:rPr>
              <a:t>atékonyság fejlesztés</a:t>
            </a:r>
            <a:endParaRPr sz="1400" b="0" i="0" u="none" strike="noStrike" cap="none">
              <a:solidFill>
                <a:srgbClr val="000000"/>
              </a:solidFill>
              <a:latin typeface="Arial"/>
              <a:ea typeface="Arial"/>
              <a:cs typeface="Arial"/>
              <a:sym typeface="Arial"/>
            </a:endParaRPr>
          </a:p>
        </p:txBody>
      </p:sp>
      <p:sp>
        <p:nvSpPr>
          <p:cNvPr id="471" name="Google Shape;471;p37"/>
          <p:cNvSpPr/>
          <p:nvPr/>
        </p:nvSpPr>
        <p:spPr>
          <a:xfrm>
            <a:off x="1058515"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Autonóm közlekedési rendszerek bevezetése</a:t>
            </a:r>
            <a:endParaRPr sz="1400" b="0" i="0" u="none" strike="noStrike" cap="none">
              <a:solidFill>
                <a:srgbClr val="000000"/>
              </a:solidFill>
              <a:latin typeface="Arial"/>
              <a:ea typeface="Arial"/>
              <a:cs typeface="Arial"/>
              <a:sym typeface="Arial"/>
            </a:endParaRPr>
          </a:p>
        </p:txBody>
      </p:sp>
      <p:sp>
        <p:nvSpPr>
          <p:cNvPr id="472" name="Google Shape;472;p37"/>
          <p:cNvSpPr/>
          <p:nvPr/>
        </p:nvSpPr>
        <p:spPr>
          <a:xfrm>
            <a:off x="247698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Egészség vezérelt digitális agrárium</a:t>
            </a:r>
            <a:endParaRPr sz="1400" b="0" i="0" u="none" strike="noStrike" cap="none">
              <a:solidFill>
                <a:srgbClr val="000000"/>
              </a:solidFill>
              <a:latin typeface="Arial"/>
              <a:ea typeface="Arial"/>
              <a:cs typeface="Arial"/>
              <a:sym typeface="Arial"/>
            </a:endParaRPr>
          </a:p>
        </p:txBody>
      </p:sp>
      <p:sp>
        <p:nvSpPr>
          <p:cNvPr id="473" name="Google Shape;473;p37"/>
          <p:cNvSpPr/>
          <p:nvPr/>
        </p:nvSpPr>
        <p:spPr>
          <a:xfrm>
            <a:off x="3895461"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Adattárca és személyre szabott szolgáltatások</a:t>
            </a:r>
            <a:endParaRPr sz="1400" b="0" i="0" u="none" strike="noStrike" cap="none">
              <a:solidFill>
                <a:srgbClr val="000000"/>
              </a:solidFill>
              <a:latin typeface="Arial"/>
              <a:ea typeface="Arial"/>
              <a:cs typeface="Arial"/>
              <a:sym typeface="Arial"/>
            </a:endParaRPr>
          </a:p>
        </p:txBody>
      </p:sp>
      <p:sp>
        <p:nvSpPr>
          <p:cNvPr id="474" name="Google Shape;474;p37"/>
          <p:cNvSpPr/>
          <p:nvPr/>
        </p:nvSpPr>
        <p:spPr>
          <a:xfrm>
            <a:off x="5313934"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Automatizált ügyintézés magyar nyelven</a:t>
            </a:r>
            <a:endParaRPr sz="1400" b="0" i="0" u="none" strike="noStrike" cap="none">
              <a:solidFill>
                <a:srgbClr val="000000"/>
              </a:solidFill>
              <a:latin typeface="Arial"/>
              <a:ea typeface="Arial"/>
              <a:cs typeface="Arial"/>
              <a:sym typeface="Arial"/>
            </a:endParaRPr>
          </a:p>
        </p:txBody>
      </p:sp>
      <p:sp>
        <p:nvSpPr>
          <p:cNvPr id="475" name="Google Shape;475;p37"/>
          <p:cNvSpPr/>
          <p:nvPr/>
        </p:nvSpPr>
        <p:spPr>
          <a:xfrm>
            <a:off x="673240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MI támogatott személyes kompetencia fejlesztés</a:t>
            </a:r>
            <a:endParaRPr sz="1400" b="0" i="0" u="none" strike="noStrike" cap="none">
              <a:solidFill>
                <a:srgbClr val="000000"/>
              </a:solidFill>
              <a:latin typeface="Arial"/>
              <a:ea typeface="Arial"/>
              <a:cs typeface="Arial"/>
              <a:sym typeface="Arial"/>
            </a:endParaRPr>
          </a:p>
        </p:txBody>
      </p:sp>
      <p:sp>
        <p:nvSpPr>
          <p:cNvPr id="476" name="Google Shape;476;p37"/>
          <p:cNvSpPr/>
          <p:nvPr/>
        </p:nvSpPr>
        <p:spPr>
          <a:xfrm>
            <a:off x="1161288" y="1733931"/>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77" name="Google Shape;477;p37"/>
          <p:cNvSpPr txBox="1"/>
          <p:nvPr/>
        </p:nvSpPr>
        <p:spPr>
          <a:xfrm rot="-5400000">
            <a:off x="124702" y="3739811"/>
            <a:ext cx="1027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Széleskörű alapozó pillérek</a:t>
            </a:r>
            <a:endParaRPr sz="1400" b="0" i="0" u="none" strike="noStrike" cap="none">
              <a:solidFill>
                <a:srgbClr val="000000"/>
              </a:solidFill>
              <a:latin typeface="Arial"/>
              <a:ea typeface="Arial"/>
              <a:cs typeface="Arial"/>
              <a:sym typeface="Arial"/>
            </a:endParaRPr>
          </a:p>
        </p:txBody>
      </p:sp>
      <p:sp>
        <p:nvSpPr>
          <p:cNvPr id="478" name="Google Shape;478;p37"/>
          <p:cNvSpPr txBox="1"/>
          <p:nvPr/>
        </p:nvSpPr>
        <p:spPr>
          <a:xfrm rot="-5400000">
            <a:off x="-24548" y="2272660"/>
            <a:ext cx="13260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a:t>Szektor </a:t>
            </a:r>
            <a:r>
              <a:rPr lang="hu-HU" sz="1100" b="0" i="0" u="none" strike="noStrike" cap="none">
                <a:solidFill>
                  <a:srgbClr val="000000"/>
                </a:solidFill>
                <a:latin typeface="Arial"/>
                <a:ea typeface="Arial"/>
                <a:cs typeface="Arial"/>
                <a:sym typeface="Arial"/>
              </a:rPr>
              <a:t>és technológia fókuszok</a:t>
            </a:r>
            <a:endParaRPr sz="1400" b="0" i="0" u="none" strike="noStrike" cap="none">
              <a:solidFill>
                <a:srgbClr val="000000"/>
              </a:solidFill>
              <a:latin typeface="Arial"/>
              <a:ea typeface="Arial"/>
              <a:cs typeface="Arial"/>
              <a:sym typeface="Arial"/>
            </a:endParaRPr>
          </a:p>
        </p:txBody>
      </p:sp>
      <p:sp>
        <p:nvSpPr>
          <p:cNvPr id="479" name="Google Shape;479;p37"/>
          <p:cNvSpPr txBox="1"/>
          <p:nvPr/>
        </p:nvSpPr>
        <p:spPr>
          <a:xfrm rot="-5400000">
            <a:off x="-112765" y="920828"/>
            <a:ext cx="1547400" cy="430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Transzformatív projektek</a:t>
            </a:r>
            <a:endParaRPr sz="1400" b="0" i="0" u="none" strike="noStrike" cap="none">
              <a:solidFill>
                <a:srgbClr val="000000"/>
              </a:solidFill>
              <a:latin typeface="Arial"/>
              <a:ea typeface="Arial"/>
              <a:cs typeface="Arial"/>
              <a:sym typeface="Arial"/>
            </a:endParaRPr>
          </a:p>
        </p:txBody>
      </p:sp>
      <p:sp>
        <p:nvSpPr>
          <p:cNvPr id="480" name="Google Shape;480;p37"/>
          <p:cNvSpPr/>
          <p:nvPr/>
        </p:nvSpPr>
        <p:spPr>
          <a:xfrm>
            <a:off x="-91850" y="679675"/>
            <a:ext cx="9460200" cy="2630700"/>
          </a:xfrm>
          <a:prstGeom prst="rect">
            <a:avLst/>
          </a:prstGeom>
          <a:solidFill>
            <a:srgbClr val="EFEFEF">
              <a:alpha val="7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84"/>
        <p:cNvGrpSpPr/>
        <p:nvPr/>
      </p:nvGrpSpPr>
      <p:grpSpPr>
        <a:xfrm>
          <a:off x="0" y="0"/>
          <a:ext cx="0" cy="0"/>
          <a:chOff x="0" y="0"/>
          <a:chExt cx="0" cy="0"/>
        </a:xfrm>
      </p:grpSpPr>
      <p:sp>
        <p:nvSpPr>
          <p:cNvPr id="485" name="Google Shape;485;p38"/>
          <p:cNvSpPr/>
          <p:nvPr/>
        </p:nvSpPr>
        <p:spPr>
          <a:xfrm>
            <a:off x="5726325" y="692125"/>
            <a:ext cx="2382300" cy="3810300"/>
          </a:xfrm>
          <a:prstGeom prst="rect">
            <a:avLst/>
          </a:prstGeom>
          <a:solidFill>
            <a:srgbClr val="F3F3F3"/>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8"/>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Kompetencia fejlesztés - együtt tanulunk</a:t>
            </a:r>
            <a:endParaRPr sz="2400" b="0" i="0" u="none" strike="noStrike" cap="none">
              <a:solidFill>
                <a:schemeClr val="dk1"/>
              </a:solidFill>
              <a:latin typeface="Arial"/>
              <a:ea typeface="Arial"/>
              <a:cs typeface="Arial"/>
              <a:sym typeface="Arial"/>
            </a:endParaRPr>
          </a:p>
        </p:txBody>
      </p:sp>
      <p:sp>
        <p:nvSpPr>
          <p:cNvPr id="487" name="Google Shape;487;p38"/>
          <p:cNvSpPr/>
          <p:nvPr/>
        </p:nvSpPr>
        <p:spPr>
          <a:xfrm>
            <a:off x="2653325" y="952175"/>
            <a:ext cx="2527925" cy="1430150"/>
          </a:xfrm>
          <a:prstGeom prst="flowChartManualOperation">
            <a:avLst/>
          </a:prstGeom>
          <a:solidFill>
            <a:srgbClr val="1C4587"/>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8"/>
          <p:cNvSpPr/>
          <p:nvPr/>
        </p:nvSpPr>
        <p:spPr>
          <a:xfrm>
            <a:off x="3181238" y="2465850"/>
            <a:ext cx="1472100" cy="2036525"/>
          </a:xfrm>
          <a:prstGeom prst="flowChartManualOperation">
            <a:avLst/>
          </a:prstGeom>
          <a:solidFill>
            <a:srgbClr val="4F81BD"/>
          </a:solidFill>
          <a:ln w="9525" cap="flat" cmpd="sng">
            <a:solidFill>
              <a:srgbClr val="4F81B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8"/>
          <p:cNvSpPr txBox="1"/>
          <p:nvPr/>
        </p:nvSpPr>
        <p:spPr>
          <a:xfrm>
            <a:off x="2895747" y="1076386"/>
            <a:ext cx="2038800" cy="2745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Felhasználói bázis tudatosítása</a:t>
            </a:r>
            <a:endParaRPr sz="800"/>
          </a:p>
        </p:txBody>
      </p:sp>
      <p:sp>
        <p:nvSpPr>
          <p:cNvPr id="490" name="Google Shape;490;p38"/>
          <p:cNvSpPr txBox="1"/>
          <p:nvPr/>
        </p:nvSpPr>
        <p:spPr>
          <a:xfrm>
            <a:off x="3096597" y="1504470"/>
            <a:ext cx="1637100" cy="2745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Megrendelői bázis terén a technológia megértetése</a:t>
            </a:r>
            <a:endParaRPr sz="800"/>
          </a:p>
        </p:txBody>
      </p:sp>
      <p:sp>
        <p:nvSpPr>
          <p:cNvPr id="491" name="Google Shape;491;p38"/>
          <p:cNvSpPr txBox="1"/>
          <p:nvPr/>
        </p:nvSpPr>
        <p:spPr>
          <a:xfrm>
            <a:off x="3179097" y="1903025"/>
            <a:ext cx="1472100" cy="3801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Szükséges adatokhoz adatgyűjtés, -tisztítás, -szolgáltatás</a:t>
            </a:r>
            <a:endParaRPr sz="800"/>
          </a:p>
        </p:txBody>
      </p:sp>
      <p:sp>
        <p:nvSpPr>
          <p:cNvPr id="492" name="Google Shape;492;p38"/>
          <p:cNvSpPr txBox="1"/>
          <p:nvPr/>
        </p:nvSpPr>
        <p:spPr>
          <a:xfrm>
            <a:off x="3412500" y="3027200"/>
            <a:ext cx="1005300" cy="5709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Matematikai és informatikai kutató kompetencia</a:t>
            </a:r>
            <a:endParaRPr sz="800"/>
          </a:p>
        </p:txBody>
      </p:sp>
      <p:sp>
        <p:nvSpPr>
          <p:cNvPr id="493" name="Google Shape;493;p38"/>
          <p:cNvSpPr txBox="1"/>
          <p:nvPr/>
        </p:nvSpPr>
        <p:spPr>
          <a:xfrm>
            <a:off x="1124375" y="1138575"/>
            <a:ext cx="1472100" cy="438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Széles társadalmi érzékenyítés, elfogadtatás</a:t>
            </a:r>
            <a:endParaRPr sz="800" b="1"/>
          </a:p>
        </p:txBody>
      </p:sp>
      <p:sp>
        <p:nvSpPr>
          <p:cNvPr id="494" name="Google Shape;494;p38"/>
          <p:cNvSpPr txBox="1"/>
          <p:nvPr/>
        </p:nvSpPr>
        <p:spPr>
          <a:xfrm>
            <a:off x="3330297" y="2492185"/>
            <a:ext cx="1169700" cy="438300"/>
          </a:xfrm>
          <a:prstGeom prst="rect">
            <a:avLst/>
          </a:prstGeom>
          <a:solidFill>
            <a:srgbClr val="F3F3F3"/>
          </a:solidFill>
          <a:ln>
            <a:noFill/>
          </a:ln>
          <a:effectLst>
            <a:outerShdw blurRad="57150" dist="19050" dir="5400000" algn="bl" rotWithShape="0">
              <a:srgbClr val="000000">
                <a:alpha val="498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a:t>Fejlesztők szakmai fejlődésének biztosítása</a:t>
            </a:r>
            <a:endParaRPr sz="800" b="0" i="0" u="none" strike="noStrike" cap="none">
              <a:solidFill>
                <a:srgbClr val="000000"/>
              </a:solidFill>
              <a:latin typeface="Arial"/>
              <a:ea typeface="Arial"/>
              <a:cs typeface="Arial"/>
              <a:sym typeface="Arial"/>
            </a:endParaRPr>
          </a:p>
        </p:txBody>
      </p:sp>
      <p:sp>
        <p:nvSpPr>
          <p:cNvPr id="495" name="Google Shape;495;p38"/>
          <p:cNvSpPr txBox="1"/>
          <p:nvPr/>
        </p:nvSpPr>
        <p:spPr>
          <a:xfrm>
            <a:off x="3467097" y="3682225"/>
            <a:ext cx="896100" cy="6921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Egyénre szabott tanulási formák elősegítése</a:t>
            </a:r>
            <a:endParaRPr sz="800"/>
          </a:p>
        </p:txBody>
      </p:sp>
      <p:sp>
        <p:nvSpPr>
          <p:cNvPr id="496" name="Google Shape;496;p38"/>
          <p:cNvSpPr txBox="1"/>
          <p:nvPr/>
        </p:nvSpPr>
        <p:spPr>
          <a:xfrm>
            <a:off x="1124375" y="2029475"/>
            <a:ext cx="1472100" cy="570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MI fejlesztés szempontjából kiemelt csoportok mélyebb megértetése</a:t>
            </a:r>
            <a:endParaRPr sz="800" b="1"/>
          </a:p>
        </p:txBody>
      </p:sp>
      <p:sp>
        <p:nvSpPr>
          <p:cNvPr id="497" name="Google Shape;497;p38"/>
          <p:cNvSpPr txBox="1"/>
          <p:nvPr/>
        </p:nvSpPr>
        <p:spPr>
          <a:xfrm>
            <a:off x="1124375" y="3040475"/>
            <a:ext cx="1472100" cy="510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MI fejlesztéshez szükséges szakemberek képzés- és kapacitás bővítése</a:t>
            </a:r>
            <a:endParaRPr sz="800" b="1"/>
          </a:p>
        </p:txBody>
      </p:sp>
      <p:sp>
        <p:nvSpPr>
          <p:cNvPr id="498" name="Google Shape;498;p38"/>
          <p:cNvSpPr txBox="1"/>
          <p:nvPr/>
        </p:nvSpPr>
        <p:spPr>
          <a:xfrm>
            <a:off x="1124375" y="4122275"/>
            <a:ext cx="1472100" cy="380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Leszakadó csoportok felzárkóztatása</a:t>
            </a:r>
            <a:endParaRPr sz="800" b="1"/>
          </a:p>
        </p:txBody>
      </p:sp>
      <p:cxnSp>
        <p:nvCxnSpPr>
          <p:cNvPr id="499" name="Google Shape;499;p38"/>
          <p:cNvCxnSpPr>
            <a:stCxn id="493" idx="2"/>
            <a:endCxn id="496" idx="0"/>
          </p:cNvCxnSpPr>
          <p:nvPr/>
        </p:nvCxnSpPr>
        <p:spPr>
          <a:xfrm>
            <a:off x="1860425" y="1576875"/>
            <a:ext cx="0" cy="452700"/>
          </a:xfrm>
          <a:prstGeom prst="straightConnector1">
            <a:avLst/>
          </a:prstGeom>
          <a:noFill/>
          <a:ln w="9525" cap="flat" cmpd="sng">
            <a:solidFill>
              <a:schemeClr val="dk2"/>
            </a:solidFill>
            <a:prstDash val="solid"/>
            <a:round/>
            <a:headEnd type="none" w="med" len="med"/>
            <a:tailEnd type="triangle" w="med" len="med"/>
          </a:ln>
        </p:spPr>
      </p:cxnSp>
      <p:cxnSp>
        <p:nvCxnSpPr>
          <p:cNvPr id="500" name="Google Shape;500;p38"/>
          <p:cNvCxnSpPr>
            <a:stCxn id="496" idx="2"/>
            <a:endCxn id="497" idx="0"/>
          </p:cNvCxnSpPr>
          <p:nvPr/>
        </p:nvCxnSpPr>
        <p:spPr>
          <a:xfrm>
            <a:off x="1860425" y="2600375"/>
            <a:ext cx="0" cy="440100"/>
          </a:xfrm>
          <a:prstGeom prst="straightConnector1">
            <a:avLst/>
          </a:prstGeom>
          <a:noFill/>
          <a:ln w="9525" cap="flat" cmpd="sng">
            <a:solidFill>
              <a:schemeClr val="dk2"/>
            </a:solidFill>
            <a:prstDash val="solid"/>
            <a:round/>
            <a:headEnd type="none" w="med" len="med"/>
            <a:tailEnd type="triangle" w="med" len="med"/>
          </a:ln>
        </p:spPr>
      </p:cxnSp>
      <p:cxnSp>
        <p:nvCxnSpPr>
          <p:cNvPr id="501" name="Google Shape;501;p38"/>
          <p:cNvCxnSpPr>
            <a:stCxn id="497" idx="2"/>
            <a:endCxn id="498" idx="0"/>
          </p:cNvCxnSpPr>
          <p:nvPr/>
        </p:nvCxnSpPr>
        <p:spPr>
          <a:xfrm>
            <a:off x="1860425" y="3551375"/>
            <a:ext cx="0" cy="570900"/>
          </a:xfrm>
          <a:prstGeom prst="straightConnector1">
            <a:avLst/>
          </a:prstGeom>
          <a:noFill/>
          <a:ln w="9525" cap="flat" cmpd="sng">
            <a:solidFill>
              <a:schemeClr val="dk2"/>
            </a:solidFill>
            <a:prstDash val="solid"/>
            <a:round/>
            <a:headEnd type="none" w="med" len="med"/>
            <a:tailEnd type="triangle" w="med" len="med"/>
          </a:ln>
        </p:spPr>
      </p:cxnSp>
      <p:sp>
        <p:nvSpPr>
          <p:cNvPr id="502" name="Google Shape;502;p38"/>
          <p:cNvSpPr txBox="1"/>
          <p:nvPr/>
        </p:nvSpPr>
        <p:spPr>
          <a:xfrm>
            <a:off x="5898922" y="2085573"/>
            <a:ext cx="2038800" cy="274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Új kompetenciák, szakmák definiálása</a:t>
            </a:r>
            <a:endParaRPr sz="800"/>
          </a:p>
        </p:txBody>
      </p:sp>
      <p:sp>
        <p:nvSpPr>
          <p:cNvPr id="503" name="Google Shape;503;p38"/>
          <p:cNvSpPr txBox="1"/>
          <p:nvPr/>
        </p:nvSpPr>
        <p:spPr>
          <a:xfrm>
            <a:off x="5898922" y="1095723"/>
            <a:ext cx="2038800" cy="274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Érdeklődés felkeltés és bevonás</a:t>
            </a:r>
            <a:endParaRPr sz="800"/>
          </a:p>
        </p:txBody>
      </p:sp>
      <p:sp>
        <p:nvSpPr>
          <p:cNvPr id="504" name="Google Shape;504;p38"/>
          <p:cNvSpPr txBox="1"/>
          <p:nvPr/>
        </p:nvSpPr>
        <p:spPr>
          <a:xfrm>
            <a:off x="5898922" y="1590648"/>
            <a:ext cx="2038800" cy="274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MI Akadémia - AI Challange</a:t>
            </a:r>
            <a:endParaRPr sz="800"/>
          </a:p>
        </p:txBody>
      </p:sp>
      <p:sp>
        <p:nvSpPr>
          <p:cNvPr id="505" name="Google Shape;505;p38"/>
          <p:cNvSpPr txBox="1"/>
          <p:nvPr/>
        </p:nvSpPr>
        <p:spPr>
          <a:xfrm>
            <a:off x="5898922" y="2580498"/>
            <a:ext cx="2038800" cy="274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Köznevelésbe építés</a:t>
            </a:r>
            <a:endParaRPr sz="800"/>
          </a:p>
        </p:txBody>
      </p:sp>
      <p:sp>
        <p:nvSpPr>
          <p:cNvPr id="506" name="Google Shape;506;p38"/>
          <p:cNvSpPr txBox="1"/>
          <p:nvPr/>
        </p:nvSpPr>
        <p:spPr>
          <a:xfrm>
            <a:off x="5898922" y="3075423"/>
            <a:ext cx="2038800" cy="274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Felsőoktatásba építés</a:t>
            </a:r>
            <a:endParaRPr sz="800"/>
          </a:p>
        </p:txBody>
      </p:sp>
      <p:sp>
        <p:nvSpPr>
          <p:cNvPr id="507" name="Google Shape;507;p38"/>
          <p:cNvSpPr txBox="1"/>
          <p:nvPr/>
        </p:nvSpPr>
        <p:spPr>
          <a:xfrm>
            <a:off x="5898922" y="3570348"/>
            <a:ext cx="2038800" cy="274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Doktoranduszok képzése</a:t>
            </a:r>
            <a:endParaRPr sz="800"/>
          </a:p>
        </p:txBody>
      </p:sp>
      <p:sp>
        <p:nvSpPr>
          <p:cNvPr id="508" name="Google Shape;508;p38"/>
          <p:cNvSpPr txBox="1"/>
          <p:nvPr/>
        </p:nvSpPr>
        <p:spPr>
          <a:xfrm>
            <a:off x="5898922" y="4065273"/>
            <a:ext cx="2038800" cy="274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Veszélyeztetett csoportok támogatása</a:t>
            </a:r>
            <a:endParaRPr sz="800"/>
          </a:p>
        </p:txBody>
      </p:sp>
      <p:sp>
        <p:nvSpPr>
          <p:cNvPr id="509" name="Google Shape;509;p38"/>
          <p:cNvSpPr txBox="1"/>
          <p:nvPr/>
        </p:nvSpPr>
        <p:spPr>
          <a:xfrm>
            <a:off x="5819425" y="683667"/>
            <a:ext cx="2200200" cy="380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Hatékonyság javító lehetőségek és célok </a:t>
            </a:r>
            <a:endParaRPr sz="800" b="1"/>
          </a:p>
        </p:txBody>
      </p:sp>
      <p:grpSp>
        <p:nvGrpSpPr>
          <p:cNvPr id="510" name="Google Shape;510;p38"/>
          <p:cNvGrpSpPr/>
          <p:nvPr/>
        </p:nvGrpSpPr>
        <p:grpSpPr>
          <a:xfrm>
            <a:off x="6739518" y="435532"/>
            <a:ext cx="360021" cy="360021"/>
            <a:chOff x="1473200" y="5314950"/>
            <a:chExt cx="606300" cy="606300"/>
          </a:xfrm>
        </p:grpSpPr>
        <p:sp>
          <p:nvSpPr>
            <p:cNvPr id="511" name="Google Shape;511;p38"/>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2" name="Google Shape;512;p38"/>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3" name="Google Shape;513;p38"/>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4" name="Google Shape;514;p38"/>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5" name="Google Shape;515;p38"/>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6" name="Google Shape;516;p38"/>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7" name="Google Shape;517;p38"/>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8" name="Google Shape;518;p38"/>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19" name="Google Shape;519;p38"/>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20" name="Google Shape;520;p38"/>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4"/>
        <p:cNvGrpSpPr/>
        <p:nvPr/>
      </p:nvGrpSpPr>
      <p:grpSpPr>
        <a:xfrm>
          <a:off x="0" y="0"/>
          <a:ext cx="0" cy="0"/>
          <a:chOff x="0" y="0"/>
          <a:chExt cx="0" cy="0"/>
        </a:xfrm>
      </p:grpSpPr>
      <p:sp>
        <p:nvSpPr>
          <p:cNvPr id="525" name="Google Shape;525;p39"/>
          <p:cNvSpPr/>
          <p:nvPr/>
        </p:nvSpPr>
        <p:spPr>
          <a:xfrm>
            <a:off x="236825" y="1253525"/>
            <a:ext cx="5728200" cy="11928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9"/>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Társadalom felkészítése és kompetenciafejlesztés</a:t>
            </a:r>
            <a:endParaRPr sz="2400" b="0" i="0" u="none" strike="noStrike" cap="none">
              <a:solidFill>
                <a:schemeClr val="dk1"/>
              </a:solidFill>
              <a:latin typeface="Arial"/>
              <a:ea typeface="Arial"/>
              <a:cs typeface="Arial"/>
              <a:sym typeface="Arial"/>
            </a:endParaRPr>
          </a:p>
        </p:txBody>
      </p:sp>
      <p:sp>
        <p:nvSpPr>
          <p:cNvPr id="527" name="Google Shape;527;p39"/>
          <p:cNvSpPr txBox="1"/>
          <p:nvPr/>
        </p:nvSpPr>
        <p:spPr>
          <a:xfrm>
            <a:off x="3521400" y="777875"/>
            <a:ext cx="2101200" cy="3177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Felkészültség az MI széleskörű használatára</a:t>
            </a:r>
            <a:endParaRPr sz="900">
              <a:solidFill>
                <a:srgbClr val="FFFFFF"/>
              </a:solidFill>
            </a:endParaRPr>
          </a:p>
        </p:txBody>
      </p:sp>
      <p:sp>
        <p:nvSpPr>
          <p:cNvPr id="528" name="Google Shape;528;p39"/>
          <p:cNvSpPr txBox="1"/>
          <p:nvPr/>
        </p:nvSpPr>
        <p:spPr>
          <a:xfrm>
            <a:off x="364725" y="1405950"/>
            <a:ext cx="2418600" cy="255000"/>
          </a:xfrm>
          <a:prstGeom prst="rect">
            <a:avLst/>
          </a:prstGeom>
          <a:solidFill>
            <a:schemeClr val="accent1"/>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Széles társadalom</a:t>
            </a:r>
            <a:endParaRPr sz="800" b="1"/>
          </a:p>
        </p:txBody>
      </p:sp>
      <p:sp>
        <p:nvSpPr>
          <p:cNvPr id="529" name="Google Shape;529;p39"/>
          <p:cNvSpPr txBox="1"/>
          <p:nvPr/>
        </p:nvSpPr>
        <p:spPr>
          <a:xfrm>
            <a:off x="3362700" y="1405950"/>
            <a:ext cx="2418600" cy="255000"/>
          </a:xfrm>
          <a:prstGeom prst="rect">
            <a:avLst/>
          </a:prstGeom>
          <a:solidFill>
            <a:schemeClr val="accent1"/>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Tehetségek és lemaradók felzárkóztatása</a:t>
            </a:r>
            <a:endParaRPr sz="800" b="1"/>
          </a:p>
        </p:txBody>
      </p:sp>
      <p:sp>
        <p:nvSpPr>
          <p:cNvPr id="530" name="Google Shape;530;p39"/>
          <p:cNvSpPr txBox="1"/>
          <p:nvPr/>
        </p:nvSpPr>
        <p:spPr>
          <a:xfrm>
            <a:off x="6360675" y="1405950"/>
            <a:ext cx="2418600" cy="255000"/>
          </a:xfrm>
          <a:prstGeom prst="rect">
            <a:avLst/>
          </a:prstGeom>
          <a:solidFill>
            <a:schemeClr val="accent1"/>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Szerepspecifikus szakértők képzése</a:t>
            </a:r>
            <a:endParaRPr sz="800" b="1"/>
          </a:p>
        </p:txBody>
      </p:sp>
      <p:sp>
        <p:nvSpPr>
          <p:cNvPr id="531" name="Google Shape;531;p39"/>
          <p:cNvSpPr txBox="1"/>
          <p:nvPr/>
        </p:nvSpPr>
        <p:spPr>
          <a:xfrm>
            <a:off x="1856650" y="1164700"/>
            <a:ext cx="2418600" cy="1812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Társadalom felkészítése</a:t>
            </a:r>
            <a:endParaRPr sz="800" b="1"/>
          </a:p>
        </p:txBody>
      </p:sp>
      <p:cxnSp>
        <p:nvCxnSpPr>
          <p:cNvPr id="532" name="Google Shape;532;p39"/>
          <p:cNvCxnSpPr>
            <a:stCxn id="529" idx="0"/>
            <a:endCxn id="527" idx="2"/>
          </p:cNvCxnSpPr>
          <p:nvPr/>
        </p:nvCxnSpPr>
        <p:spPr>
          <a:xfrm rot="10800000">
            <a:off x="4572000" y="1095450"/>
            <a:ext cx="0" cy="310500"/>
          </a:xfrm>
          <a:prstGeom prst="straightConnector1">
            <a:avLst/>
          </a:prstGeom>
          <a:noFill/>
          <a:ln w="9525" cap="flat" cmpd="sng">
            <a:solidFill>
              <a:schemeClr val="dk2"/>
            </a:solidFill>
            <a:prstDash val="solid"/>
            <a:round/>
            <a:headEnd type="none" w="med" len="med"/>
            <a:tailEnd type="triangle" w="med" len="med"/>
          </a:ln>
        </p:spPr>
      </p:cxnSp>
      <p:cxnSp>
        <p:nvCxnSpPr>
          <p:cNvPr id="533" name="Google Shape;533;p39"/>
          <p:cNvCxnSpPr>
            <a:stCxn id="528" idx="0"/>
            <a:endCxn id="527" idx="1"/>
          </p:cNvCxnSpPr>
          <p:nvPr/>
        </p:nvCxnSpPr>
        <p:spPr>
          <a:xfrm rot="-5400000">
            <a:off x="2313075" y="197700"/>
            <a:ext cx="469200" cy="1947300"/>
          </a:xfrm>
          <a:prstGeom prst="bentConnector2">
            <a:avLst/>
          </a:prstGeom>
          <a:noFill/>
          <a:ln w="9525" cap="flat" cmpd="sng">
            <a:solidFill>
              <a:schemeClr val="dk2"/>
            </a:solidFill>
            <a:prstDash val="solid"/>
            <a:round/>
            <a:headEnd type="none" w="med" len="med"/>
            <a:tailEnd type="triangle" w="med" len="med"/>
          </a:ln>
        </p:spPr>
      </p:cxnSp>
      <p:cxnSp>
        <p:nvCxnSpPr>
          <p:cNvPr id="534" name="Google Shape;534;p39"/>
          <p:cNvCxnSpPr>
            <a:stCxn id="530" idx="0"/>
            <a:endCxn id="527" idx="3"/>
          </p:cNvCxnSpPr>
          <p:nvPr/>
        </p:nvCxnSpPr>
        <p:spPr>
          <a:xfrm rot="5400000" flipH="1">
            <a:off x="6361725" y="197700"/>
            <a:ext cx="469200" cy="1947300"/>
          </a:xfrm>
          <a:prstGeom prst="bentConnector2">
            <a:avLst/>
          </a:prstGeom>
          <a:noFill/>
          <a:ln w="9525" cap="flat" cmpd="sng">
            <a:solidFill>
              <a:schemeClr val="dk2"/>
            </a:solidFill>
            <a:prstDash val="solid"/>
            <a:round/>
            <a:headEnd type="none" w="med" len="med"/>
            <a:tailEnd type="triangle" w="med" len="med"/>
          </a:ln>
        </p:spPr>
      </p:cxnSp>
      <p:sp>
        <p:nvSpPr>
          <p:cNvPr id="535" name="Google Shape;535;p39"/>
          <p:cNvSpPr txBox="1"/>
          <p:nvPr/>
        </p:nvSpPr>
        <p:spPr>
          <a:xfrm>
            <a:off x="364725" y="1660650"/>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Felhasználóvá válás</a:t>
            </a:r>
            <a:endParaRPr sz="700"/>
          </a:p>
        </p:txBody>
      </p:sp>
      <p:sp>
        <p:nvSpPr>
          <p:cNvPr id="536" name="Google Shape;536;p39"/>
          <p:cNvSpPr txBox="1"/>
          <p:nvPr/>
        </p:nvSpPr>
        <p:spPr>
          <a:xfrm>
            <a:off x="364725" y="1857062"/>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Felhasználás támogatása</a:t>
            </a:r>
            <a:endParaRPr sz="700"/>
          </a:p>
        </p:txBody>
      </p:sp>
      <p:sp>
        <p:nvSpPr>
          <p:cNvPr id="537" name="Google Shape;537;p39"/>
          <p:cNvSpPr txBox="1"/>
          <p:nvPr/>
        </p:nvSpPr>
        <p:spPr>
          <a:xfrm>
            <a:off x="364725" y="2053474"/>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“Early adaptor” attitűd erősítése</a:t>
            </a:r>
            <a:endParaRPr sz="700"/>
          </a:p>
        </p:txBody>
      </p:sp>
      <p:sp>
        <p:nvSpPr>
          <p:cNvPr id="538" name="Google Shape;538;p39"/>
          <p:cNvSpPr txBox="1"/>
          <p:nvPr/>
        </p:nvSpPr>
        <p:spPr>
          <a:xfrm>
            <a:off x="3362700" y="1660650"/>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Lemaradó rétegek felzárkóztatása</a:t>
            </a:r>
            <a:endParaRPr sz="700"/>
          </a:p>
        </p:txBody>
      </p:sp>
      <p:sp>
        <p:nvSpPr>
          <p:cNvPr id="539" name="Google Shape;539;p39"/>
          <p:cNvSpPr txBox="1"/>
          <p:nvPr/>
        </p:nvSpPr>
        <p:spPr>
          <a:xfrm>
            <a:off x="3362700" y="1857062"/>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Tehetségek felkutatása, fejlesztése, itthon tartása</a:t>
            </a:r>
            <a:endParaRPr sz="700"/>
          </a:p>
        </p:txBody>
      </p:sp>
      <p:sp>
        <p:nvSpPr>
          <p:cNvPr id="540" name="Google Shape;540;p39"/>
          <p:cNvSpPr txBox="1"/>
          <p:nvPr/>
        </p:nvSpPr>
        <p:spPr>
          <a:xfrm>
            <a:off x="3362700" y="2053474"/>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Hosszú távú kapacitásbővítés</a:t>
            </a:r>
            <a:endParaRPr sz="700"/>
          </a:p>
        </p:txBody>
      </p:sp>
      <p:sp>
        <p:nvSpPr>
          <p:cNvPr id="541" name="Google Shape;541;p39"/>
          <p:cNvSpPr txBox="1"/>
          <p:nvPr/>
        </p:nvSpPr>
        <p:spPr>
          <a:xfrm>
            <a:off x="6360675" y="1660650"/>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Vállalkozások vezetői</a:t>
            </a:r>
            <a:endParaRPr sz="700"/>
          </a:p>
        </p:txBody>
      </p:sp>
      <p:sp>
        <p:nvSpPr>
          <p:cNvPr id="542" name="Google Shape;542;p39"/>
          <p:cNvSpPr txBox="1"/>
          <p:nvPr/>
        </p:nvSpPr>
        <p:spPr>
          <a:xfrm>
            <a:off x="6360675" y="1857062"/>
            <a:ext cx="2418600" cy="1965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Adatspecialisták (államigazgatás és privát szféra)</a:t>
            </a:r>
            <a:endParaRPr sz="700"/>
          </a:p>
        </p:txBody>
      </p:sp>
      <p:sp>
        <p:nvSpPr>
          <p:cNvPr id="543" name="Google Shape;543;p39"/>
          <p:cNvSpPr txBox="1"/>
          <p:nvPr/>
        </p:nvSpPr>
        <p:spPr>
          <a:xfrm>
            <a:off x="6360675" y="2053474"/>
            <a:ext cx="2418600" cy="196500"/>
          </a:xfrm>
          <a:prstGeom prst="rect">
            <a:avLst/>
          </a:prstGeom>
          <a:solidFill>
            <a:srgbClr val="CCCCCC"/>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Fejlesztők</a:t>
            </a:r>
            <a:endParaRPr sz="700"/>
          </a:p>
        </p:txBody>
      </p:sp>
      <p:sp>
        <p:nvSpPr>
          <p:cNvPr id="544" name="Google Shape;544;p39"/>
          <p:cNvSpPr txBox="1"/>
          <p:nvPr/>
        </p:nvSpPr>
        <p:spPr>
          <a:xfrm>
            <a:off x="6360675" y="2249886"/>
            <a:ext cx="2418600" cy="196500"/>
          </a:xfrm>
          <a:prstGeom prst="rect">
            <a:avLst/>
          </a:prstGeom>
          <a:solidFill>
            <a:srgbClr val="CCCCCC"/>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Kutatók</a:t>
            </a:r>
            <a:endParaRPr sz="700"/>
          </a:p>
        </p:txBody>
      </p:sp>
      <p:sp>
        <p:nvSpPr>
          <p:cNvPr id="545" name="Google Shape;545;p39"/>
          <p:cNvSpPr txBox="1"/>
          <p:nvPr/>
        </p:nvSpPr>
        <p:spPr>
          <a:xfrm>
            <a:off x="4512000" y="2519128"/>
            <a:ext cx="306300" cy="255000"/>
          </a:xfrm>
          <a:prstGeom prst="rect">
            <a:avLst/>
          </a:prstGeom>
          <a:solidFill>
            <a:srgbClr val="CCCCCC"/>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800"/>
          </a:p>
        </p:txBody>
      </p:sp>
      <p:sp>
        <p:nvSpPr>
          <p:cNvPr id="546" name="Google Shape;546;p39"/>
          <p:cNvSpPr txBox="1"/>
          <p:nvPr/>
        </p:nvSpPr>
        <p:spPr>
          <a:xfrm>
            <a:off x="4767429" y="2519128"/>
            <a:ext cx="1621800" cy="25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hu-HU" sz="800">
                <a:latin typeface="Calibri"/>
                <a:ea typeface="Calibri"/>
                <a:cs typeface="Calibri"/>
                <a:sym typeface="Calibri"/>
              </a:rPr>
              <a:t>= Felsőoktatási feladat</a:t>
            </a:r>
            <a:endParaRPr sz="800">
              <a:latin typeface="Calibri"/>
              <a:ea typeface="Calibri"/>
              <a:cs typeface="Calibri"/>
              <a:sym typeface="Calibri"/>
            </a:endParaRPr>
          </a:p>
        </p:txBody>
      </p:sp>
      <p:sp>
        <p:nvSpPr>
          <p:cNvPr id="547" name="Google Shape;547;p39"/>
          <p:cNvSpPr txBox="1"/>
          <p:nvPr/>
        </p:nvSpPr>
        <p:spPr>
          <a:xfrm>
            <a:off x="6033525" y="2519128"/>
            <a:ext cx="3063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800"/>
          </a:p>
        </p:txBody>
      </p:sp>
      <p:sp>
        <p:nvSpPr>
          <p:cNvPr id="548" name="Google Shape;548;p39"/>
          <p:cNvSpPr txBox="1"/>
          <p:nvPr/>
        </p:nvSpPr>
        <p:spPr>
          <a:xfrm>
            <a:off x="6288951" y="2519128"/>
            <a:ext cx="3806100" cy="25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hu-HU" sz="800">
                <a:latin typeface="Calibri"/>
                <a:ea typeface="Calibri"/>
                <a:cs typeface="Calibri"/>
                <a:sym typeface="Calibri"/>
              </a:rPr>
              <a:t>= MI Hub koordinációja mellett, erős piaci szerepvállalással</a:t>
            </a:r>
            <a:endParaRPr sz="800">
              <a:latin typeface="Calibri"/>
              <a:ea typeface="Calibri"/>
              <a:cs typeface="Calibri"/>
              <a:sym typeface="Calibri"/>
            </a:endParaRPr>
          </a:p>
        </p:txBody>
      </p:sp>
      <p:grpSp>
        <p:nvGrpSpPr>
          <p:cNvPr id="549" name="Google Shape;549;p39"/>
          <p:cNvGrpSpPr/>
          <p:nvPr/>
        </p:nvGrpSpPr>
        <p:grpSpPr>
          <a:xfrm>
            <a:off x="1278750" y="2530825"/>
            <a:ext cx="6586500" cy="1887174"/>
            <a:chOff x="555050" y="2683225"/>
            <a:chExt cx="6586500" cy="1887174"/>
          </a:xfrm>
        </p:grpSpPr>
        <p:cxnSp>
          <p:nvCxnSpPr>
            <p:cNvPr id="550" name="Google Shape;550;p39"/>
            <p:cNvCxnSpPr/>
            <p:nvPr/>
          </p:nvCxnSpPr>
          <p:spPr>
            <a:xfrm>
              <a:off x="555050" y="2683225"/>
              <a:ext cx="0" cy="1879800"/>
            </a:xfrm>
            <a:prstGeom prst="straightConnector1">
              <a:avLst/>
            </a:prstGeom>
            <a:noFill/>
            <a:ln w="9525" cap="flat" cmpd="sng">
              <a:solidFill>
                <a:schemeClr val="dk2"/>
              </a:solidFill>
              <a:prstDash val="solid"/>
              <a:round/>
              <a:headEnd type="triangle" w="med" len="med"/>
              <a:tailEnd type="none" w="med" len="med"/>
            </a:ln>
          </p:spPr>
        </p:cxnSp>
        <p:cxnSp>
          <p:nvCxnSpPr>
            <p:cNvPr id="551" name="Google Shape;551;p39"/>
            <p:cNvCxnSpPr/>
            <p:nvPr/>
          </p:nvCxnSpPr>
          <p:spPr>
            <a:xfrm>
              <a:off x="555050" y="4570399"/>
              <a:ext cx="6586500" cy="0"/>
            </a:xfrm>
            <a:prstGeom prst="straightConnector1">
              <a:avLst/>
            </a:prstGeom>
            <a:noFill/>
            <a:ln w="9525" cap="flat" cmpd="sng">
              <a:solidFill>
                <a:schemeClr val="dk2"/>
              </a:solidFill>
              <a:prstDash val="solid"/>
              <a:round/>
              <a:headEnd type="none" w="med" len="med"/>
              <a:tailEnd type="triangle" w="med" len="med"/>
            </a:ln>
          </p:spPr>
        </p:cxnSp>
      </p:grpSp>
      <p:sp>
        <p:nvSpPr>
          <p:cNvPr id="552" name="Google Shape;552;p39"/>
          <p:cNvSpPr txBox="1"/>
          <p:nvPr/>
        </p:nvSpPr>
        <p:spPr>
          <a:xfrm>
            <a:off x="532850" y="2530825"/>
            <a:ext cx="599400" cy="3177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MI tudás mértéke</a:t>
            </a:r>
            <a:endParaRPr sz="800"/>
          </a:p>
        </p:txBody>
      </p:sp>
      <p:sp>
        <p:nvSpPr>
          <p:cNvPr id="553" name="Google Shape;553;p39"/>
          <p:cNvSpPr txBox="1"/>
          <p:nvPr/>
        </p:nvSpPr>
        <p:spPr>
          <a:xfrm>
            <a:off x="7999200" y="4215175"/>
            <a:ext cx="599400" cy="3177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Érintett fő</a:t>
            </a:r>
            <a:endParaRPr sz="800"/>
          </a:p>
        </p:txBody>
      </p:sp>
      <p:sp>
        <p:nvSpPr>
          <p:cNvPr id="554" name="Google Shape;554;p39"/>
          <p:cNvSpPr txBox="1"/>
          <p:nvPr/>
        </p:nvSpPr>
        <p:spPr>
          <a:xfrm>
            <a:off x="1278750" y="4100300"/>
            <a:ext cx="6084900" cy="3177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MI érzékenyítés (AI Challenge)</a:t>
            </a:r>
            <a:endParaRPr sz="900">
              <a:solidFill>
                <a:srgbClr val="FFFFFF"/>
              </a:solidFill>
            </a:endParaRPr>
          </a:p>
        </p:txBody>
      </p:sp>
      <p:sp>
        <p:nvSpPr>
          <p:cNvPr id="555" name="Google Shape;555;p39"/>
          <p:cNvSpPr txBox="1"/>
          <p:nvPr/>
        </p:nvSpPr>
        <p:spPr>
          <a:xfrm>
            <a:off x="1278750" y="3780150"/>
            <a:ext cx="4502400" cy="3177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MI felhasználók </a:t>
            </a:r>
            <a:endParaRPr sz="900">
              <a:solidFill>
                <a:srgbClr val="FFFFFF"/>
              </a:solidFill>
            </a:endParaRPr>
          </a:p>
        </p:txBody>
      </p:sp>
      <p:sp>
        <p:nvSpPr>
          <p:cNvPr id="556" name="Google Shape;556;p39"/>
          <p:cNvSpPr txBox="1"/>
          <p:nvPr/>
        </p:nvSpPr>
        <p:spPr>
          <a:xfrm>
            <a:off x="1278750" y="3462450"/>
            <a:ext cx="2389800" cy="317700"/>
          </a:xfrm>
          <a:prstGeom prst="rect">
            <a:avLst/>
          </a:prstGeom>
          <a:solidFill>
            <a:srgbClr val="6FA8DC"/>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MI alkalmazók</a:t>
            </a:r>
            <a:endParaRPr sz="900">
              <a:solidFill>
                <a:srgbClr val="FFFFFF"/>
              </a:solidFill>
            </a:endParaRPr>
          </a:p>
        </p:txBody>
      </p:sp>
      <p:sp>
        <p:nvSpPr>
          <p:cNvPr id="557" name="Google Shape;557;p39"/>
          <p:cNvSpPr txBox="1"/>
          <p:nvPr/>
        </p:nvSpPr>
        <p:spPr>
          <a:xfrm>
            <a:off x="1278750" y="3145650"/>
            <a:ext cx="956400" cy="317700"/>
          </a:xfrm>
          <a:prstGeom prst="rect">
            <a:avLst/>
          </a:prstGeom>
          <a:solidFill>
            <a:srgbClr val="9FC5E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IT szakemberek</a:t>
            </a:r>
            <a:endParaRPr sz="900">
              <a:solidFill>
                <a:srgbClr val="FFFFFF"/>
              </a:solidFill>
            </a:endParaRPr>
          </a:p>
        </p:txBody>
      </p:sp>
      <p:sp>
        <p:nvSpPr>
          <p:cNvPr id="558" name="Google Shape;558;p39"/>
          <p:cNvSpPr txBox="1"/>
          <p:nvPr/>
        </p:nvSpPr>
        <p:spPr>
          <a:xfrm>
            <a:off x="1278750" y="2826600"/>
            <a:ext cx="149700" cy="317700"/>
          </a:xfrm>
          <a:prstGeom prst="rect">
            <a:avLst/>
          </a:prstGeom>
          <a:solidFill>
            <a:srgbClr val="CFE2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endParaRPr sz="800"/>
          </a:p>
        </p:txBody>
      </p:sp>
      <p:sp>
        <p:nvSpPr>
          <p:cNvPr id="559" name="Google Shape;559;p39"/>
          <p:cNvSpPr txBox="1"/>
          <p:nvPr/>
        </p:nvSpPr>
        <p:spPr>
          <a:xfrm>
            <a:off x="1619250" y="2852297"/>
            <a:ext cx="956400" cy="255000"/>
          </a:xfrm>
          <a:prstGeom prst="rect">
            <a:avLst/>
          </a:prstGeom>
          <a:solidFill>
            <a:srgbClr val="CCCCCC"/>
          </a:solidFill>
          <a:ln w="9525" cap="flat" cmpd="sng">
            <a:solidFill>
              <a:schemeClr val="dk2"/>
            </a:solidFill>
            <a:prstDash val="dashDot"/>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Ph.D hallgatók </a:t>
            </a:r>
            <a:r>
              <a:rPr lang="hu-HU" sz="800"/>
              <a:t>~300 fő</a:t>
            </a:r>
            <a:endParaRPr sz="800"/>
          </a:p>
        </p:txBody>
      </p:sp>
      <p:cxnSp>
        <p:nvCxnSpPr>
          <p:cNvPr id="560" name="Google Shape;560;p39"/>
          <p:cNvCxnSpPr>
            <a:stCxn id="559" idx="1"/>
            <a:endCxn id="558" idx="3"/>
          </p:cNvCxnSpPr>
          <p:nvPr/>
        </p:nvCxnSpPr>
        <p:spPr>
          <a:xfrm flipH="1">
            <a:off x="1428450" y="2979797"/>
            <a:ext cx="190800" cy="5700"/>
          </a:xfrm>
          <a:prstGeom prst="straightConnector1">
            <a:avLst/>
          </a:prstGeom>
          <a:noFill/>
          <a:ln w="9525" cap="flat" cmpd="sng">
            <a:solidFill>
              <a:schemeClr val="dk2"/>
            </a:solidFill>
            <a:prstDash val="dashDot"/>
            <a:round/>
            <a:headEnd type="none" w="med" len="med"/>
            <a:tailEnd type="none" w="med" len="med"/>
          </a:ln>
        </p:spPr>
      </p:cxnSp>
      <p:sp>
        <p:nvSpPr>
          <p:cNvPr id="561" name="Google Shape;561;p39"/>
          <p:cNvSpPr txBox="1"/>
          <p:nvPr/>
        </p:nvSpPr>
        <p:spPr>
          <a:xfrm>
            <a:off x="5261925" y="4464825"/>
            <a:ext cx="2035200" cy="181200"/>
          </a:xfrm>
          <a:prstGeom prst="rect">
            <a:avLst/>
          </a:prstGeom>
          <a:noFill/>
          <a:ln w="9525" cap="flat" cmpd="sng">
            <a:solidFill>
              <a:srgbClr val="000000"/>
            </a:solidFill>
            <a:prstDash val="dot"/>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Lemaradó réteg</a:t>
            </a:r>
            <a:endParaRPr sz="800"/>
          </a:p>
        </p:txBody>
      </p:sp>
      <p:sp>
        <p:nvSpPr>
          <p:cNvPr id="562" name="Google Shape;562;p39"/>
          <p:cNvSpPr/>
          <p:nvPr/>
        </p:nvSpPr>
        <p:spPr>
          <a:xfrm>
            <a:off x="6897473" y="4192973"/>
            <a:ext cx="190800" cy="384900"/>
          </a:xfrm>
          <a:prstGeom prst="upArrow">
            <a:avLst>
              <a:gd name="adj1" fmla="val 50000"/>
              <a:gd name="adj2" fmla="val 50000"/>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9"/>
          <p:cNvSpPr txBox="1"/>
          <p:nvPr/>
        </p:nvSpPr>
        <p:spPr>
          <a:xfrm>
            <a:off x="1194950" y="3849625"/>
            <a:ext cx="1293300" cy="181200"/>
          </a:xfrm>
          <a:prstGeom prst="rect">
            <a:avLst/>
          </a:prstGeom>
          <a:noFill/>
          <a:ln w="9525" cap="flat" cmpd="sng">
            <a:solidFill>
              <a:srgbClr val="000000"/>
            </a:solidFill>
            <a:prstDash val="dot"/>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Tehetségek</a:t>
            </a:r>
            <a:endParaRPr sz="800"/>
          </a:p>
        </p:txBody>
      </p:sp>
      <p:sp>
        <p:nvSpPr>
          <p:cNvPr id="564" name="Google Shape;564;p39"/>
          <p:cNvSpPr/>
          <p:nvPr/>
        </p:nvSpPr>
        <p:spPr>
          <a:xfrm rot="-796288">
            <a:off x="1278793" y="3227080"/>
            <a:ext cx="190796" cy="748908"/>
          </a:xfrm>
          <a:prstGeom prst="upArrow">
            <a:avLst>
              <a:gd name="adj1" fmla="val 50000"/>
              <a:gd name="adj2" fmla="val 50000"/>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8"/>
        <p:cNvGrpSpPr/>
        <p:nvPr/>
      </p:nvGrpSpPr>
      <p:grpSpPr>
        <a:xfrm>
          <a:off x="0" y="0"/>
          <a:ext cx="0" cy="0"/>
          <a:chOff x="0" y="0"/>
          <a:chExt cx="0" cy="0"/>
        </a:xfrm>
      </p:grpSpPr>
      <p:sp>
        <p:nvSpPr>
          <p:cNvPr id="569" name="Google Shape;569;p40"/>
          <p:cNvSpPr/>
          <p:nvPr/>
        </p:nvSpPr>
        <p:spPr>
          <a:xfrm>
            <a:off x="6779550" y="3291600"/>
            <a:ext cx="1413600" cy="1242600"/>
          </a:xfrm>
          <a:prstGeom prst="roundRect">
            <a:avLst>
              <a:gd name="adj" fmla="val 16667"/>
            </a:avLst>
          </a:prstGeom>
          <a:solidFill>
            <a:srgbClr val="6D9EEB"/>
          </a:solidFill>
          <a:ln w="9525" cap="flat" cmpd="sng">
            <a:solidFill>
              <a:schemeClr val="dk2"/>
            </a:solidFill>
            <a:prstDash val="dash"/>
            <a:round/>
            <a:headEnd type="none" w="sm" len="sm"/>
            <a:tailEnd type="none" w="sm" len="sm"/>
          </a:ln>
        </p:spPr>
        <p:txBody>
          <a:bodyPr spcFirstLastPara="1" wrap="square" lIns="91425" tIns="91425" rIns="91425" bIns="91425" anchor="b" anchorCtr="0">
            <a:noAutofit/>
          </a:bodyPr>
          <a:lstStyle/>
          <a:p>
            <a:pPr marL="0" lvl="0" indent="0" algn="ctr" rtl="0">
              <a:spcBef>
                <a:spcPts val="0"/>
              </a:spcBef>
              <a:spcAft>
                <a:spcPts val="0"/>
              </a:spcAft>
              <a:buNone/>
            </a:pPr>
            <a:endParaRPr sz="900" b="1">
              <a:solidFill>
                <a:srgbClr val="FFFFFF"/>
              </a:solidFill>
            </a:endParaRPr>
          </a:p>
        </p:txBody>
      </p:sp>
      <p:sp>
        <p:nvSpPr>
          <p:cNvPr id="570" name="Google Shape;570;p40"/>
          <p:cNvSpPr/>
          <p:nvPr/>
        </p:nvSpPr>
        <p:spPr>
          <a:xfrm>
            <a:off x="7325916" y="3420756"/>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1" name="Google Shape;571;p40"/>
          <p:cNvGrpSpPr/>
          <p:nvPr/>
        </p:nvGrpSpPr>
        <p:grpSpPr>
          <a:xfrm>
            <a:off x="6822502" y="3402122"/>
            <a:ext cx="1326000" cy="800766"/>
            <a:chOff x="6822502" y="3554522"/>
            <a:chExt cx="1326000" cy="800766"/>
          </a:xfrm>
        </p:grpSpPr>
        <p:sp>
          <p:nvSpPr>
            <p:cNvPr id="572" name="Google Shape;572;p40"/>
            <p:cNvSpPr txBox="1"/>
            <p:nvPr/>
          </p:nvSpPr>
          <p:spPr>
            <a:xfrm>
              <a:off x="6822502" y="3911888"/>
              <a:ext cx="1326000" cy="44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Finanszírozási rendszer kialakítása</a:t>
              </a:r>
              <a:endParaRPr sz="800"/>
            </a:p>
          </p:txBody>
        </p:sp>
        <p:sp>
          <p:nvSpPr>
            <p:cNvPr id="573" name="Google Shape;573;p40"/>
            <p:cNvSpPr/>
            <p:nvPr/>
          </p:nvSpPr>
          <p:spPr>
            <a:xfrm>
              <a:off x="7308854" y="3554522"/>
              <a:ext cx="360000" cy="360000"/>
            </a:xfrm>
            <a:custGeom>
              <a:avLst/>
              <a:gdLst/>
              <a:ahLst/>
              <a:cxnLst/>
              <a:rect l="l" t="t" r="r" b="b"/>
              <a:pathLst>
                <a:path w="120000" h="120000" extrusionOk="0">
                  <a:moveTo>
                    <a:pt x="65185" y="37407"/>
                  </a:moveTo>
                  <a:cubicBezTo>
                    <a:pt x="68148" y="39259"/>
                    <a:pt x="73703" y="40370"/>
                    <a:pt x="80000" y="40370"/>
                  </a:cubicBezTo>
                  <a:cubicBezTo>
                    <a:pt x="86296" y="40370"/>
                    <a:pt x="91851" y="39259"/>
                    <a:pt x="94814" y="37407"/>
                  </a:cubicBezTo>
                  <a:cubicBezTo>
                    <a:pt x="96666" y="36296"/>
                    <a:pt x="97777" y="35185"/>
                    <a:pt x="97777" y="33703"/>
                  </a:cubicBezTo>
                  <a:cubicBezTo>
                    <a:pt x="97777" y="30000"/>
                    <a:pt x="90000" y="27037"/>
                    <a:pt x="80000" y="27037"/>
                  </a:cubicBezTo>
                  <a:cubicBezTo>
                    <a:pt x="70000" y="27037"/>
                    <a:pt x="62222" y="30000"/>
                    <a:pt x="62222" y="33703"/>
                  </a:cubicBezTo>
                  <a:cubicBezTo>
                    <a:pt x="62222" y="35185"/>
                    <a:pt x="63333" y="36296"/>
                    <a:pt x="65185" y="37407"/>
                  </a:cubicBezTo>
                  <a:close/>
                  <a:moveTo>
                    <a:pt x="97777" y="57407"/>
                  </a:moveTo>
                  <a:cubicBezTo>
                    <a:pt x="97777" y="57037"/>
                    <a:pt x="97777" y="57037"/>
                    <a:pt x="97777" y="57037"/>
                  </a:cubicBezTo>
                  <a:cubicBezTo>
                    <a:pt x="98148" y="57037"/>
                    <a:pt x="98148" y="57037"/>
                    <a:pt x="98148" y="57037"/>
                  </a:cubicBezTo>
                  <a:lnTo>
                    <a:pt x="97777" y="57407"/>
                  </a:lnTo>
                  <a:close/>
                  <a:moveTo>
                    <a:pt x="97777" y="64814"/>
                  </a:moveTo>
                  <a:cubicBezTo>
                    <a:pt x="97777" y="64814"/>
                    <a:pt x="97777" y="65185"/>
                    <a:pt x="97777" y="65555"/>
                  </a:cubicBezTo>
                  <a:cubicBezTo>
                    <a:pt x="97777" y="65555"/>
                    <a:pt x="97777" y="65555"/>
                    <a:pt x="97777" y="65555"/>
                  </a:cubicBezTo>
                  <a:cubicBezTo>
                    <a:pt x="97407" y="65925"/>
                    <a:pt x="97407" y="65925"/>
                    <a:pt x="97407" y="66296"/>
                  </a:cubicBezTo>
                  <a:cubicBezTo>
                    <a:pt x="97407" y="66296"/>
                    <a:pt x="97407" y="66296"/>
                    <a:pt x="97407" y="66296"/>
                  </a:cubicBezTo>
                  <a:cubicBezTo>
                    <a:pt x="97037" y="66666"/>
                    <a:pt x="97037" y="66666"/>
                    <a:pt x="96666" y="67037"/>
                  </a:cubicBezTo>
                  <a:cubicBezTo>
                    <a:pt x="96666" y="67037"/>
                    <a:pt x="96666" y="67037"/>
                    <a:pt x="96296" y="67407"/>
                  </a:cubicBezTo>
                  <a:cubicBezTo>
                    <a:pt x="96296" y="67407"/>
                    <a:pt x="96296" y="67777"/>
                    <a:pt x="95925" y="67777"/>
                  </a:cubicBezTo>
                  <a:cubicBezTo>
                    <a:pt x="95555" y="67777"/>
                    <a:pt x="95185" y="68148"/>
                    <a:pt x="94814" y="68518"/>
                  </a:cubicBezTo>
                  <a:cubicBezTo>
                    <a:pt x="91851" y="70370"/>
                    <a:pt x="86296" y="71481"/>
                    <a:pt x="80000" y="71481"/>
                  </a:cubicBezTo>
                  <a:cubicBezTo>
                    <a:pt x="73703" y="71481"/>
                    <a:pt x="68148" y="70370"/>
                    <a:pt x="65185" y="68518"/>
                  </a:cubicBezTo>
                  <a:cubicBezTo>
                    <a:pt x="65185" y="68518"/>
                    <a:pt x="65185" y="68518"/>
                    <a:pt x="65185" y="68518"/>
                  </a:cubicBezTo>
                  <a:cubicBezTo>
                    <a:pt x="65185" y="68518"/>
                    <a:pt x="65185" y="68518"/>
                    <a:pt x="65185" y="68518"/>
                  </a:cubicBezTo>
                  <a:cubicBezTo>
                    <a:pt x="64074" y="67777"/>
                    <a:pt x="63333" y="67407"/>
                    <a:pt x="62962" y="66666"/>
                  </a:cubicBezTo>
                  <a:cubicBezTo>
                    <a:pt x="62962" y="66666"/>
                    <a:pt x="62962" y="66666"/>
                    <a:pt x="62962" y="66666"/>
                  </a:cubicBezTo>
                  <a:cubicBezTo>
                    <a:pt x="62592" y="66296"/>
                    <a:pt x="62592" y="65925"/>
                    <a:pt x="62222" y="65925"/>
                  </a:cubicBezTo>
                  <a:cubicBezTo>
                    <a:pt x="62222" y="65555"/>
                    <a:pt x="62222" y="65185"/>
                    <a:pt x="62222" y="64814"/>
                  </a:cubicBezTo>
                  <a:cubicBezTo>
                    <a:pt x="62222" y="64074"/>
                    <a:pt x="62592" y="62962"/>
                    <a:pt x="63333" y="62222"/>
                  </a:cubicBezTo>
                  <a:cubicBezTo>
                    <a:pt x="65925" y="64814"/>
                    <a:pt x="72592" y="66666"/>
                    <a:pt x="80000" y="66666"/>
                  </a:cubicBezTo>
                  <a:cubicBezTo>
                    <a:pt x="87407" y="66666"/>
                    <a:pt x="94074" y="64814"/>
                    <a:pt x="96666" y="62222"/>
                  </a:cubicBezTo>
                  <a:cubicBezTo>
                    <a:pt x="97407" y="62962"/>
                    <a:pt x="97777" y="64074"/>
                    <a:pt x="97777" y="64814"/>
                  </a:cubicBezTo>
                  <a:close/>
                  <a:moveTo>
                    <a:pt x="54074" y="61481"/>
                  </a:moveTo>
                  <a:cubicBezTo>
                    <a:pt x="52592" y="62222"/>
                    <a:pt x="50000" y="62592"/>
                    <a:pt x="47037" y="62592"/>
                  </a:cubicBezTo>
                  <a:cubicBezTo>
                    <a:pt x="44074" y="62592"/>
                    <a:pt x="41851" y="62222"/>
                    <a:pt x="40000" y="61481"/>
                  </a:cubicBezTo>
                  <a:cubicBezTo>
                    <a:pt x="39259" y="60740"/>
                    <a:pt x="38888" y="60370"/>
                    <a:pt x="38888" y="59629"/>
                  </a:cubicBezTo>
                  <a:cubicBezTo>
                    <a:pt x="38888" y="57777"/>
                    <a:pt x="42592" y="56666"/>
                    <a:pt x="47037" y="56666"/>
                  </a:cubicBezTo>
                  <a:cubicBezTo>
                    <a:pt x="51481" y="56666"/>
                    <a:pt x="55185" y="57777"/>
                    <a:pt x="55185" y="59629"/>
                  </a:cubicBezTo>
                  <a:cubicBezTo>
                    <a:pt x="55185" y="60370"/>
                    <a:pt x="54814" y="60740"/>
                    <a:pt x="54074" y="61481"/>
                  </a:cubicBezTo>
                  <a:close/>
                  <a:moveTo>
                    <a:pt x="63333" y="53703"/>
                  </a:moveTo>
                  <a:cubicBezTo>
                    <a:pt x="65925" y="56296"/>
                    <a:pt x="72592" y="57777"/>
                    <a:pt x="80000" y="57777"/>
                  </a:cubicBezTo>
                  <a:cubicBezTo>
                    <a:pt x="87407" y="57777"/>
                    <a:pt x="94074" y="56296"/>
                    <a:pt x="96666" y="53703"/>
                  </a:cubicBezTo>
                  <a:cubicBezTo>
                    <a:pt x="97407" y="54444"/>
                    <a:pt x="97777" y="55185"/>
                    <a:pt x="97777" y="56296"/>
                  </a:cubicBezTo>
                  <a:cubicBezTo>
                    <a:pt x="97777" y="56666"/>
                    <a:pt x="97777" y="57037"/>
                    <a:pt x="97407" y="57407"/>
                  </a:cubicBezTo>
                  <a:cubicBezTo>
                    <a:pt x="97407" y="57777"/>
                    <a:pt x="97037" y="58148"/>
                    <a:pt x="96666" y="58518"/>
                  </a:cubicBezTo>
                  <a:cubicBezTo>
                    <a:pt x="96666" y="58518"/>
                    <a:pt x="96296" y="58888"/>
                    <a:pt x="96296" y="58888"/>
                  </a:cubicBezTo>
                  <a:cubicBezTo>
                    <a:pt x="96296" y="58888"/>
                    <a:pt x="96296" y="59259"/>
                    <a:pt x="95925" y="59259"/>
                  </a:cubicBezTo>
                  <a:cubicBezTo>
                    <a:pt x="95555" y="59629"/>
                    <a:pt x="95185" y="59629"/>
                    <a:pt x="94814" y="60000"/>
                  </a:cubicBezTo>
                  <a:cubicBezTo>
                    <a:pt x="91851" y="61851"/>
                    <a:pt x="86296" y="62962"/>
                    <a:pt x="80000" y="62962"/>
                  </a:cubicBezTo>
                  <a:cubicBezTo>
                    <a:pt x="74444" y="62962"/>
                    <a:pt x="69259" y="61851"/>
                    <a:pt x="66296" y="60370"/>
                  </a:cubicBezTo>
                  <a:cubicBezTo>
                    <a:pt x="66296" y="60370"/>
                    <a:pt x="66296" y="60370"/>
                    <a:pt x="66296" y="60370"/>
                  </a:cubicBezTo>
                  <a:cubicBezTo>
                    <a:pt x="65925" y="60370"/>
                    <a:pt x="65555" y="60000"/>
                    <a:pt x="65185" y="60000"/>
                  </a:cubicBezTo>
                  <a:cubicBezTo>
                    <a:pt x="63333" y="58888"/>
                    <a:pt x="62222" y="57777"/>
                    <a:pt x="62222" y="56296"/>
                  </a:cubicBezTo>
                  <a:cubicBezTo>
                    <a:pt x="62222" y="55185"/>
                    <a:pt x="62592" y="54444"/>
                    <a:pt x="63333" y="53703"/>
                  </a:cubicBezTo>
                  <a:close/>
                  <a:moveTo>
                    <a:pt x="63333" y="45185"/>
                  </a:moveTo>
                  <a:cubicBezTo>
                    <a:pt x="65925" y="47777"/>
                    <a:pt x="72592" y="49629"/>
                    <a:pt x="80000" y="49629"/>
                  </a:cubicBezTo>
                  <a:cubicBezTo>
                    <a:pt x="87407" y="49629"/>
                    <a:pt x="94074" y="47777"/>
                    <a:pt x="96666" y="45185"/>
                  </a:cubicBezTo>
                  <a:cubicBezTo>
                    <a:pt x="97407" y="45925"/>
                    <a:pt x="97777" y="46666"/>
                    <a:pt x="97777" y="47777"/>
                  </a:cubicBezTo>
                  <a:cubicBezTo>
                    <a:pt x="97777" y="48888"/>
                    <a:pt x="96666" y="50370"/>
                    <a:pt x="94814" y="51481"/>
                  </a:cubicBezTo>
                  <a:cubicBezTo>
                    <a:pt x="91851" y="53333"/>
                    <a:pt x="86296" y="54444"/>
                    <a:pt x="80000" y="54444"/>
                  </a:cubicBezTo>
                  <a:cubicBezTo>
                    <a:pt x="74444" y="54444"/>
                    <a:pt x="69259" y="53333"/>
                    <a:pt x="66296" y="51851"/>
                  </a:cubicBezTo>
                  <a:cubicBezTo>
                    <a:pt x="66296" y="51851"/>
                    <a:pt x="66296" y="51851"/>
                    <a:pt x="66296" y="51851"/>
                  </a:cubicBezTo>
                  <a:cubicBezTo>
                    <a:pt x="65925" y="51851"/>
                    <a:pt x="65555" y="51481"/>
                    <a:pt x="65185" y="51481"/>
                  </a:cubicBezTo>
                  <a:cubicBezTo>
                    <a:pt x="63333" y="50370"/>
                    <a:pt x="62222" y="48888"/>
                    <a:pt x="62222" y="47777"/>
                  </a:cubicBezTo>
                  <a:cubicBezTo>
                    <a:pt x="62222" y="46666"/>
                    <a:pt x="62592" y="45925"/>
                    <a:pt x="63333" y="45185"/>
                  </a:cubicBezTo>
                  <a:close/>
                  <a:moveTo>
                    <a:pt x="104814" y="57037"/>
                  </a:moveTo>
                  <a:cubicBezTo>
                    <a:pt x="104814" y="55925"/>
                    <a:pt x="104444" y="55555"/>
                    <a:pt x="103333" y="55185"/>
                  </a:cubicBezTo>
                  <a:cubicBezTo>
                    <a:pt x="97777" y="53333"/>
                    <a:pt x="97777" y="53333"/>
                    <a:pt x="97777" y="53333"/>
                  </a:cubicBezTo>
                  <a:cubicBezTo>
                    <a:pt x="104074" y="50370"/>
                    <a:pt x="104074" y="50370"/>
                    <a:pt x="104074" y="50370"/>
                  </a:cubicBezTo>
                  <a:cubicBezTo>
                    <a:pt x="104444" y="50000"/>
                    <a:pt x="105185" y="49259"/>
                    <a:pt x="105185" y="48518"/>
                  </a:cubicBezTo>
                  <a:cubicBezTo>
                    <a:pt x="105185" y="47777"/>
                    <a:pt x="104444" y="47037"/>
                    <a:pt x="103703" y="46666"/>
                  </a:cubicBezTo>
                  <a:cubicBezTo>
                    <a:pt x="97037" y="44444"/>
                    <a:pt x="97037" y="44444"/>
                    <a:pt x="97037" y="44444"/>
                  </a:cubicBezTo>
                  <a:cubicBezTo>
                    <a:pt x="97407" y="44074"/>
                    <a:pt x="97777" y="43333"/>
                    <a:pt x="97777" y="42592"/>
                  </a:cubicBezTo>
                  <a:cubicBezTo>
                    <a:pt x="97777" y="39259"/>
                    <a:pt x="97777" y="39259"/>
                    <a:pt x="97777" y="39259"/>
                  </a:cubicBezTo>
                  <a:cubicBezTo>
                    <a:pt x="97777" y="40740"/>
                    <a:pt x="96666" y="41851"/>
                    <a:pt x="94814" y="42962"/>
                  </a:cubicBezTo>
                  <a:cubicBezTo>
                    <a:pt x="91851" y="44814"/>
                    <a:pt x="86296" y="45925"/>
                    <a:pt x="80000" y="45925"/>
                  </a:cubicBezTo>
                  <a:cubicBezTo>
                    <a:pt x="74444" y="45925"/>
                    <a:pt x="69259" y="44814"/>
                    <a:pt x="66296" y="43333"/>
                  </a:cubicBezTo>
                  <a:cubicBezTo>
                    <a:pt x="66296" y="43333"/>
                    <a:pt x="66296" y="43333"/>
                    <a:pt x="66296" y="43333"/>
                  </a:cubicBezTo>
                  <a:cubicBezTo>
                    <a:pt x="65925" y="43333"/>
                    <a:pt x="65555" y="42962"/>
                    <a:pt x="65185" y="42962"/>
                  </a:cubicBezTo>
                  <a:cubicBezTo>
                    <a:pt x="63333" y="41851"/>
                    <a:pt x="62222" y="40740"/>
                    <a:pt x="62222" y="39259"/>
                  </a:cubicBezTo>
                  <a:cubicBezTo>
                    <a:pt x="62222" y="38888"/>
                    <a:pt x="62222" y="38148"/>
                    <a:pt x="62592" y="37777"/>
                  </a:cubicBezTo>
                  <a:cubicBezTo>
                    <a:pt x="16666" y="58888"/>
                    <a:pt x="16666" y="58888"/>
                    <a:pt x="16666" y="58888"/>
                  </a:cubicBezTo>
                  <a:cubicBezTo>
                    <a:pt x="15925" y="59259"/>
                    <a:pt x="15555" y="60000"/>
                    <a:pt x="15555" y="60740"/>
                  </a:cubicBezTo>
                  <a:cubicBezTo>
                    <a:pt x="15555" y="61481"/>
                    <a:pt x="15925" y="62222"/>
                    <a:pt x="17037" y="62592"/>
                  </a:cubicBezTo>
                  <a:cubicBezTo>
                    <a:pt x="22592" y="64444"/>
                    <a:pt x="22592" y="64444"/>
                    <a:pt x="22592" y="64444"/>
                  </a:cubicBezTo>
                  <a:cubicBezTo>
                    <a:pt x="16296" y="67407"/>
                    <a:pt x="16296" y="67407"/>
                    <a:pt x="16296" y="67407"/>
                  </a:cubicBezTo>
                  <a:cubicBezTo>
                    <a:pt x="15925" y="67777"/>
                    <a:pt x="15185" y="68518"/>
                    <a:pt x="15185" y="69259"/>
                  </a:cubicBezTo>
                  <a:cubicBezTo>
                    <a:pt x="15185" y="70000"/>
                    <a:pt x="15925" y="70740"/>
                    <a:pt x="16666" y="70740"/>
                  </a:cubicBezTo>
                  <a:cubicBezTo>
                    <a:pt x="22222" y="72962"/>
                    <a:pt x="22222" y="72962"/>
                    <a:pt x="22222" y="72962"/>
                  </a:cubicBezTo>
                  <a:cubicBezTo>
                    <a:pt x="16296" y="75925"/>
                    <a:pt x="16296" y="75925"/>
                    <a:pt x="16296" y="75925"/>
                  </a:cubicBezTo>
                  <a:cubicBezTo>
                    <a:pt x="15555" y="75925"/>
                    <a:pt x="15185" y="76666"/>
                    <a:pt x="15185" y="77407"/>
                  </a:cubicBezTo>
                  <a:cubicBezTo>
                    <a:pt x="15185" y="78148"/>
                    <a:pt x="15555" y="78888"/>
                    <a:pt x="16296" y="79259"/>
                  </a:cubicBezTo>
                  <a:cubicBezTo>
                    <a:pt x="50370" y="91111"/>
                    <a:pt x="50370" y="91111"/>
                    <a:pt x="50370" y="91111"/>
                  </a:cubicBezTo>
                  <a:cubicBezTo>
                    <a:pt x="50740" y="91111"/>
                    <a:pt x="51111" y="91111"/>
                    <a:pt x="51111" y="91111"/>
                  </a:cubicBezTo>
                  <a:cubicBezTo>
                    <a:pt x="51481" y="91111"/>
                    <a:pt x="51851" y="91111"/>
                    <a:pt x="51851" y="91111"/>
                  </a:cubicBezTo>
                  <a:cubicBezTo>
                    <a:pt x="62222" y="85925"/>
                    <a:pt x="62222" y="85925"/>
                    <a:pt x="62222" y="85925"/>
                  </a:cubicBezTo>
                  <a:cubicBezTo>
                    <a:pt x="63333" y="89629"/>
                    <a:pt x="70740" y="92222"/>
                    <a:pt x="80000" y="92222"/>
                  </a:cubicBezTo>
                  <a:cubicBezTo>
                    <a:pt x="90000" y="92222"/>
                    <a:pt x="97777" y="88888"/>
                    <a:pt x="97777" y="85185"/>
                  </a:cubicBezTo>
                  <a:cubicBezTo>
                    <a:pt x="97777" y="81851"/>
                    <a:pt x="97777" y="81851"/>
                    <a:pt x="97777" y="81851"/>
                  </a:cubicBezTo>
                  <a:cubicBezTo>
                    <a:pt x="97777" y="82962"/>
                    <a:pt x="96666" y="84444"/>
                    <a:pt x="94814" y="85555"/>
                  </a:cubicBezTo>
                  <a:cubicBezTo>
                    <a:pt x="91851" y="87407"/>
                    <a:pt x="86296" y="88518"/>
                    <a:pt x="80000" y="88518"/>
                  </a:cubicBezTo>
                  <a:cubicBezTo>
                    <a:pt x="73703" y="88518"/>
                    <a:pt x="68148" y="87407"/>
                    <a:pt x="65185" y="85555"/>
                  </a:cubicBezTo>
                  <a:cubicBezTo>
                    <a:pt x="64814" y="85185"/>
                    <a:pt x="64814" y="85185"/>
                    <a:pt x="64444" y="85185"/>
                  </a:cubicBezTo>
                  <a:cubicBezTo>
                    <a:pt x="64444" y="85185"/>
                    <a:pt x="64444" y="85185"/>
                    <a:pt x="64444" y="85185"/>
                  </a:cubicBezTo>
                  <a:cubicBezTo>
                    <a:pt x="62962" y="84074"/>
                    <a:pt x="62222" y="82962"/>
                    <a:pt x="62222" y="81851"/>
                  </a:cubicBezTo>
                  <a:cubicBezTo>
                    <a:pt x="62222" y="81851"/>
                    <a:pt x="62222" y="81851"/>
                    <a:pt x="62222" y="81851"/>
                  </a:cubicBezTo>
                  <a:cubicBezTo>
                    <a:pt x="62222" y="81851"/>
                    <a:pt x="62222" y="81851"/>
                    <a:pt x="62222" y="81851"/>
                  </a:cubicBezTo>
                  <a:cubicBezTo>
                    <a:pt x="51111" y="87037"/>
                    <a:pt x="51111" y="87037"/>
                    <a:pt x="51111" y="87037"/>
                  </a:cubicBezTo>
                  <a:cubicBezTo>
                    <a:pt x="21851" y="77037"/>
                    <a:pt x="21851" y="77037"/>
                    <a:pt x="21851" y="77037"/>
                  </a:cubicBezTo>
                  <a:cubicBezTo>
                    <a:pt x="27407" y="74444"/>
                    <a:pt x="27407" y="74444"/>
                    <a:pt x="27407" y="74444"/>
                  </a:cubicBezTo>
                  <a:cubicBezTo>
                    <a:pt x="50740" y="82592"/>
                    <a:pt x="50740" y="82592"/>
                    <a:pt x="50740" y="82592"/>
                  </a:cubicBezTo>
                  <a:cubicBezTo>
                    <a:pt x="51111" y="82592"/>
                    <a:pt x="51111" y="82962"/>
                    <a:pt x="51481" y="82962"/>
                  </a:cubicBezTo>
                  <a:cubicBezTo>
                    <a:pt x="51481" y="82962"/>
                    <a:pt x="51851" y="82592"/>
                    <a:pt x="52222" y="82592"/>
                  </a:cubicBezTo>
                  <a:cubicBezTo>
                    <a:pt x="62222" y="77777"/>
                    <a:pt x="62222" y="77777"/>
                    <a:pt x="62222" y="77777"/>
                  </a:cubicBezTo>
                  <a:cubicBezTo>
                    <a:pt x="63703" y="81111"/>
                    <a:pt x="71111" y="83703"/>
                    <a:pt x="80000" y="83703"/>
                  </a:cubicBezTo>
                  <a:cubicBezTo>
                    <a:pt x="90000" y="83703"/>
                    <a:pt x="97777" y="80370"/>
                    <a:pt x="97777" y="77037"/>
                  </a:cubicBezTo>
                  <a:cubicBezTo>
                    <a:pt x="97777" y="73333"/>
                    <a:pt x="97777" y="73333"/>
                    <a:pt x="97777" y="73333"/>
                  </a:cubicBezTo>
                  <a:cubicBezTo>
                    <a:pt x="97777" y="74814"/>
                    <a:pt x="96666" y="75925"/>
                    <a:pt x="94814" y="77037"/>
                  </a:cubicBezTo>
                  <a:cubicBezTo>
                    <a:pt x="91851" y="78888"/>
                    <a:pt x="86296" y="80000"/>
                    <a:pt x="80000" y="80000"/>
                  </a:cubicBezTo>
                  <a:cubicBezTo>
                    <a:pt x="73703" y="80000"/>
                    <a:pt x="68148" y="78888"/>
                    <a:pt x="65185" y="77037"/>
                  </a:cubicBezTo>
                  <a:cubicBezTo>
                    <a:pt x="65185" y="77037"/>
                    <a:pt x="64814" y="77037"/>
                    <a:pt x="64814" y="76666"/>
                  </a:cubicBezTo>
                  <a:cubicBezTo>
                    <a:pt x="63333" y="75925"/>
                    <a:pt x="62592" y="74814"/>
                    <a:pt x="62222" y="73703"/>
                  </a:cubicBezTo>
                  <a:cubicBezTo>
                    <a:pt x="62222" y="73703"/>
                    <a:pt x="62222" y="73333"/>
                    <a:pt x="62222" y="73333"/>
                  </a:cubicBezTo>
                  <a:cubicBezTo>
                    <a:pt x="62222" y="73703"/>
                    <a:pt x="62222" y="73703"/>
                    <a:pt x="62222" y="73703"/>
                  </a:cubicBezTo>
                  <a:cubicBezTo>
                    <a:pt x="51111" y="78888"/>
                    <a:pt x="51111" y="78888"/>
                    <a:pt x="51111" y="78888"/>
                  </a:cubicBezTo>
                  <a:cubicBezTo>
                    <a:pt x="32222" y="72222"/>
                    <a:pt x="32222" y="72222"/>
                    <a:pt x="32222" y="72222"/>
                  </a:cubicBezTo>
                  <a:cubicBezTo>
                    <a:pt x="27407" y="70740"/>
                    <a:pt x="27407" y="70740"/>
                    <a:pt x="27407" y="70740"/>
                  </a:cubicBezTo>
                  <a:cubicBezTo>
                    <a:pt x="22222" y="68888"/>
                    <a:pt x="22222" y="68888"/>
                    <a:pt x="22222" y="68888"/>
                  </a:cubicBezTo>
                  <a:cubicBezTo>
                    <a:pt x="27777" y="66296"/>
                    <a:pt x="27777" y="66296"/>
                    <a:pt x="27777" y="66296"/>
                  </a:cubicBezTo>
                  <a:cubicBezTo>
                    <a:pt x="51111" y="74444"/>
                    <a:pt x="51111" y="74444"/>
                    <a:pt x="51111" y="74444"/>
                  </a:cubicBezTo>
                  <a:cubicBezTo>
                    <a:pt x="51111" y="74444"/>
                    <a:pt x="51481" y="74444"/>
                    <a:pt x="51481" y="74444"/>
                  </a:cubicBezTo>
                  <a:cubicBezTo>
                    <a:pt x="51851" y="74444"/>
                    <a:pt x="52222" y="74444"/>
                    <a:pt x="52222" y="74074"/>
                  </a:cubicBezTo>
                  <a:cubicBezTo>
                    <a:pt x="62592" y="69629"/>
                    <a:pt x="62592" y="69629"/>
                    <a:pt x="62592" y="69629"/>
                  </a:cubicBezTo>
                  <a:cubicBezTo>
                    <a:pt x="64074" y="72592"/>
                    <a:pt x="71111" y="74814"/>
                    <a:pt x="80000" y="74814"/>
                  </a:cubicBezTo>
                  <a:cubicBezTo>
                    <a:pt x="88518" y="74814"/>
                    <a:pt x="95555" y="72962"/>
                    <a:pt x="97407" y="70000"/>
                  </a:cubicBezTo>
                  <a:cubicBezTo>
                    <a:pt x="103333" y="67037"/>
                    <a:pt x="103333" y="67037"/>
                    <a:pt x="103333" y="67037"/>
                  </a:cubicBezTo>
                  <a:cubicBezTo>
                    <a:pt x="104074" y="66666"/>
                    <a:pt x="104444" y="65925"/>
                    <a:pt x="104444" y="65185"/>
                  </a:cubicBezTo>
                  <a:cubicBezTo>
                    <a:pt x="104444" y="64444"/>
                    <a:pt x="104074" y="63703"/>
                    <a:pt x="103333" y="63703"/>
                  </a:cubicBezTo>
                  <a:cubicBezTo>
                    <a:pt x="97407" y="61481"/>
                    <a:pt x="97407" y="61481"/>
                    <a:pt x="97407" y="61481"/>
                  </a:cubicBezTo>
                  <a:cubicBezTo>
                    <a:pt x="103703" y="58518"/>
                    <a:pt x="103703" y="58518"/>
                    <a:pt x="103703" y="58518"/>
                  </a:cubicBezTo>
                  <a:cubicBezTo>
                    <a:pt x="104444" y="58148"/>
                    <a:pt x="104814" y="57777"/>
                    <a:pt x="104814" y="57037"/>
                  </a:cubicBezTo>
                  <a:close/>
                  <a:moveTo>
                    <a:pt x="60000" y="0"/>
                  </a:moveTo>
                  <a:cubicBezTo>
                    <a:pt x="27037" y="0"/>
                    <a:pt x="0" y="27037"/>
                    <a:pt x="0" y="60000"/>
                  </a:cubicBezTo>
                  <a:cubicBezTo>
                    <a:pt x="0" y="93333"/>
                    <a:pt x="27037" y="120000"/>
                    <a:pt x="60000" y="120000"/>
                  </a:cubicBezTo>
                  <a:cubicBezTo>
                    <a:pt x="93333" y="120000"/>
                    <a:pt x="120000" y="93333"/>
                    <a:pt x="120000" y="60000"/>
                  </a:cubicBezTo>
                  <a:cubicBezTo>
                    <a:pt x="120000" y="27037"/>
                    <a:pt x="93333" y="0"/>
                    <a:pt x="60000" y="0"/>
                  </a:cubicBezTo>
                  <a:close/>
                </a:path>
              </a:pathLst>
            </a:custGeom>
            <a:solidFill>
              <a:schemeClr val="dk2"/>
            </a:solidFill>
            <a:ln w="9525" cap="flat" cmpd="sng">
              <a:solidFill>
                <a:srgbClr val="FFFFFF">
                  <a:alpha val="0"/>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grpSp>
      <p:sp>
        <p:nvSpPr>
          <p:cNvPr id="574" name="Google Shape;574;p40"/>
          <p:cNvSpPr/>
          <p:nvPr/>
        </p:nvSpPr>
        <p:spPr>
          <a:xfrm>
            <a:off x="972500" y="3291600"/>
            <a:ext cx="5309100" cy="1242600"/>
          </a:xfrm>
          <a:prstGeom prst="roundRect">
            <a:avLst>
              <a:gd name="adj" fmla="val 16667"/>
            </a:avLst>
          </a:prstGeom>
          <a:solidFill>
            <a:srgbClr val="C9DAF8"/>
          </a:solidFill>
          <a:ln w="9525" cap="flat" cmpd="sng">
            <a:solidFill>
              <a:schemeClr val="dk2"/>
            </a:solidFill>
            <a:prstDash val="dash"/>
            <a:round/>
            <a:headEnd type="none" w="sm" len="sm"/>
            <a:tailEnd type="none" w="sm" len="sm"/>
          </a:ln>
        </p:spPr>
        <p:txBody>
          <a:bodyPr spcFirstLastPara="1" wrap="square" lIns="91425" tIns="91425" rIns="91425" bIns="91425" anchor="b" anchorCtr="0">
            <a:noAutofit/>
          </a:bodyPr>
          <a:lstStyle/>
          <a:p>
            <a:pPr marL="0" lvl="0" indent="0" algn="ctr" rtl="0">
              <a:spcBef>
                <a:spcPts val="0"/>
              </a:spcBef>
              <a:spcAft>
                <a:spcPts val="0"/>
              </a:spcAft>
              <a:buNone/>
            </a:pPr>
            <a:endParaRPr sz="900" b="1"/>
          </a:p>
        </p:txBody>
      </p:sp>
      <p:sp>
        <p:nvSpPr>
          <p:cNvPr id="575" name="Google Shape;575;p40"/>
          <p:cNvSpPr/>
          <p:nvPr/>
        </p:nvSpPr>
        <p:spPr>
          <a:xfrm>
            <a:off x="5408712" y="3410041"/>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6" name="Google Shape;576;p40"/>
          <p:cNvGrpSpPr/>
          <p:nvPr/>
        </p:nvGrpSpPr>
        <p:grpSpPr>
          <a:xfrm>
            <a:off x="4909675" y="3402159"/>
            <a:ext cx="1326000" cy="972966"/>
            <a:chOff x="4909675" y="3402159"/>
            <a:chExt cx="1326000" cy="972966"/>
          </a:xfrm>
        </p:grpSpPr>
        <p:sp>
          <p:nvSpPr>
            <p:cNvPr id="577" name="Google Shape;577;p40"/>
            <p:cNvSpPr txBox="1"/>
            <p:nvPr/>
          </p:nvSpPr>
          <p:spPr>
            <a:xfrm>
              <a:off x="4909675" y="3739725"/>
              <a:ext cx="1326000" cy="635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Piaci fejlesztő cégek bevonása az MI fókuszú K+F+I tevékenységekbe</a:t>
              </a:r>
              <a:endParaRPr sz="800"/>
            </a:p>
          </p:txBody>
        </p:sp>
        <p:sp>
          <p:nvSpPr>
            <p:cNvPr id="578" name="Google Shape;578;p40"/>
            <p:cNvSpPr/>
            <p:nvPr/>
          </p:nvSpPr>
          <p:spPr>
            <a:xfrm>
              <a:off x="5392675" y="3402159"/>
              <a:ext cx="360000" cy="360000"/>
            </a:xfrm>
            <a:custGeom>
              <a:avLst/>
              <a:gdLst/>
              <a:ahLst/>
              <a:cxnLst/>
              <a:rect l="l" t="t" r="r" b="b"/>
              <a:pathLst>
                <a:path w="120000" h="120000" extrusionOk="0">
                  <a:moveTo>
                    <a:pt x="93333" y="77037"/>
                  </a:moveTo>
                  <a:cubicBezTo>
                    <a:pt x="88518" y="77037"/>
                    <a:pt x="84814" y="80740"/>
                    <a:pt x="84814" y="85185"/>
                  </a:cubicBezTo>
                  <a:cubicBezTo>
                    <a:pt x="93333" y="85185"/>
                    <a:pt x="93333" y="85185"/>
                    <a:pt x="93333" y="85185"/>
                  </a:cubicBezTo>
                  <a:lnTo>
                    <a:pt x="93333" y="77037"/>
                  </a:lnTo>
                  <a:close/>
                  <a:moveTo>
                    <a:pt x="35185" y="85185"/>
                  </a:moveTo>
                  <a:cubicBezTo>
                    <a:pt x="35185" y="80740"/>
                    <a:pt x="31111" y="77037"/>
                    <a:pt x="26666" y="77037"/>
                  </a:cubicBezTo>
                  <a:cubicBezTo>
                    <a:pt x="26666" y="85185"/>
                    <a:pt x="26666" y="85185"/>
                    <a:pt x="26666" y="85185"/>
                  </a:cubicBezTo>
                  <a:lnTo>
                    <a:pt x="35185" y="85185"/>
                  </a:lnTo>
                  <a:close/>
                  <a:moveTo>
                    <a:pt x="98148" y="58888"/>
                  </a:moveTo>
                  <a:cubicBezTo>
                    <a:pt x="98148" y="85185"/>
                    <a:pt x="98148" y="85185"/>
                    <a:pt x="98148" y="85185"/>
                  </a:cubicBezTo>
                  <a:cubicBezTo>
                    <a:pt x="98148" y="88148"/>
                    <a:pt x="95925" y="90000"/>
                    <a:pt x="93333" y="90000"/>
                  </a:cubicBezTo>
                  <a:cubicBezTo>
                    <a:pt x="26666" y="90000"/>
                    <a:pt x="26666" y="90000"/>
                    <a:pt x="26666" y="90000"/>
                  </a:cubicBezTo>
                  <a:cubicBezTo>
                    <a:pt x="24074" y="90000"/>
                    <a:pt x="21851" y="88148"/>
                    <a:pt x="21851" y="85185"/>
                  </a:cubicBezTo>
                  <a:cubicBezTo>
                    <a:pt x="21851" y="58888"/>
                    <a:pt x="21851" y="58888"/>
                    <a:pt x="21851" y="58888"/>
                  </a:cubicBezTo>
                  <a:cubicBezTo>
                    <a:pt x="26666" y="60000"/>
                    <a:pt x="38518" y="62962"/>
                    <a:pt x="53333" y="64074"/>
                  </a:cubicBezTo>
                  <a:cubicBezTo>
                    <a:pt x="53333" y="67407"/>
                    <a:pt x="53333" y="67407"/>
                    <a:pt x="53333" y="67407"/>
                  </a:cubicBezTo>
                  <a:cubicBezTo>
                    <a:pt x="66666" y="67407"/>
                    <a:pt x="66666" y="67407"/>
                    <a:pt x="66666" y="67407"/>
                  </a:cubicBezTo>
                  <a:cubicBezTo>
                    <a:pt x="66666" y="64074"/>
                    <a:pt x="66666" y="64074"/>
                    <a:pt x="66666" y="64074"/>
                  </a:cubicBezTo>
                  <a:cubicBezTo>
                    <a:pt x="81481" y="62962"/>
                    <a:pt x="93333" y="60000"/>
                    <a:pt x="98148" y="58888"/>
                  </a:cubicBezTo>
                  <a:close/>
                  <a:moveTo>
                    <a:pt x="63333" y="64074"/>
                  </a:moveTo>
                  <a:cubicBezTo>
                    <a:pt x="63333" y="60370"/>
                    <a:pt x="63333" y="60370"/>
                    <a:pt x="63333" y="60370"/>
                  </a:cubicBezTo>
                  <a:cubicBezTo>
                    <a:pt x="56666" y="60370"/>
                    <a:pt x="56666" y="60370"/>
                    <a:pt x="56666" y="60370"/>
                  </a:cubicBezTo>
                  <a:cubicBezTo>
                    <a:pt x="56666" y="64074"/>
                    <a:pt x="56666" y="64074"/>
                    <a:pt x="56666" y="64074"/>
                  </a:cubicBezTo>
                  <a:lnTo>
                    <a:pt x="63333" y="64074"/>
                  </a:lnTo>
                  <a:close/>
                  <a:moveTo>
                    <a:pt x="53333" y="60000"/>
                  </a:moveTo>
                  <a:cubicBezTo>
                    <a:pt x="53333" y="57037"/>
                    <a:pt x="53333" y="57037"/>
                    <a:pt x="53333" y="57037"/>
                  </a:cubicBezTo>
                  <a:cubicBezTo>
                    <a:pt x="66666" y="57037"/>
                    <a:pt x="66666" y="57037"/>
                    <a:pt x="66666" y="57037"/>
                  </a:cubicBezTo>
                  <a:cubicBezTo>
                    <a:pt x="66666" y="60000"/>
                    <a:pt x="66666" y="60000"/>
                    <a:pt x="66666" y="60000"/>
                  </a:cubicBezTo>
                  <a:cubicBezTo>
                    <a:pt x="82222" y="59259"/>
                    <a:pt x="94814" y="55925"/>
                    <a:pt x="98148" y="54814"/>
                  </a:cubicBezTo>
                  <a:cubicBezTo>
                    <a:pt x="98148" y="39259"/>
                    <a:pt x="98148" y="39259"/>
                    <a:pt x="98148" y="39259"/>
                  </a:cubicBezTo>
                  <a:cubicBezTo>
                    <a:pt x="98148" y="36666"/>
                    <a:pt x="95925" y="34444"/>
                    <a:pt x="93333" y="34444"/>
                  </a:cubicBezTo>
                  <a:cubicBezTo>
                    <a:pt x="26666" y="34444"/>
                    <a:pt x="26666" y="34444"/>
                    <a:pt x="26666" y="34444"/>
                  </a:cubicBezTo>
                  <a:cubicBezTo>
                    <a:pt x="24074" y="34444"/>
                    <a:pt x="21851" y="36666"/>
                    <a:pt x="21851" y="39259"/>
                  </a:cubicBezTo>
                  <a:cubicBezTo>
                    <a:pt x="21851" y="54814"/>
                    <a:pt x="21851" y="54814"/>
                    <a:pt x="21851" y="54814"/>
                  </a:cubicBezTo>
                  <a:cubicBezTo>
                    <a:pt x="25185" y="55925"/>
                    <a:pt x="37777" y="59259"/>
                    <a:pt x="53333" y="60000"/>
                  </a:cubicBezTo>
                  <a:close/>
                  <a:moveTo>
                    <a:pt x="41851" y="31851"/>
                  </a:moveTo>
                  <a:cubicBezTo>
                    <a:pt x="41851" y="27407"/>
                    <a:pt x="41851" y="27407"/>
                    <a:pt x="41851" y="27407"/>
                  </a:cubicBezTo>
                  <a:cubicBezTo>
                    <a:pt x="41851" y="26666"/>
                    <a:pt x="42592" y="25555"/>
                    <a:pt x="43703" y="25185"/>
                  </a:cubicBezTo>
                  <a:cubicBezTo>
                    <a:pt x="43703" y="25185"/>
                    <a:pt x="51111" y="22222"/>
                    <a:pt x="60000" y="22222"/>
                  </a:cubicBezTo>
                  <a:cubicBezTo>
                    <a:pt x="68888" y="22222"/>
                    <a:pt x="75925" y="25185"/>
                    <a:pt x="76296" y="25185"/>
                  </a:cubicBezTo>
                  <a:cubicBezTo>
                    <a:pt x="77037" y="25555"/>
                    <a:pt x="77777" y="26666"/>
                    <a:pt x="77777" y="27407"/>
                  </a:cubicBezTo>
                  <a:cubicBezTo>
                    <a:pt x="77777" y="31851"/>
                    <a:pt x="77777" y="31851"/>
                    <a:pt x="77777" y="31851"/>
                  </a:cubicBezTo>
                  <a:cubicBezTo>
                    <a:pt x="72962" y="31851"/>
                    <a:pt x="72962" y="31851"/>
                    <a:pt x="72962" y="31851"/>
                  </a:cubicBezTo>
                  <a:cubicBezTo>
                    <a:pt x="72962" y="29259"/>
                    <a:pt x="72962" y="29259"/>
                    <a:pt x="72962" y="29259"/>
                  </a:cubicBezTo>
                  <a:cubicBezTo>
                    <a:pt x="70740" y="28518"/>
                    <a:pt x="65555" y="27037"/>
                    <a:pt x="60000" y="27037"/>
                  </a:cubicBezTo>
                  <a:cubicBezTo>
                    <a:pt x="54074" y="27037"/>
                    <a:pt x="49259" y="28518"/>
                    <a:pt x="47037" y="29259"/>
                  </a:cubicBezTo>
                  <a:cubicBezTo>
                    <a:pt x="47037" y="31851"/>
                    <a:pt x="47037" y="31851"/>
                    <a:pt x="47037" y="31851"/>
                  </a:cubicBezTo>
                  <a:lnTo>
                    <a:pt x="41851" y="31851"/>
                  </a:lnTo>
                  <a:close/>
                  <a:moveTo>
                    <a:pt x="60000" y="0"/>
                  </a:moveTo>
                  <a:cubicBezTo>
                    <a:pt x="26666" y="0"/>
                    <a:pt x="0" y="27037"/>
                    <a:pt x="0" y="60000"/>
                  </a:cubicBezTo>
                  <a:cubicBezTo>
                    <a:pt x="0" y="93333"/>
                    <a:pt x="26666" y="120000"/>
                    <a:pt x="60000" y="120000"/>
                  </a:cubicBezTo>
                  <a:cubicBezTo>
                    <a:pt x="92962" y="120000"/>
                    <a:pt x="120000" y="93333"/>
                    <a:pt x="120000" y="60000"/>
                  </a:cubicBezTo>
                  <a:cubicBezTo>
                    <a:pt x="120000" y="27037"/>
                    <a:pt x="92962" y="0"/>
                    <a:pt x="6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grpSp>
      <p:sp>
        <p:nvSpPr>
          <p:cNvPr id="579" name="Google Shape;579;p40"/>
          <p:cNvSpPr/>
          <p:nvPr/>
        </p:nvSpPr>
        <p:spPr>
          <a:xfrm>
            <a:off x="3440906" y="3410041"/>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40"/>
          <p:cNvGrpSpPr/>
          <p:nvPr/>
        </p:nvGrpSpPr>
        <p:grpSpPr>
          <a:xfrm>
            <a:off x="2948786" y="3402136"/>
            <a:ext cx="1326000" cy="972989"/>
            <a:chOff x="6867200" y="3554536"/>
            <a:chExt cx="1326000" cy="972989"/>
          </a:xfrm>
        </p:grpSpPr>
        <p:sp>
          <p:nvSpPr>
            <p:cNvPr id="581" name="Google Shape;581;p40"/>
            <p:cNvSpPr txBox="1"/>
            <p:nvPr/>
          </p:nvSpPr>
          <p:spPr>
            <a:xfrm>
              <a:off x="6867200" y="3892125"/>
              <a:ext cx="1326000" cy="635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Kiemelt fókuszterületek esetében az iparági adaptáció támogatása</a:t>
              </a:r>
              <a:endParaRPr sz="800"/>
            </a:p>
          </p:txBody>
        </p:sp>
        <p:grpSp>
          <p:nvGrpSpPr>
            <p:cNvPr id="582" name="Google Shape;582;p40"/>
            <p:cNvGrpSpPr/>
            <p:nvPr/>
          </p:nvGrpSpPr>
          <p:grpSpPr>
            <a:xfrm>
              <a:off x="7350181" y="3554536"/>
              <a:ext cx="360021" cy="360021"/>
              <a:chOff x="1473200" y="5443276"/>
              <a:chExt cx="606300" cy="606300"/>
            </a:xfrm>
          </p:grpSpPr>
          <p:sp>
            <p:nvSpPr>
              <p:cNvPr id="583" name="Google Shape;583;p40"/>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84" name="Google Shape;584;p40"/>
              <p:cNvSpPr/>
              <p:nvPr/>
            </p:nvSpPr>
            <p:spPr>
              <a:xfrm>
                <a:off x="1608137" y="5581388"/>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85" name="Google Shape;585;p40"/>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86" name="Google Shape;586;p40"/>
              <p:cNvSpPr/>
              <p:nvPr/>
            </p:nvSpPr>
            <p:spPr>
              <a:xfrm>
                <a:off x="1608137" y="5757601"/>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87" name="Google Shape;587;p40"/>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88" name="Google Shape;588;p40"/>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89" name="Google Shape;589;p40"/>
              <p:cNvSpPr/>
              <p:nvPr/>
            </p:nvSpPr>
            <p:spPr>
              <a:xfrm>
                <a:off x="1787525" y="5581388"/>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90" name="Google Shape;590;p40"/>
              <p:cNvSpPr/>
              <p:nvPr/>
            </p:nvSpPr>
            <p:spPr>
              <a:xfrm>
                <a:off x="1473200" y="5443276"/>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91" name="Google Shape;591;p40"/>
              <p:cNvSpPr/>
              <p:nvPr/>
            </p:nvSpPr>
            <p:spPr>
              <a:xfrm>
                <a:off x="1787525" y="5757601"/>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92" name="Google Shape;592;p40"/>
              <p:cNvSpPr/>
              <p:nvPr/>
            </p:nvSpPr>
            <p:spPr>
              <a:xfrm>
                <a:off x="1608137" y="5581388"/>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grpSp>
      <p:sp>
        <p:nvSpPr>
          <p:cNvPr id="593" name="Google Shape;593;p40"/>
          <p:cNvSpPr/>
          <p:nvPr/>
        </p:nvSpPr>
        <p:spPr>
          <a:xfrm>
            <a:off x="1535906" y="3410041"/>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4" name="Google Shape;594;p40"/>
          <p:cNvGrpSpPr/>
          <p:nvPr/>
        </p:nvGrpSpPr>
        <p:grpSpPr>
          <a:xfrm>
            <a:off x="1038450" y="3402159"/>
            <a:ext cx="1326000" cy="972966"/>
            <a:chOff x="1038450" y="3554559"/>
            <a:chExt cx="1326000" cy="972966"/>
          </a:xfrm>
        </p:grpSpPr>
        <p:sp>
          <p:nvSpPr>
            <p:cNvPr id="595" name="Google Shape;595;p40"/>
            <p:cNvSpPr txBox="1"/>
            <p:nvPr/>
          </p:nvSpPr>
          <p:spPr>
            <a:xfrm>
              <a:off x="1038450" y="3892125"/>
              <a:ext cx="1326000" cy="635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Kiemelt technológiai fókuszterületeken részletezett MI fejlesztések </a:t>
              </a:r>
              <a:endParaRPr sz="800"/>
            </a:p>
          </p:txBody>
        </p:sp>
        <p:sp>
          <p:nvSpPr>
            <p:cNvPr id="596" name="Google Shape;596;p40"/>
            <p:cNvSpPr/>
            <p:nvPr/>
          </p:nvSpPr>
          <p:spPr>
            <a:xfrm>
              <a:off x="1521457" y="3554559"/>
              <a:ext cx="360000" cy="360000"/>
            </a:xfrm>
            <a:custGeom>
              <a:avLst/>
              <a:gdLst/>
              <a:ahLst/>
              <a:cxnLst/>
              <a:rect l="l" t="t" r="r" b="b"/>
              <a:pathLst>
                <a:path w="120000" h="120000" extrusionOk="0">
                  <a:moveTo>
                    <a:pt x="59259" y="45784"/>
                  </a:moveTo>
                  <a:cubicBezTo>
                    <a:pt x="54444" y="45784"/>
                    <a:pt x="48888" y="48738"/>
                    <a:pt x="48888" y="56492"/>
                  </a:cubicBezTo>
                  <a:cubicBezTo>
                    <a:pt x="48888" y="57969"/>
                    <a:pt x="47777" y="59076"/>
                    <a:pt x="46296" y="59076"/>
                  </a:cubicBezTo>
                  <a:cubicBezTo>
                    <a:pt x="45185" y="59076"/>
                    <a:pt x="44074" y="57969"/>
                    <a:pt x="44074" y="56492"/>
                  </a:cubicBezTo>
                  <a:cubicBezTo>
                    <a:pt x="44074" y="45784"/>
                    <a:pt x="51851" y="40984"/>
                    <a:pt x="59259" y="40984"/>
                  </a:cubicBezTo>
                  <a:cubicBezTo>
                    <a:pt x="60740" y="40984"/>
                    <a:pt x="61851" y="42092"/>
                    <a:pt x="61851" y="43200"/>
                  </a:cubicBezTo>
                  <a:cubicBezTo>
                    <a:pt x="61851" y="44676"/>
                    <a:pt x="60740" y="45784"/>
                    <a:pt x="59259" y="45784"/>
                  </a:cubicBezTo>
                  <a:close/>
                  <a:moveTo>
                    <a:pt x="60000" y="33969"/>
                  </a:moveTo>
                  <a:cubicBezTo>
                    <a:pt x="44814" y="33969"/>
                    <a:pt x="37777" y="45784"/>
                    <a:pt x="37777" y="56861"/>
                  </a:cubicBezTo>
                  <a:cubicBezTo>
                    <a:pt x="37777" y="63876"/>
                    <a:pt x="40370" y="67938"/>
                    <a:pt x="43333" y="71630"/>
                  </a:cubicBezTo>
                  <a:cubicBezTo>
                    <a:pt x="46296" y="76061"/>
                    <a:pt x="49629" y="80123"/>
                    <a:pt x="50000" y="90830"/>
                  </a:cubicBezTo>
                  <a:cubicBezTo>
                    <a:pt x="50000" y="93046"/>
                    <a:pt x="51851" y="94892"/>
                    <a:pt x="53703" y="94892"/>
                  </a:cubicBezTo>
                  <a:cubicBezTo>
                    <a:pt x="66296" y="94892"/>
                    <a:pt x="66296" y="94892"/>
                    <a:pt x="66296" y="94892"/>
                  </a:cubicBezTo>
                  <a:cubicBezTo>
                    <a:pt x="68148" y="94892"/>
                    <a:pt x="70000" y="93046"/>
                    <a:pt x="70000" y="90830"/>
                  </a:cubicBezTo>
                  <a:cubicBezTo>
                    <a:pt x="70370" y="80123"/>
                    <a:pt x="73703" y="76061"/>
                    <a:pt x="77037" y="71630"/>
                  </a:cubicBezTo>
                  <a:cubicBezTo>
                    <a:pt x="79629" y="67938"/>
                    <a:pt x="82592" y="63876"/>
                    <a:pt x="82592" y="56861"/>
                  </a:cubicBezTo>
                  <a:cubicBezTo>
                    <a:pt x="82592" y="45784"/>
                    <a:pt x="75555" y="33969"/>
                    <a:pt x="60000" y="33969"/>
                  </a:cubicBezTo>
                  <a:close/>
                  <a:moveTo>
                    <a:pt x="84444" y="18092"/>
                  </a:moveTo>
                  <a:cubicBezTo>
                    <a:pt x="82962" y="16984"/>
                    <a:pt x="80740" y="17723"/>
                    <a:pt x="80000" y="19200"/>
                  </a:cubicBezTo>
                  <a:cubicBezTo>
                    <a:pt x="75555" y="26584"/>
                    <a:pt x="75555" y="26584"/>
                    <a:pt x="75555" y="26584"/>
                  </a:cubicBezTo>
                  <a:cubicBezTo>
                    <a:pt x="74814" y="28061"/>
                    <a:pt x="75185" y="30276"/>
                    <a:pt x="76666" y="31015"/>
                  </a:cubicBezTo>
                  <a:cubicBezTo>
                    <a:pt x="77407" y="31384"/>
                    <a:pt x="77777" y="31384"/>
                    <a:pt x="78518" y="31384"/>
                  </a:cubicBezTo>
                  <a:cubicBezTo>
                    <a:pt x="79629" y="31384"/>
                    <a:pt x="80740" y="31015"/>
                    <a:pt x="81481" y="29907"/>
                  </a:cubicBezTo>
                  <a:cubicBezTo>
                    <a:pt x="85555" y="22523"/>
                    <a:pt x="85555" y="22523"/>
                    <a:pt x="85555" y="22523"/>
                  </a:cubicBezTo>
                  <a:cubicBezTo>
                    <a:pt x="86666" y="21046"/>
                    <a:pt x="85925" y="18830"/>
                    <a:pt x="84444" y="18092"/>
                  </a:cubicBezTo>
                  <a:close/>
                  <a:moveTo>
                    <a:pt x="102962" y="57230"/>
                  </a:moveTo>
                  <a:cubicBezTo>
                    <a:pt x="97037" y="57230"/>
                    <a:pt x="97037" y="57230"/>
                    <a:pt x="97037" y="57230"/>
                  </a:cubicBezTo>
                  <a:cubicBezTo>
                    <a:pt x="95185" y="57230"/>
                    <a:pt x="94074" y="58338"/>
                    <a:pt x="94074" y="59815"/>
                  </a:cubicBezTo>
                  <a:cubicBezTo>
                    <a:pt x="94074" y="61661"/>
                    <a:pt x="95185" y="62769"/>
                    <a:pt x="97037" y="62769"/>
                  </a:cubicBezTo>
                  <a:cubicBezTo>
                    <a:pt x="102962" y="62769"/>
                    <a:pt x="102962" y="62769"/>
                    <a:pt x="102962" y="62769"/>
                  </a:cubicBezTo>
                  <a:cubicBezTo>
                    <a:pt x="104814" y="62769"/>
                    <a:pt x="105925" y="61661"/>
                    <a:pt x="105925" y="59815"/>
                  </a:cubicBezTo>
                  <a:cubicBezTo>
                    <a:pt x="105925" y="58338"/>
                    <a:pt x="104814" y="57230"/>
                    <a:pt x="102962" y="57230"/>
                  </a:cubicBezTo>
                  <a:close/>
                  <a:moveTo>
                    <a:pt x="91851" y="44676"/>
                  </a:moveTo>
                  <a:cubicBezTo>
                    <a:pt x="92592" y="44676"/>
                    <a:pt x="92962" y="44307"/>
                    <a:pt x="93333" y="43938"/>
                  </a:cubicBezTo>
                  <a:cubicBezTo>
                    <a:pt x="99629" y="40615"/>
                    <a:pt x="99629" y="40615"/>
                    <a:pt x="99629" y="40615"/>
                  </a:cubicBezTo>
                  <a:cubicBezTo>
                    <a:pt x="101111" y="39876"/>
                    <a:pt x="101481" y="38030"/>
                    <a:pt x="100740" y="36553"/>
                  </a:cubicBezTo>
                  <a:cubicBezTo>
                    <a:pt x="100000" y="35076"/>
                    <a:pt x="98148" y="34707"/>
                    <a:pt x="97037" y="35446"/>
                  </a:cubicBezTo>
                  <a:cubicBezTo>
                    <a:pt x="90370" y="39138"/>
                    <a:pt x="90370" y="39138"/>
                    <a:pt x="90370" y="39138"/>
                  </a:cubicBezTo>
                  <a:cubicBezTo>
                    <a:pt x="89259" y="39876"/>
                    <a:pt x="88888" y="41723"/>
                    <a:pt x="89629" y="43200"/>
                  </a:cubicBezTo>
                  <a:cubicBezTo>
                    <a:pt x="90000" y="43938"/>
                    <a:pt x="91111" y="44676"/>
                    <a:pt x="91851" y="44676"/>
                  </a:cubicBezTo>
                  <a:close/>
                  <a:moveTo>
                    <a:pt x="96666" y="78276"/>
                  </a:moveTo>
                  <a:cubicBezTo>
                    <a:pt x="92962" y="76430"/>
                    <a:pt x="92962" y="76430"/>
                    <a:pt x="92962" y="76430"/>
                  </a:cubicBezTo>
                  <a:cubicBezTo>
                    <a:pt x="92222" y="75692"/>
                    <a:pt x="90740" y="76061"/>
                    <a:pt x="90000" y="77169"/>
                  </a:cubicBezTo>
                  <a:cubicBezTo>
                    <a:pt x="89259" y="78276"/>
                    <a:pt x="89629" y="79753"/>
                    <a:pt x="90740" y="80492"/>
                  </a:cubicBezTo>
                  <a:cubicBezTo>
                    <a:pt x="94074" y="82338"/>
                    <a:pt x="94074" y="82338"/>
                    <a:pt x="94074" y="82338"/>
                  </a:cubicBezTo>
                  <a:cubicBezTo>
                    <a:pt x="94444" y="82707"/>
                    <a:pt x="94814" y="82707"/>
                    <a:pt x="95185" y="82707"/>
                  </a:cubicBezTo>
                  <a:cubicBezTo>
                    <a:pt x="95925" y="82707"/>
                    <a:pt x="97037" y="82338"/>
                    <a:pt x="97407" y="81600"/>
                  </a:cubicBezTo>
                  <a:cubicBezTo>
                    <a:pt x="98148" y="80492"/>
                    <a:pt x="97777" y="79015"/>
                    <a:pt x="96666" y="78276"/>
                  </a:cubicBezTo>
                  <a:close/>
                  <a:moveTo>
                    <a:pt x="60000" y="26584"/>
                  </a:moveTo>
                  <a:cubicBezTo>
                    <a:pt x="61851" y="26584"/>
                    <a:pt x="63333" y="25107"/>
                    <a:pt x="63333" y="23261"/>
                  </a:cubicBezTo>
                  <a:cubicBezTo>
                    <a:pt x="63333" y="13661"/>
                    <a:pt x="63333" y="13661"/>
                    <a:pt x="63333" y="13661"/>
                  </a:cubicBezTo>
                  <a:cubicBezTo>
                    <a:pt x="63333" y="11815"/>
                    <a:pt x="61851" y="10338"/>
                    <a:pt x="60000" y="10338"/>
                  </a:cubicBezTo>
                  <a:cubicBezTo>
                    <a:pt x="58148" y="10338"/>
                    <a:pt x="56666" y="11815"/>
                    <a:pt x="56666" y="13661"/>
                  </a:cubicBezTo>
                  <a:cubicBezTo>
                    <a:pt x="56666" y="23261"/>
                    <a:pt x="56666" y="23261"/>
                    <a:pt x="56666" y="23261"/>
                  </a:cubicBezTo>
                  <a:cubicBezTo>
                    <a:pt x="56666" y="25107"/>
                    <a:pt x="58148" y="26584"/>
                    <a:pt x="60000" y="26584"/>
                  </a:cubicBezTo>
                  <a:close/>
                  <a:moveTo>
                    <a:pt x="25925" y="59815"/>
                  </a:moveTo>
                  <a:cubicBezTo>
                    <a:pt x="25925" y="58338"/>
                    <a:pt x="24814" y="57230"/>
                    <a:pt x="23333" y="57230"/>
                  </a:cubicBezTo>
                  <a:cubicBezTo>
                    <a:pt x="17037" y="57230"/>
                    <a:pt x="17037" y="57230"/>
                    <a:pt x="17037" y="57230"/>
                  </a:cubicBezTo>
                  <a:cubicBezTo>
                    <a:pt x="15555" y="57230"/>
                    <a:pt x="14074" y="58338"/>
                    <a:pt x="14074" y="59815"/>
                  </a:cubicBezTo>
                  <a:cubicBezTo>
                    <a:pt x="14074" y="61661"/>
                    <a:pt x="15555" y="62769"/>
                    <a:pt x="17037" y="62769"/>
                  </a:cubicBezTo>
                  <a:cubicBezTo>
                    <a:pt x="23333" y="62769"/>
                    <a:pt x="23333" y="62769"/>
                    <a:pt x="23333" y="62769"/>
                  </a:cubicBezTo>
                  <a:cubicBezTo>
                    <a:pt x="24814" y="62769"/>
                    <a:pt x="25925" y="61661"/>
                    <a:pt x="25925" y="59815"/>
                  </a:cubicBezTo>
                  <a:close/>
                  <a:moveTo>
                    <a:pt x="27037" y="76430"/>
                  </a:moveTo>
                  <a:cubicBezTo>
                    <a:pt x="23703" y="78276"/>
                    <a:pt x="23703" y="78276"/>
                    <a:pt x="23703" y="78276"/>
                  </a:cubicBezTo>
                  <a:cubicBezTo>
                    <a:pt x="22592" y="79015"/>
                    <a:pt x="22222" y="80492"/>
                    <a:pt x="22592" y="81600"/>
                  </a:cubicBezTo>
                  <a:cubicBezTo>
                    <a:pt x="23333" y="82338"/>
                    <a:pt x="24074" y="82707"/>
                    <a:pt x="24814" y="82707"/>
                  </a:cubicBezTo>
                  <a:cubicBezTo>
                    <a:pt x="25185" y="82707"/>
                    <a:pt x="25555" y="82707"/>
                    <a:pt x="25925" y="82338"/>
                  </a:cubicBezTo>
                  <a:cubicBezTo>
                    <a:pt x="29259" y="80492"/>
                    <a:pt x="29259" y="80492"/>
                    <a:pt x="29259" y="80492"/>
                  </a:cubicBezTo>
                  <a:cubicBezTo>
                    <a:pt x="30370" y="79753"/>
                    <a:pt x="30740" y="78276"/>
                    <a:pt x="30000" y="77169"/>
                  </a:cubicBezTo>
                  <a:cubicBezTo>
                    <a:pt x="29629" y="76061"/>
                    <a:pt x="28148" y="75692"/>
                    <a:pt x="27037" y="76430"/>
                  </a:cubicBezTo>
                  <a:close/>
                  <a:moveTo>
                    <a:pt x="64444" y="104492"/>
                  </a:moveTo>
                  <a:cubicBezTo>
                    <a:pt x="55925" y="104492"/>
                    <a:pt x="55925" y="104492"/>
                    <a:pt x="55925" y="104492"/>
                  </a:cubicBezTo>
                  <a:cubicBezTo>
                    <a:pt x="54444" y="104492"/>
                    <a:pt x="53333" y="105600"/>
                    <a:pt x="53333" y="107076"/>
                  </a:cubicBezTo>
                  <a:cubicBezTo>
                    <a:pt x="53333" y="108184"/>
                    <a:pt x="54444" y="109292"/>
                    <a:pt x="55925" y="109292"/>
                  </a:cubicBezTo>
                  <a:cubicBezTo>
                    <a:pt x="64444" y="109292"/>
                    <a:pt x="64444" y="109292"/>
                    <a:pt x="64444" y="109292"/>
                  </a:cubicBezTo>
                  <a:cubicBezTo>
                    <a:pt x="65555" y="109292"/>
                    <a:pt x="66666" y="108184"/>
                    <a:pt x="66666" y="107076"/>
                  </a:cubicBezTo>
                  <a:cubicBezTo>
                    <a:pt x="66666" y="105600"/>
                    <a:pt x="65555" y="104492"/>
                    <a:pt x="64444" y="104492"/>
                  </a:cubicBezTo>
                  <a:close/>
                  <a:moveTo>
                    <a:pt x="67037" y="97476"/>
                  </a:moveTo>
                  <a:cubicBezTo>
                    <a:pt x="52962" y="97476"/>
                    <a:pt x="52962" y="97476"/>
                    <a:pt x="52962" y="97476"/>
                  </a:cubicBezTo>
                  <a:cubicBezTo>
                    <a:pt x="51851" y="97476"/>
                    <a:pt x="50740" y="98584"/>
                    <a:pt x="50740" y="99692"/>
                  </a:cubicBezTo>
                  <a:cubicBezTo>
                    <a:pt x="50740" y="101169"/>
                    <a:pt x="51851" y="102276"/>
                    <a:pt x="52962" y="102276"/>
                  </a:cubicBezTo>
                  <a:cubicBezTo>
                    <a:pt x="67037" y="102276"/>
                    <a:pt x="67037" y="102276"/>
                    <a:pt x="67037" y="102276"/>
                  </a:cubicBezTo>
                  <a:cubicBezTo>
                    <a:pt x="68148" y="102276"/>
                    <a:pt x="69259" y="101169"/>
                    <a:pt x="69259" y="99692"/>
                  </a:cubicBezTo>
                  <a:cubicBezTo>
                    <a:pt x="69259" y="98584"/>
                    <a:pt x="68148" y="97476"/>
                    <a:pt x="67037" y="97476"/>
                  </a:cubicBezTo>
                  <a:close/>
                  <a:moveTo>
                    <a:pt x="29629" y="39138"/>
                  </a:moveTo>
                  <a:cubicBezTo>
                    <a:pt x="23333" y="35446"/>
                    <a:pt x="23333" y="35446"/>
                    <a:pt x="23333" y="35446"/>
                  </a:cubicBezTo>
                  <a:cubicBezTo>
                    <a:pt x="21851" y="34707"/>
                    <a:pt x="20000" y="35076"/>
                    <a:pt x="19259" y="36553"/>
                  </a:cubicBezTo>
                  <a:cubicBezTo>
                    <a:pt x="18518" y="38030"/>
                    <a:pt x="18888" y="39876"/>
                    <a:pt x="20370" y="40615"/>
                  </a:cubicBezTo>
                  <a:cubicBezTo>
                    <a:pt x="26666" y="43938"/>
                    <a:pt x="26666" y="43938"/>
                    <a:pt x="26666" y="43938"/>
                  </a:cubicBezTo>
                  <a:cubicBezTo>
                    <a:pt x="27037" y="44307"/>
                    <a:pt x="27777" y="44676"/>
                    <a:pt x="28148" y="44676"/>
                  </a:cubicBezTo>
                  <a:cubicBezTo>
                    <a:pt x="29259" y="44676"/>
                    <a:pt x="30000" y="43938"/>
                    <a:pt x="30740" y="43200"/>
                  </a:cubicBezTo>
                  <a:cubicBezTo>
                    <a:pt x="31481" y="41723"/>
                    <a:pt x="30740" y="39876"/>
                    <a:pt x="29629" y="39138"/>
                  </a:cubicBezTo>
                  <a:close/>
                  <a:moveTo>
                    <a:pt x="41481" y="31384"/>
                  </a:moveTo>
                  <a:cubicBezTo>
                    <a:pt x="42222" y="31384"/>
                    <a:pt x="42962" y="31384"/>
                    <a:pt x="43333" y="31015"/>
                  </a:cubicBezTo>
                  <a:cubicBezTo>
                    <a:pt x="44814" y="30276"/>
                    <a:pt x="45555" y="28061"/>
                    <a:pt x="44444" y="26584"/>
                  </a:cubicBezTo>
                  <a:cubicBezTo>
                    <a:pt x="40370" y="19200"/>
                    <a:pt x="40370" y="19200"/>
                    <a:pt x="40370" y="19200"/>
                  </a:cubicBezTo>
                  <a:cubicBezTo>
                    <a:pt x="39259" y="17723"/>
                    <a:pt x="37407" y="16984"/>
                    <a:pt x="35925" y="18092"/>
                  </a:cubicBezTo>
                  <a:cubicBezTo>
                    <a:pt x="34074" y="18830"/>
                    <a:pt x="33703" y="21046"/>
                    <a:pt x="34444" y="22523"/>
                  </a:cubicBezTo>
                  <a:cubicBezTo>
                    <a:pt x="38888" y="29907"/>
                    <a:pt x="38888" y="29907"/>
                    <a:pt x="38888" y="29907"/>
                  </a:cubicBezTo>
                  <a:cubicBezTo>
                    <a:pt x="39259" y="31015"/>
                    <a:pt x="40370" y="31384"/>
                    <a:pt x="41481" y="31384"/>
                  </a:cubicBezTo>
                  <a:close/>
                  <a:moveTo>
                    <a:pt x="60000" y="0"/>
                  </a:moveTo>
                  <a:cubicBezTo>
                    <a:pt x="26666" y="0"/>
                    <a:pt x="0" y="26953"/>
                    <a:pt x="0" y="59815"/>
                  </a:cubicBezTo>
                  <a:cubicBezTo>
                    <a:pt x="0" y="93046"/>
                    <a:pt x="26666" y="120000"/>
                    <a:pt x="60000" y="120000"/>
                  </a:cubicBezTo>
                  <a:cubicBezTo>
                    <a:pt x="93333" y="120000"/>
                    <a:pt x="120000" y="93046"/>
                    <a:pt x="120000" y="59815"/>
                  </a:cubicBezTo>
                  <a:cubicBezTo>
                    <a:pt x="120000" y="26953"/>
                    <a:pt x="93333" y="0"/>
                    <a:pt x="6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
        <p:nvSpPr>
          <p:cNvPr id="597" name="Google Shape;597;p40"/>
          <p:cNvSpPr/>
          <p:nvPr/>
        </p:nvSpPr>
        <p:spPr>
          <a:xfrm>
            <a:off x="4798160" y="812125"/>
            <a:ext cx="3393300" cy="1125300"/>
          </a:xfrm>
          <a:prstGeom prst="roundRect">
            <a:avLst>
              <a:gd name="adj" fmla="val 16667"/>
            </a:avLst>
          </a:prstGeom>
          <a:solidFill>
            <a:srgbClr val="D9D9D9"/>
          </a:solidFill>
          <a:ln w="9525" cap="flat" cmpd="sng">
            <a:solidFill>
              <a:schemeClr val="dk2"/>
            </a:solidFill>
            <a:prstDash val="dash"/>
            <a:round/>
            <a:headEnd type="none" w="sm" len="sm"/>
            <a:tailEnd type="none" w="sm" len="sm"/>
          </a:ln>
        </p:spPr>
        <p:txBody>
          <a:bodyPr spcFirstLastPara="1" wrap="square" lIns="91425" tIns="0" rIns="91425" bIns="91425" anchor="t" anchorCtr="0">
            <a:noAutofit/>
          </a:bodyPr>
          <a:lstStyle/>
          <a:p>
            <a:pPr marL="0" lvl="0" indent="0" algn="ctr" rtl="0">
              <a:spcBef>
                <a:spcPts val="0"/>
              </a:spcBef>
              <a:spcAft>
                <a:spcPts val="0"/>
              </a:spcAft>
              <a:buNone/>
            </a:pPr>
            <a:r>
              <a:rPr lang="hu-HU" sz="900" b="1"/>
              <a:t>Nemzetközi kapcsolódás</a:t>
            </a:r>
            <a:endParaRPr sz="900" b="1"/>
          </a:p>
        </p:txBody>
      </p:sp>
      <p:sp>
        <p:nvSpPr>
          <p:cNvPr id="598" name="Google Shape;598;p40"/>
          <p:cNvSpPr/>
          <p:nvPr/>
        </p:nvSpPr>
        <p:spPr>
          <a:xfrm>
            <a:off x="7315200" y="982356"/>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9" name="Google Shape;599;p40"/>
          <p:cNvGrpSpPr/>
          <p:nvPr/>
        </p:nvGrpSpPr>
        <p:grpSpPr>
          <a:xfrm>
            <a:off x="6820787" y="972457"/>
            <a:ext cx="1326000" cy="1010543"/>
            <a:chOff x="6779550" y="1429657"/>
            <a:chExt cx="1326000" cy="1010543"/>
          </a:xfrm>
        </p:grpSpPr>
        <p:sp>
          <p:nvSpPr>
            <p:cNvPr id="600" name="Google Shape;600;p40"/>
            <p:cNvSpPr txBox="1"/>
            <p:nvPr/>
          </p:nvSpPr>
          <p:spPr>
            <a:xfrm>
              <a:off x="6779550" y="1804800"/>
              <a:ext cx="1326000" cy="635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Nemzetközi kutatási hálózatokhoz történő csatlakozás</a:t>
              </a:r>
              <a:endParaRPr sz="800"/>
            </a:p>
          </p:txBody>
        </p:sp>
        <p:sp>
          <p:nvSpPr>
            <p:cNvPr id="601" name="Google Shape;601;p40"/>
            <p:cNvSpPr/>
            <p:nvPr/>
          </p:nvSpPr>
          <p:spPr>
            <a:xfrm>
              <a:off x="7262550" y="1429657"/>
              <a:ext cx="360000" cy="360000"/>
            </a:xfrm>
            <a:custGeom>
              <a:avLst/>
              <a:gdLst/>
              <a:ahLst/>
              <a:cxnLst/>
              <a:rect l="l" t="t" r="r" b="b"/>
              <a:pathLst>
                <a:path w="120000" h="120000" extrusionOk="0">
                  <a:moveTo>
                    <a:pt x="76061" y="98518"/>
                  </a:moveTo>
                  <a:cubicBezTo>
                    <a:pt x="73846" y="92592"/>
                    <a:pt x="73846" y="92592"/>
                    <a:pt x="73846" y="92592"/>
                  </a:cubicBezTo>
                  <a:cubicBezTo>
                    <a:pt x="83076" y="88888"/>
                    <a:pt x="91200" y="83333"/>
                    <a:pt x="97107" y="76296"/>
                  </a:cubicBezTo>
                  <a:cubicBezTo>
                    <a:pt x="97107" y="77037"/>
                    <a:pt x="97107" y="77777"/>
                    <a:pt x="97107" y="78518"/>
                  </a:cubicBezTo>
                  <a:cubicBezTo>
                    <a:pt x="92676" y="87777"/>
                    <a:pt x="85292" y="94814"/>
                    <a:pt x="76061" y="98518"/>
                  </a:cubicBezTo>
                  <a:close/>
                  <a:moveTo>
                    <a:pt x="43200" y="98148"/>
                  </a:moveTo>
                  <a:cubicBezTo>
                    <a:pt x="42830" y="97777"/>
                    <a:pt x="42461" y="97037"/>
                    <a:pt x="42092" y="96296"/>
                  </a:cubicBezTo>
                  <a:cubicBezTo>
                    <a:pt x="45046" y="96666"/>
                    <a:pt x="48000" y="97037"/>
                    <a:pt x="50953" y="97037"/>
                  </a:cubicBezTo>
                  <a:cubicBezTo>
                    <a:pt x="57230" y="97037"/>
                    <a:pt x="63876" y="95925"/>
                    <a:pt x="70153" y="94074"/>
                  </a:cubicBezTo>
                  <a:cubicBezTo>
                    <a:pt x="72369" y="100000"/>
                    <a:pt x="72369" y="100000"/>
                    <a:pt x="72369" y="100000"/>
                  </a:cubicBezTo>
                  <a:cubicBezTo>
                    <a:pt x="68307" y="101111"/>
                    <a:pt x="64246" y="101851"/>
                    <a:pt x="60184" y="101851"/>
                  </a:cubicBezTo>
                  <a:cubicBezTo>
                    <a:pt x="54276" y="101851"/>
                    <a:pt x="48369" y="100740"/>
                    <a:pt x="43200" y="98148"/>
                  </a:cubicBezTo>
                  <a:close/>
                  <a:moveTo>
                    <a:pt x="66461" y="72222"/>
                  </a:moveTo>
                  <a:cubicBezTo>
                    <a:pt x="75323" y="68518"/>
                    <a:pt x="82338" y="63333"/>
                    <a:pt x="87138" y="57037"/>
                  </a:cubicBezTo>
                  <a:cubicBezTo>
                    <a:pt x="91200" y="61481"/>
                    <a:pt x="94153" y="66296"/>
                    <a:pt x="96000" y="71111"/>
                  </a:cubicBezTo>
                  <a:cubicBezTo>
                    <a:pt x="96000" y="71111"/>
                    <a:pt x="96000" y="71481"/>
                    <a:pt x="96000" y="71481"/>
                  </a:cubicBezTo>
                  <a:cubicBezTo>
                    <a:pt x="90461" y="78888"/>
                    <a:pt x="82338" y="85185"/>
                    <a:pt x="72369" y="88888"/>
                  </a:cubicBezTo>
                  <a:lnTo>
                    <a:pt x="66461" y="72222"/>
                  </a:lnTo>
                  <a:close/>
                  <a:moveTo>
                    <a:pt x="39507" y="91481"/>
                  </a:moveTo>
                  <a:cubicBezTo>
                    <a:pt x="38030" y="87037"/>
                    <a:pt x="37292" y="81481"/>
                    <a:pt x="37292" y="75555"/>
                  </a:cubicBezTo>
                  <a:cubicBezTo>
                    <a:pt x="40246" y="75925"/>
                    <a:pt x="42830" y="76296"/>
                    <a:pt x="46153" y="76296"/>
                  </a:cubicBezTo>
                  <a:cubicBezTo>
                    <a:pt x="46153" y="76296"/>
                    <a:pt x="46153" y="76296"/>
                    <a:pt x="46153" y="76296"/>
                  </a:cubicBezTo>
                  <a:cubicBezTo>
                    <a:pt x="51692" y="76296"/>
                    <a:pt x="57230" y="75185"/>
                    <a:pt x="62769" y="73333"/>
                  </a:cubicBezTo>
                  <a:cubicBezTo>
                    <a:pt x="69046" y="90370"/>
                    <a:pt x="69046" y="90370"/>
                    <a:pt x="69046" y="90370"/>
                  </a:cubicBezTo>
                  <a:cubicBezTo>
                    <a:pt x="59076" y="93703"/>
                    <a:pt x="48738" y="94074"/>
                    <a:pt x="39876" y="91851"/>
                  </a:cubicBezTo>
                  <a:cubicBezTo>
                    <a:pt x="39876" y="91851"/>
                    <a:pt x="39507" y="91851"/>
                    <a:pt x="39507" y="91481"/>
                  </a:cubicBezTo>
                  <a:close/>
                  <a:moveTo>
                    <a:pt x="33600" y="74444"/>
                  </a:moveTo>
                  <a:cubicBezTo>
                    <a:pt x="33230" y="80370"/>
                    <a:pt x="33969" y="85925"/>
                    <a:pt x="35446" y="90370"/>
                  </a:cubicBezTo>
                  <a:cubicBezTo>
                    <a:pt x="32492" y="89629"/>
                    <a:pt x="30276" y="88148"/>
                    <a:pt x="28061" y="86666"/>
                  </a:cubicBezTo>
                  <a:cubicBezTo>
                    <a:pt x="25107" y="82962"/>
                    <a:pt x="22523" y="78888"/>
                    <a:pt x="21046" y="74444"/>
                  </a:cubicBezTo>
                  <a:cubicBezTo>
                    <a:pt x="19938" y="71111"/>
                    <a:pt x="19200" y="67777"/>
                    <a:pt x="18830" y="64444"/>
                  </a:cubicBezTo>
                  <a:cubicBezTo>
                    <a:pt x="22153" y="69259"/>
                    <a:pt x="27323" y="72592"/>
                    <a:pt x="33600" y="74444"/>
                  </a:cubicBezTo>
                  <a:close/>
                  <a:moveTo>
                    <a:pt x="58338" y="50370"/>
                  </a:moveTo>
                  <a:cubicBezTo>
                    <a:pt x="63138" y="48148"/>
                    <a:pt x="67200" y="45555"/>
                    <a:pt x="69784" y="41851"/>
                  </a:cubicBezTo>
                  <a:cubicBezTo>
                    <a:pt x="75323" y="45555"/>
                    <a:pt x="80492" y="49629"/>
                    <a:pt x="84553" y="54444"/>
                  </a:cubicBezTo>
                  <a:cubicBezTo>
                    <a:pt x="80123" y="60000"/>
                    <a:pt x="73476" y="65185"/>
                    <a:pt x="65353" y="68518"/>
                  </a:cubicBezTo>
                  <a:lnTo>
                    <a:pt x="58338" y="50370"/>
                  </a:lnTo>
                  <a:close/>
                  <a:moveTo>
                    <a:pt x="40984" y="52592"/>
                  </a:moveTo>
                  <a:cubicBezTo>
                    <a:pt x="42461" y="52962"/>
                    <a:pt x="43938" y="52962"/>
                    <a:pt x="45784" y="52962"/>
                  </a:cubicBezTo>
                  <a:cubicBezTo>
                    <a:pt x="48738" y="52962"/>
                    <a:pt x="51692" y="52592"/>
                    <a:pt x="55015" y="51481"/>
                  </a:cubicBezTo>
                  <a:cubicBezTo>
                    <a:pt x="61661" y="70000"/>
                    <a:pt x="61661" y="70000"/>
                    <a:pt x="61661" y="70000"/>
                  </a:cubicBezTo>
                  <a:cubicBezTo>
                    <a:pt x="56492" y="71481"/>
                    <a:pt x="51323" y="72592"/>
                    <a:pt x="46153" y="72592"/>
                  </a:cubicBezTo>
                  <a:cubicBezTo>
                    <a:pt x="46153" y="72592"/>
                    <a:pt x="46153" y="72592"/>
                    <a:pt x="46153" y="72592"/>
                  </a:cubicBezTo>
                  <a:cubicBezTo>
                    <a:pt x="43200" y="72592"/>
                    <a:pt x="40246" y="72222"/>
                    <a:pt x="37292" y="71481"/>
                  </a:cubicBezTo>
                  <a:cubicBezTo>
                    <a:pt x="37661" y="65555"/>
                    <a:pt x="39138" y="58888"/>
                    <a:pt x="40984" y="52592"/>
                  </a:cubicBezTo>
                  <a:close/>
                  <a:moveTo>
                    <a:pt x="52430" y="33333"/>
                  </a:moveTo>
                  <a:cubicBezTo>
                    <a:pt x="57230" y="35185"/>
                    <a:pt x="62030" y="37407"/>
                    <a:pt x="66461" y="40000"/>
                  </a:cubicBezTo>
                  <a:cubicBezTo>
                    <a:pt x="64246" y="42592"/>
                    <a:pt x="60923" y="45185"/>
                    <a:pt x="57230" y="46666"/>
                  </a:cubicBezTo>
                  <a:lnTo>
                    <a:pt x="52430" y="33333"/>
                  </a:lnTo>
                  <a:close/>
                  <a:moveTo>
                    <a:pt x="48738" y="34814"/>
                  </a:moveTo>
                  <a:cubicBezTo>
                    <a:pt x="53538" y="48148"/>
                    <a:pt x="53538" y="48148"/>
                    <a:pt x="53538" y="48148"/>
                  </a:cubicBezTo>
                  <a:cubicBezTo>
                    <a:pt x="50953" y="48888"/>
                    <a:pt x="48369" y="49259"/>
                    <a:pt x="45784" y="49259"/>
                  </a:cubicBezTo>
                  <a:cubicBezTo>
                    <a:pt x="44307" y="49259"/>
                    <a:pt x="43200" y="48888"/>
                    <a:pt x="42092" y="48888"/>
                  </a:cubicBezTo>
                  <a:cubicBezTo>
                    <a:pt x="43938" y="43703"/>
                    <a:pt x="46153" y="38888"/>
                    <a:pt x="48738" y="34814"/>
                  </a:cubicBezTo>
                  <a:close/>
                  <a:moveTo>
                    <a:pt x="32492" y="31111"/>
                  </a:moveTo>
                  <a:cubicBezTo>
                    <a:pt x="36184" y="30370"/>
                    <a:pt x="40984" y="30370"/>
                    <a:pt x="46153" y="31851"/>
                  </a:cubicBezTo>
                  <a:cubicBezTo>
                    <a:pt x="43200" y="36666"/>
                    <a:pt x="40615" y="42222"/>
                    <a:pt x="38400" y="48148"/>
                  </a:cubicBezTo>
                  <a:cubicBezTo>
                    <a:pt x="34707" y="46666"/>
                    <a:pt x="32123" y="44444"/>
                    <a:pt x="31015" y="41111"/>
                  </a:cubicBezTo>
                  <a:cubicBezTo>
                    <a:pt x="29907" y="38148"/>
                    <a:pt x="30276" y="34814"/>
                    <a:pt x="32492" y="31111"/>
                  </a:cubicBezTo>
                  <a:close/>
                  <a:moveTo>
                    <a:pt x="43938" y="21481"/>
                  </a:moveTo>
                  <a:cubicBezTo>
                    <a:pt x="46153" y="27777"/>
                    <a:pt x="46153" y="27777"/>
                    <a:pt x="46153" y="27777"/>
                  </a:cubicBezTo>
                  <a:cubicBezTo>
                    <a:pt x="42461" y="27037"/>
                    <a:pt x="39138" y="26666"/>
                    <a:pt x="35815" y="27037"/>
                  </a:cubicBezTo>
                  <a:cubicBezTo>
                    <a:pt x="37292" y="25555"/>
                    <a:pt x="38769" y="24444"/>
                    <a:pt x="40615" y="23333"/>
                  </a:cubicBezTo>
                  <a:cubicBezTo>
                    <a:pt x="41723" y="22592"/>
                    <a:pt x="42830" y="22222"/>
                    <a:pt x="43938" y="21481"/>
                  </a:cubicBezTo>
                  <a:close/>
                  <a:moveTo>
                    <a:pt x="55384" y="18888"/>
                  </a:moveTo>
                  <a:cubicBezTo>
                    <a:pt x="56123" y="18888"/>
                    <a:pt x="56861" y="19259"/>
                    <a:pt x="57230" y="19259"/>
                  </a:cubicBezTo>
                  <a:cubicBezTo>
                    <a:pt x="54646" y="21111"/>
                    <a:pt x="52061" y="23333"/>
                    <a:pt x="49846" y="26296"/>
                  </a:cubicBezTo>
                  <a:cubicBezTo>
                    <a:pt x="47630" y="20370"/>
                    <a:pt x="47630" y="20370"/>
                    <a:pt x="47630" y="20370"/>
                  </a:cubicBezTo>
                  <a:cubicBezTo>
                    <a:pt x="49107" y="20000"/>
                    <a:pt x="50215" y="19629"/>
                    <a:pt x="51323" y="19259"/>
                  </a:cubicBezTo>
                  <a:cubicBezTo>
                    <a:pt x="52800" y="19259"/>
                    <a:pt x="54276" y="18888"/>
                    <a:pt x="55384" y="18888"/>
                  </a:cubicBezTo>
                  <a:close/>
                  <a:moveTo>
                    <a:pt x="68676" y="37037"/>
                  </a:moveTo>
                  <a:cubicBezTo>
                    <a:pt x="63507" y="33703"/>
                    <a:pt x="57969" y="31111"/>
                    <a:pt x="52430" y="29259"/>
                  </a:cubicBezTo>
                  <a:cubicBezTo>
                    <a:pt x="55753" y="25185"/>
                    <a:pt x="59446" y="21851"/>
                    <a:pt x="62769" y="20000"/>
                  </a:cubicBezTo>
                  <a:cubicBezTo>
                    <a:pt x="66461" y="21481"/>
                    <a:pt x="69046" y="24074"/>
                    <a:pt x="70153" y="27037"/>
                  </a:cubicBezTo>
                  <a:cubicBezTo>
                    <a:pt x="71261" y="30000"/>
                    <a:pt x="70892" y="33333"/>
                    <a:pt x="68676" y="37037"/>
                  </a:cubicBezTo>
                  <a:close/>
                  <a:moveTo>
                    <a:pt x="19569" y="57777"/>
                  </a:moveTo>
                  <a:cubicBezTo>
                    <a:pt x="19200" y="57037"/>
                    <a:pt x="18830" y="56296"/>
                    <a:pt x="18830" y="55185"/>
                  </a:cubicBezTo>
                  <a:cubicBezTo>
                    <a:pt x="19569" y="47777"/>
                    <a:pt x="22523" y="40740"/>
                    <a:pt x="26953" y="34814"/>
                  </a:cubicBezTo>
                  <a:cubicBezTo>
                    <a:pt x="26584" y="37407"/>
                    <a:pt x="26584" y="40000"/>
                    <a:pt x="27323" y="42592"/>
                  </a:cubicBezTo>
                  <a:cubicBezTo>
                    <a:pt x="29169" y="46666"/>
                    <a:pt x="32492" y="50000"/>
                    <a:pt x="37292" y="51481"/>
                  </a:cubicBezTo>
                  <a:cubicBezTo>
                    <a:pt x="35446" y="57777"/>
                    <a:pt x="33969" y="64444"/>
                    <a:pt x="33600" y="70370"/>
                  </a:cubicBezTo>
                  <a:cubicBezTo>
                    <a:pt x="26584" y="68148"/>
                    <a:pt x="21784" y="63703"/>
                    <a:pt x="19569" y="57777"/>
                  </a:cubicBezTo>
                  <a:close/>
                  <a:moveTo>
                    <a:pt x="89723" y="32222"/>
                  </a:moveTo>
                  <a:cubicBezTo>
                    <a:pt x="91938" y="38148"/>
                    <a:pt x="90461" y="44814"/>
                    <a:pt x="86769" y="51111"/>
                  </a:cubicBezTo>
                  <a:cubicBezTo>
                    <a:pt x="82707" y="46666"/>
                    <a:pt x="77538" y="42592"/>
                    <a:pt x="72000" y="38888"/>
                  </a:cubicBezTo>
                  <a:cubicBezTo>
                    <a:pt x="74584" y="34444"/>
                    <a:pt x="75323" y="30000"/>
                    <a:pt x="73846" y="25555"/>
                  </a:cubicBezTo>
                  <a:cubicBezTo>
                    <a:pt x="72738" y="23333"/>
                    <a:pt x="71261" y="21111"/>
                    <a:pt x="69046" y="19629"/>
                  </a:cubicBezTo>
                  <a:cubicBezTo>
                    <a:pt x="76430" y="21111"/>
                    <a:pt x="83076" y="24814"/>
                    <a:pt x="88615" y="30000"/>
                  </a:cubicBezTo>
                  <a:cubicBezTo>
                    <a:pt x="88984" y="30740"/>
                    <a:pt x="89353" y="31481"/>
                    <a:pt x="89723" y="32222"/>
                  </a:cubicBezTo>
                  <a:close/>
                  <a:moveTo>
                    <a:pt x="101538" y="59629"/>
                  </a:moveTo>
                  <a:cubicBezTo>
                    <a:pt x="100800" y="62222"/>
                    <a:pt x="100061" y="64814"/>
                    <a:pt x="98584" y="67407"/>
                  </a:cubicBezTo>
                  <a:cubicBezTo>
                    <a:pt x="96369" y="62962"/>
                    <a:pt x="93415" y="58518"/>
                    <a:pt x="89353" y="54074"/>
                  </a:cubicBezTo>
                  <a:cubicBezTo>
                    <a:pt x="93046" y="48518"/>
                    <a:pt x="94892" y="42592"/>
                    <a:pt x="94523" y="37037"/>
                  </a:cubicBezTo>
                  <a:cubicBezTo>
                    <a:pt x="96369" y="39629"/>
                    <a:pt x="97846" y="42592"/>
                    <a:pt x="98953" y="45925"/>
                  </a:cubicBezTo>
                  <a:cubicBezTo>
                    <a:pt x="100800" y="50370"/>
                    <a:pt x="101538" y="54814"/>
                    <a:pt x="101538" y="59629"/>
                  </a:cubicBezTo>
                  <a:close/>
                  <a:moveTo>
                    <a:pt x="104492" y="44074"/>
                  </a:moveTo>
                  <a:cubicBezTo>
                    <a:pt x="97476" y="24814"/>
                    <a:pt x="79384" y="12592"/>
                    <a:pt x="60184" y="12592"/>
                  </a:cubicBezTo>
                  <a:cubicBezTo>
                    <a:pt x="54646" y="12592"/>
                    <a:pt x="49107" y="13703"/>
                    <a:pt x="43938" y="15555"/>
                  </a:cubicBezTo>
                  <a:cubicBezTo>
                    <a:pt x="19200" y="24444"/>
                    <a:pt x="6646" y="51851"/>
                    <a:pt x="15507" y="76296"/>
                  </a:cubicBezTo>
                  <a:cubicBezTo>
                    <a:pt x="22523" y="95555"/>
                    <a:pt x="40615" y="107407"/>
                    <a:pt x="60184" y="107407"/>
                  </a:cubicBezTo>
                  <a:cubicBezTo>
                    <a:pt x="65353" y="107407"/>
                    <a:pt x="70892" y="106666"/>
                    <a:pt x="76061" y="104444"/>
                  </a:cubicBezTo>
                  <a:cubicBezTo>
                    <a:pt x="100800" y="95555"/>
                    <a:pt x="113353" y="68518"/>
                    <a:pt x="104492" y="44074"/>
                  </a:cubicBezTo>
                  <a:close/>
                  <a:moveTo>
                    <a:pt x="60184" y="0"/>
                  </a:moveTo>
                  <a:cubicBezTo>
                    <a:pt x="26953" y="0"/>
                    <a:pt x="0" y="27037"/>
                    <a:pt x="0" y="60000"/>
                  </a:cubicBezTo>
                  <a:cubicBezTo>
                    <a:pt x="0" y="93333"/>
                    <a:pt x="26953" y="120000"/>
                    <a:pt x="60184" y="120000"/>
                  </a:cubicBezTo>
                  <a:cubicBezTo>
                    <a:pt x="93046" y="120000"/>
                    <a:pt x="120000" y="93333"/>
                    <a:pt x="120000" y="60000"/>
                  </a:cubicBezTo>
                  <a:cubicBezTo>
                    <a:pt x="120000" y="27037"/>
                    <a:pt x="93046" y="0"/>
                    <a:pt x="60184"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
        <p:nvSpPr>
          <p:cNvPr id="602" name="Google Shape;602;p40"/>
          <p:cNvSpPr/>
          <p:nvPr/>
        </p:nvSpPr>
        <p:spPr>
          <a:xfrm>
            <a:off x="5367338" y="982356"/>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3" name="Google Shape;603;p40"/>
          <p:cNvGrpSpPr/>
          <p:nvPr/>
        </p:nvGrpSpPr>
        <p:grpSpPr>
          <a:xfrm>
            <a:off x="4864135" y="972457"/>
            <a:ext cx="1326000" cy="1010543"/>
            <a:chOff x="5075150" y="1429657"/>
            <a:chExt cx="1326000" cy="1010543"/>
          </a:xfrm>
        </p:grpSpPr>
        <p:sp>
          <p:nvSpPr>
            <p:cNvPr id="604" name="Google Shape;604;p40"/>
            <p:cNvSpPr txBox="1"/>
            <p:nvPr/>
          </p:nvSpPr>
          <p:spPr>
            <a:xfrm>
              <a:off x="5075150" y="1804800"/>
              <a:ext cx="1326000" cy="635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Új nemzetközi kapcsolatok kiépítése és meglévő kapcsolatok ápolása</a:t>
              </a:r>
              <a:endParaRPr sz="800"/>
            </a:p>
          </p:txBody>
        </p:sp>
        <p:sp>
          <p:nvSpPr>
            <p:cNvPr id="605" name="Google Shape;605;p40"/>
            <p:cNvSpPr/>
            <p:nvPr/>
          </p:nvSpPr>
          <p:spPr>
            <a:xfrm>
              <a:off x="5558153" y="1429657"/>
              <a:ext cx="360000" cy="360000"/>
            </a:xfrm>
            <a:custGeom>
              <a:avLst/>
              <a:gdLst/>
              <a:ahLst/>
              <a:cxnLst/>
              <a:rect l="l" t="t" r="r" b="b"/>
              <a:pathLst>
                <a:path w="120000" h="120000" extrusionOk="0">
                  <a:moveTo>
                    <a:pt x="90092" y="62222"/>
                  </a:moveTo>
                  <a:cubicBezTo>
                    <a:pt x="84923" y="45185"/>
                    <a:pt x="84923" y="45185"/>
                    <a:pt x="84923" y="45185"/>
                  </a:cubicBezTo>
                  <a:cubicBezTo>
                    <a:pt x="84184" y="43703"/>
                    <a:pt x="82707" y="42592"/>
                    <a:pt x="81230" y="42222"/>
                  </a:cubicBezTo>
                  <a:cubicBezTo>
                    <a:pt x="66461" y="39259"/>
                    <a:pt x="66461" y="39259"/>
                    <a:pt x="66461" y="39259"/>
                  </a:cubicBezTo>
                  <a:cubicBezTo>
                    <a:pt x="66461" y="39259"/>
                    <a:pt x="66461" y="39259"/>
                    <a:pt x="66461" y="39259"/>
                  </a:cubicBezTo>
                  <a:cubicBezTo>
                    <a:pt x="57969" y="37407"/>
                    <a:pt x="57969" y="37407"/>
                    <a:pt x="57969" y="37407"/>
                  </a:cubicBezTo>
                  <a:cubicBezTo>
                    <a:pt x="57969" y="37407"/>
                    <a:pt x="57969" y="37407"/>
                    <a:pt x="57600" y="37407"/>
                  </a:cubicBezTo>
                  <a:cubicBezTo>
                    <a:pt x="57600" y="37407"/>
                    <a:pt x="57600" y="37407"/>
                    <a:pt x="57600" y="37407"/>
                  </a:cubicBezTo>
                  <a:cubicBezTo>
                    <a:pt x="57600" y="37407"/>
                    <a:pt x="57600" y="37407"/>
                    <a:pt x="57600" y="37407"/>
                  </a:cubicBezTo>
                  <a:cubicBezTo>
                    <a:pt x="56861" y="37037"/>
                    <a:pt x="56861" y="37037"/>
                    <a:pt x="56861" y="37037"/>
                  </a:cubicBezTo>
                  <a:cubicBezTo>
                    <a:pt x="56861" y="37407"/>
                    <a:pt x="56861" y="37407"/>
                    <a:pt x="56861" y="37407"/>
                  </a:cubicBezTo>
                  <a:cubicBezTo>
                    <a:pt x="56861" y="37037"/>
                    <a:pt x="56492" y="37037"/>
                    <a:pt x="56492" y="37037"/>
                  </a:cubicBezTo>
                  <a:cubicBezTo>
                    <a:pt x="54646" y="37037"/>
                    <a:pt x="52800" y="38148"/>
                    <a:pt x="51692" y="40000"/>
                  </a:cubicBezTo>
                  <a:cubicBezTo>
                    <a:pt x="46892" y="47777"/>
                    <a:pt x="46892" y="47777"/>
                    <a:pt x="46892" y="47777"/>
                  </a:cubicBezTo>
                  <a:cubicBezTo>
                    <a:pt x="45415" y="50370"/>
                    <a:pt x="46523" y="54074"/>
                    <a:pt x="49107" y="55555"/>
                  </a:cubicBezTo>
                  <a:cubicBezTo>
                    <a:pt x="49846" y="55925"/>
                    <a:pt x="50953" y="56296"/>
                    <a:pt x="52061" y="56296"/>
                  </a:cubicBezTo>
                  <a:cubicBezTo>
                    <a:pt x="53907" y="56296"/>
                    <a:pt x="55753" y="55185"/>
                    <a:pt x="56861" y="53333"/>
                  </a:cubicBezTo>
                  <a:cubicBezTo>
                    <a:pt x="61292" y="45555"/>
                    <a:pt x="61292" y="45555"/>
                    <a:pt x="61292" y="45555"/>
                  </a:cubicBezTo>
                  <a:cubicBezTo>
                    <a:pt x="81600" y="56296"/>
                    <a:pt x="81600" y="56296"/>
                    <a:pt x="81600" y="56296"/>
                  </a:cubicBezTo>
                  <a:cubicBezTo>
                    <a:pt x="82707" y="57037"/>
                    <a:pt x="83446" y="57777"/>
                    <a:pt x="83815" y="58518"/>
                  </a:cubicBezTo>
                  <a:cubicBezTo>
                    <a:pt x="84184" y="58888"/>
                    <a:pt x="84184" y="58888"/>
                    <a:pt x="84553" y="59259"/>
                  </a:cubicBezTo>
                  <a:cubicBezTo>
                    <a:pt x="84553" y="59259"/>
                    <a:pt x="84553" y="59629"/>
                    <a:pt x="84553" y="59629"/>
                  </a:cubicBezTo>
                  <a:cubicBezTo>
                    <a:pt x="88615" y="66296"/>
                    <a:pt x="88615" y="66296"/>
                    <a:pt x="88615" y="66296"/>
                  </a:cubicBezTo>
                  <a:cubicBezTo>
                    <a:pt x="90092" y="65555"/>
                    <a:pt x="90461" y="63703"/>
                    <a:pt x="90092" y="62222"/>
                  </a:cubicBezTo>
                  <a:close/>
                  <a:moveTo>
                    <a:pt x="33600" y="75925"/>
                  </a:moveTo>
                  <a:cubicBezTo>
                    <a:pt x="34707" y="74074"/>
                    <a:pt x="34707" y="74074"/>
                    <a:pt x="34707" y="74074"/>
                  </a:cubicBezTo>
                  <a:cubicBezTo>
                    <a:pt x="29907" y="71111"/>
                    <a:pt x="29907" y="71111"/>
                    <a:pt x="29907" y="71111"/>
                  </a:cubicBezTo>
                  <a:cubicBezTo>
                    <a:pt x="29169" y="70740"/>
                    <a:pt x="28800" y="70370"/>
                    <a:pt x="28430" y="70000"/>
                  </a:cubicBezTo>
                  <a:cubicBezTo>
                    <a:pt x="28061" y="71111"/>
                    <a:pt x="28061" y="71111"/>
                    <a:pt x="28061" y="71111"/>
                  </a:cubicBezTo>
                  <a:cubicBezTo>
                    <a:pt x="26953" y="73333"/>
                    <a:pt x="27692" y="76296"/>
                    <a:pt x="29907" y="77777"/>
                  </a:cubicBezTo>
                  <a:cubicBezTo>
                    <a:pt x="30646" y="78148"/>
                    <a:pt x="31384" y="78148"/>
                    <a:pt x="32123" y="78148"/>
                  </a:cubicBezTo>
                  <a:cubicBezTo>
                    <a:pt x="32492" y="78148"/>
                    <a:pt x="32492" y="78148"/>
                    <a:pt x="32861" y="78148"/>
                  </a:cubicBezTo>
                  <a:cubicBezTo>
                    <a:pt x="32861" y="77407"/>
                    <a:pt x="33230" y="76666"/>
                    <a:pt x="33600" y="75925"/>
                  </a:cubicBezTo>
                  <a:close/>
                  <a:moveTo>
                    <a:pt x="18092" y="37037"/>
                  </a:moveTo>
                  <a:cubicBezTo>
                    <a:pt x="14400" y="43703"/>
                    <a:pt x="12184" y="51481"/>
                    <a:pt x="12184" y="60000"/>
                  </a:cubicBezTo>
                  <a:cubicBezTo>
                    <a:pt x="12184" y="67037"/>
                    <a:pt x="13661" y="73703"/>
                    <a:pt x="16246" y="79629"/>
                  </a:cubicBezTo>
                  <a:cubicBezTo>
                    <a:pt x="21415" y="81111"/>
                    <a:pt x="21415" y="81111"/>
                    <a:pt x="21415" y="81111"/>
                  </a:cubicBezTo>
                  <a:cubicBezTo>
                    <a:pt x="32861" y="41481"/>
                    <a:pt x="32861" y="41481"/>
                    <a:pt x="32861" y="41481"/>
                  </a:cubicBezTo>
                  <a:lnTo>
                    <a:pt x="18092" y="37037"/>
                  </a:lnTo>
                  <a:close/>
                  <a:moveTo>
                    <a:pt x="101907" y="37037"/>
                  </a:moveTo>
                  <a:cubicBezTo>
                    <a:pt x="86769" y="41481"/>
                    <a:pt x="86769" y="41481"/>
                    <a:pt x="86769" y="41481"/>
                  </a:cubicBezTo>
                  <a:cubicBezTo>
                    <a:pt x="98584" y="81111"/>
                    <a:pt x="98584" y="81111"/>
                    <a:pt x="98584" y="81111"/>
                  </a:cubicBezTo>
                  <a:cubicBezTo>
                    <a:pt x="103753" y="79629"/>
                    <a:pt x="103753" y="79629"/>
                    <a:pt x="103753" y="79629"/>
                  </a:cubicBezTo>
                  <a:cubicBezTo>
                    <a:pt x="106338" y="73703"/>
                    <a:pt x="107815" y="67037"/>
                    <a:pt x="107815" y="60000"/>
                  </a:cubicBezTo>
                  <a:cubicBezTo>
                    <a:pt x="107815" y="51481"/>
                    <a:pt x="105600" y="43703"/>
                    <a:pt x="101907" y="37037"/>
                  </a:cubicBezTo>
                  <a:close/>
                  <a:moveTo>
                    <a:pt x="43569" y="68518"/>
                  </a:moveTo>
                  <a:cubicBezTo>
                    <a:pt x="42092" y="68518"/>
                    <a:pt x="40615" y="69259"/>
                    <a:pt x="39876" y="70740"/>
                  </a:cubicBezTo>
                  <a:cubicBezTo>
                    <a:pt x="35815" y="77407"/>
                    <a:pt x="35815" y="77407"/>
                    <a:pt x="35815" y="77407"/>
                  </a:cubicBezTo>
                  <a:cubicBezTo>
                    <a:pt x="34707" y="79629"/>
                    <a:pt x="35446" y="82222"/>
                    <a:pt x="37661" y="83333"/>
                  </a:cubicBezTo>
                  <a:cubicBezTo>
                    <a:pt x="38400" y="84074"/>
                    <a:pt x="39138" y="84074"/>
                    <a:pt x="39876" y="84074"/>
                  </a:cubicBezTo>
                  <a:cubicBezTo>
                    <a:pt x="40615" y="84074"/>
                    <a:pt x="41723" y="83703"/>
                    <a:pt x="42461" y="83333"/>
                  </a:cubicBezTo>
                  <a:cubicBezTo>
                    <a:pt x="42092" y="84814"/>
                    <a:pt x="43200" y="86666"/>
                    <a:pt x="44676" y="87407"/>
                  </a:cubicBezTo>
                  <a:cubicBezTo>
                    <a:pt x="45415" y="87777"/>
                    <a:pt x="46153" y="88148"/>
                    <a:pt x="46892" y="88148"/>
                  </a:cubicBezTo>
                  <a:cubicBezTo>
                    <a:pt x="48369" y="88148"/>
                    <a:pt x="49846" y="87407"/>
                    <a:pt x="50584" y="85925"/>
                  </a:cubicBezTo>
                  <a:cubicBezTo>
                    <a:pt x="51323" y="84814"/>
                    <a:pt x="51323" y="84814"/>
                    <a:pt x="51323" y="84814"/>
                  </a:cubicBezTo>
                  <a:cubicBezTo>
                    <a:pt x="51323" y="86296"/>
                    <a:pt x="52061" y="87777"/>
                    <a:pt x="53538" y="88518"/>
                  </a:cubicBezTo>
                  <a:cubicBezTo>
                    <a:pt x="54276" y="88888"/>
                    <a:pt x="55015" y="88888"/>
                    <a:pt x="55753" y="88888"/>
                  </a:cubicBezTo>
                  <a:cubicBezTo>
                    <a:pt x="57230" y="88888"/>
                    <a:pt x="58707" y="88148"/>
                    <a:pt x="59446" y="86666"/>
                  </a:cubicBezTo>
                  <a:cubicBezTo>
                    <a:pt x="61292" y="83333"/>
                    <a:pt x="61292" y="83333"/>
                    <a:pt x="61292" y="83333"/>
                  </a:cubicBezTo>
                  <a:cubicBezTo>
                    <a:pt x="62769" y="81111"/>
                    <a:pt x="62030" y="78518"/>
                    <a:pt x="59815" y="77037"/>
                  </a:cubicBezTo>
                  <a:cubicBezTo>
                    <a:pt x="59076" y="77037"/>
                    <a:pt x="58338" y="76666"/>
                    <a:pt x="57600" y="76666"/>
                  </a:cubicBezTo>
                  <a:cubicBezTo>
                    <a:pt x="56861" y="76666"/>
                    <a:pt x="55753" y="77037"/>
                    <a:pt x="55015" y="77407"/>
                  </a:cubicBezTo>
                  <a:cubicBezTo>
                    <a:pt x="55015" y="75925"/>
                    <a:pt x="54276" y="74074"/>
                    <a:pt x="52800" y="73333"/>
                  </a:cubicBezTo>
                  <a:cubicBezTo>
                    <a:pt x="52061" y="72962"/>
                    <a:pt x="51323" y="72592"/>
                    <a:pt x="50584" y="72592"/>
                  </a:cubicBezTo>
                  <a:cubicBezTo>
                    <a:pt x="49846" y="72592"/>
                    <a:pt x="48738" y="72962"/>
                    <a:pt x="48000" y="73333"/>
                  </a:cubicBezTo>
                  <a:cubicBezTo>
                    <a:pt x="48369" y="71851"/>
                    <a:pt x="47261" y="70000"/>
                    <a:pt x="45784" y="69259"/>
                  </a:cubicBezTo>
                  <a:cubicBezTo>
                    <a:pt x="45046" y="68888"/>
                    <a:pt x="44307" y="68518"/>
                    <a:pt x="43569" y="68518"/>
                  </a:cubicBezTo>
                  <a:moveTo>
                    <a:pt x="86030" y="75925"/>
                  </a:moveTo>
                  <a:cubicBezTo>
                    <a:pt x="84923" y="76296"/>
                    <a:pt x="84184" y="76296"/>
                    <a:pt x="83446" y="76296"/>
                  </a:cubicBezTo>
                  <a:cubicBezTo>
                    <a:pt x="82707" y="76296"/>
                    <a:pt x="81600" y="76296"/>
                    <a:pt x="80861" y="75555"/>
                  </a:cubicBezTo>
                  <a:cubicBezTo>
                    <a:pt x="81230" y="77407"/>
                    <a:pt x="80492" y="79259"/>
                    <a:pt x="78646" y="80000"/>
                  </a:cubicBezTo>
                  <a:cubicBezTo>
                    <a:pt x="77907" y="80370"/>
                    <a:pt x="77169" y="80740"/>
                    <a:pt x="76430" y="80740"/>
                  </a:cubicBezTo>
                  <a:cubicBezTo>
                    <a:pt x="74953" y="80740"/>
                    <a:pt x="73476" y="80000"/>
                    <a:pt x="72738" y="78518"/>
                  </a:cubicBezTo>
                  <a:cubicBezTo>
                    <a:pt x="72000" y="77407"/>
                    <a:pt x="72000" y="77407"/>
                    <a:pt x="72000" y="77407"/>
                  </a:cubicBezTo>
                  <a:cubicBezTo>
                    <a:pt x="72000" y="78888"/>
                    <a:pt x="71261" y="80370"/>
                    <a:pt x="69784" y="81111"/>
                  </a:cubicBezTo>
                  <a:cubicBezTo>
                    <a:pt x="69046" y="81851"/>
                    <a:pt x="68307" y="81851"/>
                    <a:pt x="67569" y="81851"/>
                  </a:cubicBezTo>
                  <a:cubicBezTo>
                    <a:pt x="67200" y="81851"/>
                    <a:pt x="67200" y="81851"/>
                    <a:pt x="66830" y="81851"/>
                  </a:cubicBezTo>
                  <a:cubicBezTo>
                    <a:pt x="66830" y="81851"/>
                    <a:pt x="66461" y="81851"/>
                    <a:pt x="66461" y="81851"/>
                  </a:cubicBezTo>
                  <a:cubicBezTo>
                    <a:pt x="66461" y="81851"/>
                    <a:pt x="66461" y="81851"/>
                    <a:pt x="66461" y="81851"/>
                  </a:cubicBezTo>
                  <a:cubicBezTo>
                    <a:pt x="66092" y="81851"/>
                    <a:pt x="65723" y="81851"/>
                    <a:pt x="65723" y="81851"/>
                  </a:cubicBezTo>
                  <a:cubicBezTo>
                    <a:pt x="64984" y="81481"/>
                    <a:pt x="64984" y="81481"/>
                    <a:pt x="64984" y="81481"/>
                  </a:cubicBezTo>
                  <a:cubicBezTo>
                    <a:pt x="64984" y="80740"/>
                    <a:pt x="64984" y="80000"/>
                    <a:pt x="64615" y="79259"/>
                  </a:cubicBezTo>
                  <a:cubicBezTo>
                    <a:pt x="64246" y="77407"/>
                    <a:pt x="62769" y="75925"/>
                    <a:pt x="61292" y="74814"/>
                  </a:cubicBezTo>
                  <a:cubicBezTo>
                    <a:pt x="60184" y="74074"/>
                    <a:pt x="58707" y="73703"/>
                    <a:pt x="57600" y="73703"/>
                  </a:cubicBezTo>
                  <a:cubicBezTo>
                    <a:pt x="57600" y="73703"/>
                    <a:pt x="57230" y="73703"/>
                    <a:pt x="57230" y="73703"/>
                  </a:cubicBezTo>
                  <a:cubicBezTo>
                    <a:pt x="56492" y="72592"/>
                    <a:pt x="55753" y="71481"/>
                    <a:pt x="54276" y="70740"/>
                  </a:cubicBezTo>
                  <a:cubicBezTo>
                    <a:pt x="53169" y="70000"/>
                    <a:pt x="51692" y="69629"/>
                    <a:pt x="50584" y="69629"/>
                  </a:cubicBezTo>
                  <a:cubicBezTo>
                    <a:pt x="50584" y="69629"/>
                    <a:pt x="50215" y="69629"/>
                    <a:pt x="50215" y="69629"/>
                  </a:cubicBezTo>
                  <a:cubicBezTo>
                    <a:pt x="49476" y="68518"/>
                    <a:pt x="48738" y="67407"/>
                    <a:pt x="47261" y="66666"/>
                  </a:cubicBezTo>
                  <a:cubicBezTo>
                    <a:pt x="46153" y="65925"/>
                    <a:pt x="45046" y="65555"/>
                    <a:pt x="43569" y="65555"/>
                  </a:cubicBezTo>
                  <a:cubicBezTo>
                    <a:pt x="40984" y="65555"/>
                    <a:pt x="38769" y="67037"/>
                    <a:pt x="37292" y="69259"/>
                  </a:cubicBezTo>
                  <a:cubicBezTo>
                    <a:pt x="36184" y="71481"/>
                    <a:pt x="36184" y="71481"/>
                    <a:pt x="36184" y="71481"/>
                  </a:cubicBezTo>
                  <a:cubicBezTo>
                    <a:pt x="31015" y="68518"/>
                    <a:pt x="31015" y="68518"/>
                    <a:pt x="31015" y="68518"/>
                  </a:cubicBezTo>
                  <a:cubicBezTo>
                    <a:pt x="29907" y="67777"/>
                    <a:pt x="28800" y="65925"/>
                    <a:pt x="29538" y="64444"/>
                  </a:cubicBezTo>
                  <a:cubicBezTo>
                    <a:pt x="33969" y="48148"/>
                    <a:pt x="33969" y="48148"/>
                    <a:pt x="33969" y="48148"/>
                  </a:cubicBezTo>
                  <a:cubicBezTo>
                    <a:pt x="34338" y="46666"/>
                    <a:pt x="35815" y="45555"/>
                    <a:pt x="37292" y="45555"/>
                  </a:cubicBezTo>
                  <a:cubicBezTo>
                    <a:pt x="45415" y="45185"/>
                    <a:pt x="45415" y="45185"/>
                    <a:pt x="45415" y="45185"/>
                  </a:cubicBezTo>
                  <a:cubicBezTo>
                    <a:pt x="44676" y="46296"/>
                    <a:pt x="44676" y="46296"/>
                    <a:pt x="44676" y="46296"/>
                  </a:cubicBezTo>
                  <a:cubicBezTo>
                    <a:pt x="43569" y="48148"/>
                    <a:pt x="43200" y="50740"/>
                    <a:pt x="43938" y="52962"/>
                  </a:cubicBezTo>
                  <a:cubicBezTo>
                    <a:pt x="44307" y="55185"/>
                    <a:pt x="45784" y="57037"/>
                    <a:pt x="47630" y="58148"/>
                  </a:cubicBezTo>
                  <a:cubicBezTo>
                    <a:pt x="49107" y="58888"/>
                    <a:pt x="50584" y="58888"/>
                    <a:pt x="52061" y="58888"/>
                  </a:cubicBezTo>
                  <a:cubicBezTo>
                    <a:pt x="55015" y="58888"/>
                    <a:pt x="57969" y="57407"/>
                    <a:pt x="59076" y="54814"/>
                  </a:cubicBezTo>
                  <a:cubicBezTo>
                    <a:pt x="62400" y="49629"/>
                    <a:pt x="62400" y="49629"/>
                    <a:pt x="62400" y="49629"/>
                  </a:cubicBezTo>
                  <a:cubicBezTo>
                    <a:pt x="80123" y="58888"/>
                    <a:pt x="80123" y="58888"/>
                    <a:pt x="80123" y="58888"/>
                  </a:cubicBezTo>
                  <a:cubicBezTo>
                    <a:pt x="80861" y="59259"/>
                    <a:pt x="81230" y="59629"/>
                    <a:pt x="81600" y="60370"/>
                  </a:cubicBezTo>
                  <a:cubicBezTo>
                    <a:pt x="81969" y="60370"/>
                    <a:pt x="81969" y="60740"/>
                    <a:pt x="81969" y="60740"/>
                  </a:cubicBezTo>
                  <a:cubicBezTo>
                    <a:pt x="81969" y="60740"/>
                    <a:pt x="81969" y="61111"/>
                    <a:pt x="81969" y="61111"/>
                  </a:cubicBezTo>
                  <a:cubicBezTo>
                    <a:pt x="87138" y="69629"/>
                    <a:pt x="87138" y="69629"/>
                    <a:pt x="87138" y="69629"/>
                  </a:cubicBezTo>
                  <a:cubicBezTo>
                    <a:pt x="88615" y="71851"/>
                    <a:pt x="87876" y="74444"/>
                    <a:pt x="86030" y="75925"/>
                  </a:cubicBezTo>
                  <a:close/>
                  <a:moveTo>
                    <a:pt x="59815" y="0"/>
                  </a:moveTo>
                  <a:cubicBezTo>
                    <a:pt x="26953" y="0"/>
                    <a:pt x="0" y="26666"/>
                    <a:pt x="0" y="60000"/>
                  </a:cubicBezTo>
                  <a:cubicBezTo>
                    <a:pt x="0" y="93333"/>
                    <a:pt x="26953" y="120000"/>
                    <a:pt x="59815" y="120000"/>
                  </a:cubicBezTo>
                  <a:cubicBezTo>
                    <a:pt x="93046" y="120000"/>
                    <a:pt x="120000" y="93333"/>
                    <a:pt x="120000" y="60000"/>
                  </a:cubicBezTo>
                  <a:cubicBezTo>
                    <a:pt x="120000" y="26666"/>
                    <a:pt x="93046" y="0"/>
                    <a:pt x="59815"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grpSp>
      <p:sp>
        <p:nvSpPr>
          <p:cNvPr id="606" name="Google Shape;606;p40"/>
          <p:cNvSpPr/>
          <p:nvPr/>
        </p:nvSpPr>
        <p:spPr>
          <a:xfrm>
            <a:off x="3439716" y="982356"/>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40"/>
          <p:cNvSpPr/>
          <p:nvPr/>
        </p:nvSpPr>
        <p:spPr>
          <a:xfrm>
            <a:off x="952540" y="812125"/>
            <a:ext cx="3393300" cy="1125300"/>
          </a:xfrm>
          <a:prstGeom prst="roundRect">
            <a:avLst>
              <a:gd name="adj" fmla="val 16667"/>
            </a:avLst>
          </a:prstGeom>
          <a:solidFill>
            <a:srgbClr val="F3F3F3"/>
          </a:solidFill>
          <a:ln w="9525" cap="flat" cmpd="sng">
            <a:solidFill>
              <a:schemeClr val="dk2"/>
            </a:solidFill>
            <a:prstDash val="dash"/>
            <a:round/>
            <a:headEnd type="none" w="sm" len="sm"/>
            <a:tailEnd type="none" w="sm" len="sm"/>
          </a:ln>
        </p:spPr>
        <p:txBody>
          <a:bodyPr spcFirstLastPara="1" wrap="square" lIns="91425" tIns="0" rIns="91425" bIns="91425" anchor="t" anchorCtr="0">
            <a:noAutofit/>
          </a:bodyPr>
          <a:lstStyle/>
          <a:p>
            <a:pPr marL="0" lvl="0" indent="0" algn="ctr" rtl="0">
              <a:spcBef>
                <a:spcPts val="0"/>
              </a:spcBef>
              <a:spcAft>
                <a:spcPts val="0"/>
              </a:spcAft>
              <a:buNone/>
            </a:pPr>
            <a:r>
              <a:rPr lang="hu-HU" sz="900" b="1"/>
              <a:t>Kutatással kapcsolatos</a:t>
            </a:r>
            <a:endParaRPr sz="900" b="1"/>
          </a:p>
          <a:p>
            <a:pPr marL="0" lvl="0" indent="0" algn="ctr" rtl="0">
              <a:spcBef>
                <a:spcPts val="0"/>
              </a:spcBef>
              <a:spcAft>
                <a:spcPts val="0"/>
              </a:spcAft>
              <a:buNone/>
            </a:pPr>
            <a:r>
              <a:rPr lang="hu-HU" sz="900" b="1"/>
              <a:t>feladatok</a:t>
            </a:r>
            <a:endParaRPr sz="900" b="1"/>
          </a:p>
        </p:txBody>
      </p:sp>
      <p:grpSp>
        <p:nvGrpSpPr>
          <p:cNvPr id="608" name="Google Shape;608;p40"/>
          <p:cNvGrpSpPr/>
          <p:nvPr/>
        </p:nvGrpSpPr>
        <p:grpSpPr>
          <a:xfrm>
            <a:off x="2950435" y="972457"/>
            <a:ext cx="1326000" cy="926993"/>
            <a:chOff x="2813325" y="1429657"/>
            <a:chExt cx="1326000" cy="926993"/>
          </a:xfrm>
        </p:grpSpPr>
        <p:sp>
          <p:nvSpPr>
            <p:cNvPr id="609" name="Google Shape;609;p40"/>
            <p:cNvSpPr txBox="1"/>
            <p:nvPr/>
          </p:nvSpPr>
          <p:spPr>
            <a:xfrm>
              <a:off x="2813325" y="1888350"/>
              <a:ext cx="1326000" cy="468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Kutatási kompetencia térkép felállítása</a:t>
              </a:r>
              <a:endParaRPr sz="800"/>
            </a:p>
          </p:txBody>
        </p:sp>
        <p:sp>
          <p:nvSpPr>
            <p:cNvPr id="610" name="Google Shape;610;p40"/>
            <p:cNvSpPr/>
            <p:nvPr/>
          </p:nvSpPr>
          <p:spPr>
            <a:xfrm>
              <a:off x="3296336" y="1429657"/>
              <a:ext cx="360000" cy="360000"/>
            </a:xfrm>
            <a:custGeom>
              <a:avLst/>
              <a:gdLst/>
              <a:ahLst/>
              <a:cxnLst/>
              <a:rect l="l" t="t" r="r" b="b"/>
              <a:pathLst>
                <a:path w="120000" h="120000" extrusionOk="0">
                  <a:moveTo>
                    <a:pt x="106625" y="49259"/>
                  </a:moveTo>
                  <a:cubicBezTo>
                    <a:pt x="106625" y="57407"/>
                    <a:pt x="102538" y="64814"/>
                    <a:pt x="96222" y="68888"/>
                  </a:cubicBezTo>
                  <a:cubicBezTo>
                    <a:pt x="96222" y="69629"/>
                    <a:pt x="96222" y="70000"/>
                    <a:pt x="96222" y="70370"/>
                  </a:cubicBezTo>
                  <a:cubicBezTo>
                    <a:pt x="96222" y="78518"/>
                    <a:pt x="91393" y="85555"/>
                    <a:pt x="84334" y="88518"/>
                  </a:cubicBezTo>
                  <a:cubicBezTo>
                    <a:pt x="84334" y="102592"/>
                    <a:pt x="84334" y="102592"/>
                    <a:pt x="84334" y="102592"/>
                  </a:cubicBezTo>
                  <a:cubicBezTo>
                    <a:pt x="84334" y="104074"/>
                    <a:pt x="82848" y="105185"/>
                    <a:pt x="81362" y="105185"/>
                  </a:cubicBezTo>
                  <a:cubicBezTo>
                    <a:pt x="78390" y="105185"/>
                    <a:pt x="78390" y="105185"/>
                    <a:pt x="78390" y="105185"/>
                  </a:cubicBezTo>
                  <a:cubicBezTo>
                    <a:pt x="78390" y="86666"/>
                    <a:pt x="78390" y="86666"/>
                    <a:pt x="78390" y="86666"/>
                  </a:cubicBezTo>
                  <a:cubicBezTo>
                    <a:pt x="78390" y="86666"/>
                    <a:pt x="78018" y="86666"/>
                    <a:pt x="78018" y="86296"/>
                  </a:cubicBezTo>
                  <a:cubicBezTo>
                    <a:pt x="78390" y="86296"/>
                    <a:pt x="78390" y="86296"/>
                    <a:pt x="78390" y="86296"/>
                  </a:cubicBezTo>
                  <a:cubicBezTo>
                    <a:pt x="78390" y="81111"/>
                    <a:pt x="82476" y="76666"/>
                    <a:pt x="87678" y="76666"/>
                  </a:cubicBezTo>
                  <a:cubicBezTo>
                    <a:pt x="89164" y="76666"/>
                    <a:pt x="90278" y="75555"/>
                    <a:pt x="90278" y="74444"/>
                  </a:cubicBezTo>
                  <a:cubicBezTo>
                    <a:pt x="90278" y="72962"/>
                    <a:pt x="89164" y="71851"/>
                    <a:pt x="87678" y="71851"/>
                  </a:cubicBezTo>
                  <a:cubicBezTo>
                    <a:pt x="86563" y="71851"/>
                    <a:pt x="85448" y="72222"/>
                    <a:pt x="84334" y="72592"/>
                  </a:cubicBezTo>
                  <a:cubicBezTo>
                    <a:pt x="84334" y="62592"/>
                    <a:pt x="84334" y="62592"/>
                    <a:pt x="84334" y="62592"/>
                  </a:cubicBezTo>
                  <a:cubicBezTo>
                    <a:pt x="87678" y="62592"/>
                    <a:pt x="87678" y="62592"/>
                    <a:pt x="87678" y="62592"/>
                  </a:cubicBezTo>
                  <a:cubicBezTo>
                    <a:pt x="87678" y="62592"/>
                    <a:pt x="87678" y="62592"/>
                    <a:pt x="87678" y="62592"/>
                  </a:cubicBezTo>
                  <a:cubicBezTo>
                    <a:pt x="94365" y="62592"/>
                    <a:pt x="99566" y="57407"/>
                    <a:pt x="99566" y="50740"/>
                  </a:cubicBezTo>
                  <a:cubicBezTo>
                    <a:pt x="99566" y="49259"/>
                    <a:pt x="98823" y="48148"/>
                    <a:pt x="97337" y="48148"/>
                  </a:cubicBezTo>
                  <a:cubicBezTo>
                    <a:pt x="96222" y="48148"/>
                    <a:pt x="95108" y="49259"/>
                    <a:pt x="95108" y="50740"/>
                  </a:cubicBezTo>
                  <a:cubicBezTo>
                    <a:pt x="95108" y="54444"/>
                    <a:pt x="91764" y="57777"/>
                    <a:pt x="87678" y="57777"/>
                  </a:cubicBezTo>
                  <a:cubicBezTo>
                    <a:pt x="84334" y="57777"/>
                    <a:pt x="84334" y="57777"/>
                    <a:pt x="84334" y="57777"/>
                  </a:cubicBezTo>
                  <a:cubicBezTo>
                    <a:pt x="84334" y="55555"/>
                    <a:pt x="84334" y="55555"/>
                    <a:pt x="84334" y="55555"/>
                  </a:cubicBezTo>
                  <a:cubicBezTo>
                    <a:pt x="84334" y="48518"/>
                    <a:pt x="90278" y="42592"/>
                    <a:pt x="97337" y="42592"/>
                  </a:cubicBezTo>
                  <a:cubicBezTo>
                    <a:pt x="98823" y="42592"/>
                    <a:pt x="99566" y="41481"/>
                    <a:pt x="99566" y="40000"/>
                  </a:cubicBezTo>
                  <a:cubicBezTo>
                    <a:pt x="99566" y="38888"/>
                    <a:pt x="98823" y="37777"/>
                    <a:pt x="97337" y="37777"/>
                  </a:cubicBezTo>
                  <a:cubicBezTo>
                    <a:pt x="95479" y="37777"/>
                    <a:pt x="93993" y="38148"/>
                    <a:pt x="92136" y="38518"/>
                  </a:cubicBezTo>
                  <a:cubicBezTo>
                    <a:pt x="91021" y="34444"/>
                    <a:pt x="87306" y="31111"/>
                    <a:pt x="82848" y="31111"/>
                  </a:cubicBezTo>
                  <a:cubicBezTo>
                    <a:pt x="81362" y="31111"/>
                    <a:pt x="80247" y="32222"/>
                    <a:pt x="80247" y="33703"/>
                  </a:cubicBezTo>
                  <a:cubicBezTo>
                    <a:pt x="80247" y="35185"/>
                    <a:pt x="81362" y="36296"/>
                    <a:pt x="82848" y="36296"/>
                  </a:cubicBezTo>
                  <a:cubicBezTo>
                    <a:pt x="85448" y="36296"/>
                    <a:pt x="87306" y="38148"/>
                    <a:pt x="87678" y="40740"/>
                  </a:cubicBezTo>
                  <a:cubicBezTo>
                    <a:pt x="85448" y="42222"/>
                    <a:pt x="83591" y="44074"/>
                    <a:pt x="82476" y="45925"/>
                  </a:cubicBezTo>
                  <a:cubicBezTo>
                    <a:pt x="78761" y="37407"/>
                    <a:pt x="70216" y="31481"/>
                    <a:pt x="60557" y="31481"/>
                  </a:cubicBezTo>
                  <a:cubicBezTo>
                    <a:pt x="58328" y="31481"/>
                    <a:pt x="58328" y="31481"/>
                    <a:pt x="58328" y="31481"/>
                  </a:cubicBezTo>
                  <a:cubicBezTo>
                    <a:pt x="58328" y="30000"/>
                    <a:pt x="58328" y="30000"/>
                    <a:pt x="58328" y="30000"/>
                  </a:cubicBezTo>
                  <a:cubicBezTo>
                    <a:pt x="58328" y="27777"/>
                    <a:pt x="60185" y="25555"/>
                    <a:pt x="62786" y="25555"/>
                  </a:cubicBezTo>
                  <a:cubicBezTo>
                    <a:pt x="63900" y="25555"/>
                    <a:pt x="65015" y="24814"/>
                    <a:pt x="65015" y="22962"/>
                  </a:cubicBezTo>
                  <a:cubicBezTo>
                    <a:pt x="65015" y="21481"/>
                    <a:pt x="63900" y="20740"/>
                    <a:pt x="62786" y="20740"/>
                  </a:cubicBezTo>
                  <a:cubicBezTo>
                    <a:pt x="57585" y="20740"/>
                    <a:pt x="53498" y="25185"/>
                    <a:pt x="53498" y="30000"/>
                  </a:cubicBezTo>
                  <a:cubicBezTo>
                    <a:pt x="53498" y="31481"/>
                    <a:pt x="53498" y="31481"/>
                    <a:pt x="53498" y="31481"/>
                  </a:cubicBezTo>
                  <a:cubicBezTo>
                    <a:pt x="47925" y="31481"/>
                    <a:pt x="47925" y="31481"/>
                    <a:pt x="47925" y="31481"/>
                  </a:cubicBezTo>
                  <a:cubicBezTo>
                    <a:pt x="47925" y="31481"/>
                    <a:pt x="47925" y="31481"/>
                    <a:pt x="47925" y="31481"/>
                  </a:cubicBezTo>
                  <a:cubicBezTo>
                    <a:pt x="41981" y="31481"/>
                    <a:pt x="36780" y="34444"/>
                    <a:pt x="33808" y="39259"/>
                  </a:cubicBezTo>
                  <a:cubicBezTo>
                    <a:pt x="31207" y="38888"/>
                    <a:pt x="29349" y="36666"/>
                    <a:pt x="29349" y="34444"/>
                  </a:cubicBezTo>
                  <a:cubicBezTo>
                    <a:pt x="29349" y="32962"/>
                    <a:pt x="28235" y="31851"/>
                    <a:pt x="26749" y="31851"/>
                  </a:cubicBezTo>
                  <a:cubicBezTo>
                    <a:pt x="25263" y="31851"/>
                    <a:pt x="24520" y="32962"/>
                    <a:pt x="24520" y="34444"/>
                  </a:cubicBezTo>
                  <a:cubicBezTo>
                    <a:pt x="24520" y="38518"/>
                    <a:pt x="27120" y="42222"/>
                    <a:pt x="31578" y="43703"/>
                  </a:cubicBezTo>
                  <a:cubicBezTo>
                    <a:pt x="31207" y="45185"/>
                    <a:pt x="30835" y="47037"/>
                    <a:pt x="30835" y="48518"/>
                  </a:cubicBezTo>
                  <a:cubicBezTo>
                    <a:pt x="30835" y="50000"/>
                    <a:pt x="31950" y="51111"/>
                    <a:pt x="33065" y="51111"/>
                  </a:cubicBezTo>
                  <a:cubicBezTo>
                    <a:pt x="34551" y="51111"/>
                    <a:pt x="35665" y="50000"/>
                    <a:pt x="35665" y="48518"/>
                  </a:cubicBezTo>
                  <a:cubicBezTo>
                    <a:pt x="35665" y="45185"/>
                    <a:pt x="37151" y="42222"/>
                    <a:pt x="39380" y="40000"/>
                  </a:cubicBezTo>
                  <a:cubicBezTo>
                    <a:pt x="40866" y="44444"/>
                    <a:pt x="44953" y="47777"/>
                    <a:pt x="49783" y="47777"/>
                  </a:cubicBezTo>
                  <a:cubicBezTo>
                    <a:pt x="51269" y="47777"/>
                    <a:pt x="52383" y="46666"/>
                    <a:pt x="52383" y="45185"/>
                  </a:cubicBezTo>
                  <a:cubicBezTo>
                    <a:pt x="52383" y="44074"/>
                    <a:pt x="51269" y="42962"/>
                    <a:pt x="49783" y="42962"/>
                  </a:cubicBezTo>
                  <a:cubicBezTo>
                    <a:pt x="46439" y="42962"/>
                    <a:pt x="43839" y="40370"/>
                    <a:pt x="43467" y="37037"/>
                  </a:cubicBezTo>
                  <a:cubicBezTo>
                    <a:pt x="44953" y="36666"/>
                    <a:pt x="46439" y="36296"/>
                    <a:pt x="47925" y="36296"/>
                  </a:cubicBezTo>
                  <a:cubicBezTo>
                    <a:pt x="60557" y="36296"/>
                    <a:pt x="60557" y="36296"/>
                    <a:pt x="60557" y="36296"/>
                  </a:cubicBezTo>
                  <a:cubicBezTo>
                    <a:pt x="64272" y="36296"/>
                    <a:pt x="67987" y="37407"/>
                    <a:pt x="70959" y="39629"/>
                  </a:cubicBezTo>
                  <a:cubicBezTo>
                    <a:pt x="61300" y="41111"/>
                    <a:pt x="53498" y="47407"/>
                    <a:pt x="49411" y="55925"/>
                  </a:cubicBezTo>
                  <a:cubicBezTo>
                    <a:pt x="40866" y="55925"/>
                    <a:pt x="40866" y="55925"/>
                    <a:pt x="40866" y="55925"/>
                  </a:cubicBezTo>
                  <a:cubicBezTo>
                    <a:pt x="40866" y="55925"/>
                    <a:pt x="40866" y="55925"/>
                    <a:pt x="40866" y="55925"/>
                  </a:cubicBezTo>
                  <a:cubicBezTo>
                    <a:pt x="40495" y="55925"/>
                    <a:pt x="40495" y="55925"/>
                    <a:pt x="40495" y="55925"/>
                  </a:cubicBezTo>
                  <a:cubicBezTo>
                    <a:pt x="40495" y="55925"/>
                    <a:pt x="40495" y="55925"/>
                    <a:pt x="40495" y="55925"/>
                  </a:cubicBezTo>
                  <a:cubicBezTo>
                    <a:pt x="30835" y="55925"/>
                    <a:pt x="30835" y="55925"/>
                    <a:pt x="30835" y="55925"/>
                  </a:cubicBezTo>
                  <a:cubicBezTo>
                    <a:pt x="25634" y="55925"/>
                    <a:pt x="21547" y="52222"/>
                    <a:pt x="21547" y="47037"/>
                  </a:cubicBezTo>
                  <a:cubicBezTo>
                    <a:pt x="21547" y="45925"/>
                    <a:pt x="20433" y="44814"/>
                    <a:pt x="19318" y="44814"/>
                  </a:cubicBezTo>
                  <a:cubicBezTo>
                    <a:pt x="17832" y="44814"/>
                    <a:pt x="16718" y="45925"/>
                    <a:pt x="16718" y="47037"/>
                  </a:cubicBezTo>
                  <a:cubicBezTo>
                    <a:pt x="16718" y="54814"/>
                    <a:pt x="23034" y="60740"/>
                    <a:pt x="30835" y="60740"/>
                  </a:cubicBezTo>
                  <a:cubicBezTo>
                    <a:pt x="31578" y="60740"/>
                    <a:pt x="31578" y="60740"/>
                    <a:pt x="31578" y="60740"/>
                  </a:cubicBezTo>
                  <a:cubicBezTo>
                    <a:pt x="30092" y="62592"/>
                    <a:pt x="29349" y="64814"/>
                    <a:pt x="29349" y="67407"/>
                  </a:cubicBezTo>
                  <a:cubicBezTo>
                    <a:pt x="29349" y="68518"/>
                    <a:pt x="30464" y="69629"/>
                    <a:pt x="31950" y="69629"/>
                  </a:cubicBezTo>
                  <a:cubicBezTo>
                    <a:pt x="33065" y="69629"/>
                    <a:pt x="34179" y="68518"/>
                    <a:pt x="34179" y="67407"/>
                  </a:cubicBezTo>
                  <a:cubicBezTo>
                    <a:pt x="34179" y="63703"/>
                    <a:pt x="37151" y="60740"/>
                    <a:pt x="40866" y="60740"/>
                  </a:cubicBezTo>
                  <a:cubicBezTo>
                    <a:pt x="40866" y="60740"/>
                    <a:pt x="40866" y="60740"/>
                    <a:pt x="40866" y="60740"/>
                  </a:cubicBezTo>
                  <a:cubicBezTo>
                    <a:pt x="47925" y="60740"/>
                    <a:pt x="47925" y="60740"/>
                    <a:pt x="47925" y="60740"/>
                  </a:cubicBezTo>
                  <a:cubicBezTo>
                    <a:pt x="47182" y="63333"/>
                    <a:pt x="46811" y="65925"/>
                    <a:pt x="46811" y="68518"/>
                  </a:cubicBezTo>
                  <a:cubicBezTo>
                    <a:pt x="46811" y="70000"/>
                    <a:pt x="47925" y="70740"/>
                    <a:pt x="49040" y="70740"/>
                  </a:cubicBezTo>
                  <a:cubicBezTo>
                    <a:pt x="50526" y="70740"/>
                    <a:pt x="51640" y="70000"/>
                    <a:pt x="51640" y="68518"/>
                  </a:cubicBezTo>
                  <a:cubicBezTo>
                    <a:pt x="51640" y="61851"/>
                    <a:pt x="54241" y="55555"/>
                    <a:pt x="58699" y="51111"/>
                  </a:cubicBezTo>
                  <a:cubicBezTo>
                    <a:pt x="64643" y="51481"/>
                    <a:pt x="69102" y="56296"/>
                    <a:pt x="69102" y="62222"/>
                  </a:cubicBezTo>
                  <a:cubicBezTo>
                    <a:pt x="69102" y="63703"/>
                    <a:pt x="70216" y="64814"/>
                    <a:pt x="71702" y="64814"/>
                  </a:cubicBezTo>
                  <a:cubicBezTo>
                    <a:pt x="72817" y="64814"/>
                    <a:pt x="73931" y="63703"/>
                    <a:pt x="73931" y="62222"/>
                  </a:cubicBezTo>
                  <a:cubicBezTo>
                    <a:pt x="73931" y="55555"/>
                    <a:pt x="69473" y="49629"/>
                    <a:pt x="63529" y="47407"/>
                  </a:cubicBezTo>
                  <a:cubicBezTo>
                    <a:pt x="66873" y="45185"/>
                    <a:pt x="70959" y="43703"/>
                    <a:pt x="75417" y="43703"/>
                  </a:cubicBezTo>
                  <a:cubicBezTo>
                    <a:pt x="78018" y="47037"/>
                    <a:pt x="79504" y="50740"/>
                    <a:pt x="79504" y="55185"/>
                  </a:cubicBezTo>
                  <a:cubicBezTo>
                    <a:pt x="79504" y="74814"/>
                    <a:pt x="79504" y="74814"/>
                    <a:pt x="79504" y="74814"/>
                  </a:cubicBezTo>
                  <a:cubicBezTo>
                    <a:pt x="78390" y="75555"/>
                    <a:pt x="77275" y="76666"/>
                    <a:pt x="76532" y="77777"/>
                  </a:cubicBezTo>
                  <a:cubicBezTo>
                    <a:pt x="69845" y="77037"/>
                    <a:pt x="65015" y="71481"/>
                    <a:pt x="65015" y="65185"/>
                  </a:cubicBezTo>
                  <a:cubicBezTo>
                    <a:pt x="65015" y="63703"/>
                    <a:pt x="63900" y="62592"/>
                    <a:pt x="62414" y="62592"/>
                  </a:cubicBezTo>
                  <a:cubicBezTo>
                    <a:pt x="61300" y="62592"/>
                    <a:pt x="60185" y="63703"/>
                    <a:pt x="60185" y="65185"/>
                  </a:cubicBezTo>
                  <a:cubicBezTo>
                    <a:pt x="60185" y="73333"/>
                    <a:pt x="66130" y="80370"/>
                    <a:pt x="73931" y="82222"/>
                  </a:cubicBezTo>
                  <a:cubicBezTo>
                    <a:pt x="73560" y="83333"/>
                    <a:pt x="73560" y="84814"/>
                    <a:pt x="73560" y="86296"/>
                  </a:cubicBezTo>
                  <a:cubicBezTo>
                    <a:pt x="73560" y="86296"/>
                    <a:pt x="73560" y="86296"/>
                    <a:pt x="73560" y="86296"/>
                  </a:cubicBezTo>
                  <a:cubicBezTo>
                    <a:pt x="73560" y="86666"/>
                    <a:pt x="73560" y="86666"/>
                    <a:pt x="73560" y="86666"/>
                  </a:cubicBezTo>
                  <a:cubicBezTo>
                    <a:pt x="73560" y="105185"/>
                    <a:pt x="73560" y="105185"/>
                    <a:pt x="73560" y="105185"/>
                  </a:cubicBezTo>
                  <a:cubicBezTo>
                    <a:pt x="70216" y="105185"/>
                    <a:pt x="70216" y="105185"/>
                    <a:pt x="70216" y="105185"/>
                  </a:cubicBezTo>
                  <a:cubicBezTo>
                    <a:pt x="68359" y="105185"/>
                    <a:pt x="67244" y="104074"/>
                    <a:pt x="67244" y="102592"/>
                  </a:cubicBezTo>
                  <a:cubicBezTo>
                    <a:pt x="67244" y="88148"/>
                    <a:pt x="67244" y="88148"/>
                    <a:pt x="67244" y="88148"/>
                  </a:cubicBezTo>
                  <a:cubicBezTo>
                    <a:pt x="63157" y="85925"/>
                    <a:pt x="60185" y="82592"/>
                    <a:pt x="58328" y="78518"/>
                  </a:cubicBezTo>
                  <a:cubicBezTo>
                    <a:pt x="56842" y="78888"/>
                    <a:pt x="55356" y="79259"/>
                    <a:pt x="53869" y="79259"/>
                  </a:cubicBezTo>
                  <a:cubicBezTo>
                    <a:pt x="49783" y="79259"/>
                    <a:pt x="46068" y="77407"/>
                    <a:pt x="43839" y="74814"/>
                  </a:cubicBezTo>
                  <a:cubicBezTo>
                    <a:pt x="41981" y="75185"/>
                    <a:pt x="39752" y="75555"/>
                    <a:pt x="37894" y="75555"/>
                  </a:cubicBezTo>
                  <a:cubicBezTo>
                    <a:pt x="23405" y="75555"/>
                    <a:pt x="11888" y="64074"/>
                    <a:pt x="11888" y="50000"/>
                  </a:cubicBezTo>
                  <a:cubicBezTo>
                    <a:pt x="11888" y="35925"/>
                    <a:pt x="23405" y="24444"/>
                    <a:pt x="37894" y="24444"/>
                  </a:cubicBezTo>
                  <a:cubicBezTo>
                    <a:pt x="40123" y="24444"/>
                    <a:pt x="42352" y="24814"/>
                    <a:pt x="44582" y="25555"/>
                  </a:cubicBezTo>
                  <a:cubicBezTo>
                    <a:pt x="47554" y="19629"/>
                    <a:pt x="53126" y="15555"/>
                    <a:pt x="59814" y="15555"/>
                  </a:cubicBezTo>
                  <a:cubicBezTo>
                    <a:pt x="66873" y="15555"/>
                    <a:pt x="72817" y="19629"/>
                    <a:pt x="75417" y="26296"/>
                  </a:cubicBezTo>
                  <a:cubicBezTo>
                    <a:pt x="77647" y="25555"/>
                    <a:pt x="79876" y="25185"/>
                    <a:pt x="82476" y="25185"/>
                  </a:cubicBezTo>
                  <a:cubicBezTo>
                    <a:pt x="95851" y="25185"/>
                    <a:pt x="106625" y="35925"/>
                    <a:pt x="106625" y="49259"/>
                  </a:cubicBezTo>
                  <a:close/>
                  <a:moveTo>
                    <a:pt x="60185" y="0"/>
                  </a:moveTo>
                  <a:cubicBezTo>
                    <a:pt x="26749" y="0"/>
                    <a:pt x="0" y="27037"/>
                    <a:pt x="0" y="60000"/>
                  </a:cubicBezTo>
                  <a:cubicBezTo>
                    <a:pt x="0" y="92962"/>
                    <a:pt x="26749" y="120000"/>
                    <a:pt x="60185" y="120000"/>
                  </a:cubicBezTo>
                  <a:cubicBezTo>
                    <a:pt x="92879" y="120000"/>
                    <a:pt x="120000" y="92962"/>
                    <a:pt x="120000" y="60000"/>
                  </a:cubicBezTo>
                  <a:cubicBezTo>
                    <a:pt x="120000" y="27037"/>
                    <a:pt x="92879" y="0"/>
                    <a:pt x="60185" y="0"/>
                  </a:cubicBezTo>
                  <a:close/>
                </a:path>
              </a:pathLst>
            </a:custGeom>
            <a:solidFill>
              <a:schemeClr val="dk2"/>
            </a:solidFill>
            <a:ln w="9525" cap="flat" cmpd="sng">
              <a:solidFill>
                <a:srgbClr val="FFFFFF">
                  <a:alpha val="0"/>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
        <p:nvSpPr>
          <p:cNvPr id="611" name="Google Shape;611;p40"/>
          <p:cNvSpPr/>
          <p:nvPr/>
        </p:nvSpPr>
        <p:spPr>
          <a:xfrm>
            <a:off x="1534716" y="982356"/>
            <a:ext cx="342000" cy="342000"/>
          </a:xfrm>
          <a:prstGeom prst="ellips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2" name="Google Shape;612;p40"/>
          <p:cNvGrpSpPr/>
          <p:nvPr/>
        </p:nvGrpSpPr>
        <p:grpSpPr>
          <a:xfrm>
            <a:off x="1036735" y="972457"/>
            <a:ext cx="1326000" cy="1010543"/>
            <a:chOff x="1038450" y="1429657"/>
            <a:chExt cx="1326000" cy="1010543"/>
          </a:xfrm>
        </p:grpSpPr>
        <p:sp>
          <p:nvSpPr>
            <p:cNvPr id="613" name="Google Shape;613;p40"/>
            <p:cNvSpPr txBox="1"/>
            <p:nvPr/>
          </p:nvSpPr>
          <p:spPr>
            <a:xfrm>
              <a:off x="1038450" y="1804800"/>
              <a:ext cx="1326000" cy="635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Szükséges kutatóhelyek kialakítása és fejlesztése</a:t>
              </a:r>
              <a:endParaRPr sz="800"/>
            </a:p>
          </p:txBody>
        </p:sp>
        <p:sp>
          <p:nvSpPr>
            <p:cNvPr id="614" name="Google Shape;614;p40"/>
            <p:cNvSpPr/>
            <p:nvPr/>
          </p:nvSpPr>
          <p:spPr>
            <a:xfrm>
              <a:off x="1521458" y="1429657"/>
              <a:ext cx="360000" cy="360000"/>
            </a:xfrm>
            <a:custGeom>
              <a:avLst/>
              <a:gdLst/>
              <a:ahLst/>
              <a:cxnLst/>
              <a:rect l="l" t="t" r="r" b="b"/>
              <a:pathLst>
                <a:path w="120000" h="120000" extrusionOk="0">
                  <a:moveTo>
                    <a:pt x="42592" y="62222"/>
                  </a:moveTo>
                  <a:cubicBezTo>
                    <a:pt x="54814" y="69259"/>
                    <a:pt x="54814" y="69259"/>
                    <a:pt x="54814" y="69259"/>
                  </a:cubicBezTo>
                  <a:cubicBezTo>
                    <a:pt x="55185" y="69629"/>
                    <a:pt x="55555" y="69629"/>
                    <a:pt x="55925" y="69629"/>
                  </a:cubicBezTo>
                  <a:cubicBezTo>
                    <a:pt x="56666" y="69629"/>
                    <a:pt x="57777" y="69259"/>
                    <a:pt x="58148" y="68518"/>
                  </a:cubicBezTo>
                  <a:cubicBezTo>
                    <a:pt x="68518" y="50370"/>
                    <a:pt x="68518" y="50370"/>
                    <a:pt x="68518" y="50370"/>
                  </a:cubicBezTo>
                  <a:cubicBezTo>
                    <a:pt x="68148" y="50370"/>
                    <a:pt x="67777" y="50370"/>
                    <a:pt x="67037" y="50370"/>
                  </a:cubicBezTo>
                  <a:cubicBezTo>
                    <a:pt x="61851" y="50370"/>
                    <a:pt x="57777" y="46296"/>
                    <a:pt x="57777" y="41481"/>
                  </a:cubicBezTo>
                  <a:cubicBezTo>
                    <a:pt x="57777" y="36296"/>
                    <a:pt x="61851" y="32222"/>
                    <a:pt x="67037" y="32222"/>
                  </a:cubicBezTo>
                  <a:cubicBezTo>
                    <a:pt x="70740" y="32222"/>
                    <a:pt x="74444" y="34814"/>
                    <a:pt x="75555" y="38518"/>
                  </a:cubicBezTo>
                  <a:cubicBezTo>
                    <a:pt x="79259" y="31481"/>
                    <a:pt x="79259" y="31481"/>
                    <a:pt x="79259" y="31481"/>
                  </a:cubicBezTo>
                  <a:cubicBezTo>
                    <a:pt x="79629" y="31111"/>
                    <a:pt x="79629" y="30370"/>
                    <a:pt x="79629" y="30000"/>
                  </a:cubicBezTo>
                  <a:cubicBezTo>
                    <a:pt x="79629" y="29259"/>
                    <a:pt x="78888" y="28888"/>
                    <a:pt x="78518" y="28518"/>
                  </a:cubicBezTo>
                  <a:cubicBezTo>
                    <a:pt x="75555" y="26666"/>
                    <a:pt x="75555" y="26666"/>
                    <a:pt x="75555" y="26666"/>
                  </a:cubicBezTo>
                  <a:cubicBezTo>
                    <a:pt x="78148" y="22222"/>
                    <a:pt x="78148" y="22222"/>
                    <a:pt x="78148" y="22222"/>
                  </a:cubicBezTo>
                  <a:cubicBezTo>
                    <a:pt x="81111" y="24074"/>
                    <a:pt x="81111" y="24074"/>
                    <a:pt x="81111" y="24074"/>
                  </a:cubicBezTo>
                  <a:cubicBezTo>
                    <a:pt x="83333" y="20000"/>
                    <a:pt x="83333" y="20000"/>
                    <a:pt x="83333" y="20000"/>
                  </a:cubicBezTo>
                  <a:cubicBezTo>
                    <a:pt x="71111" y="12962"/>
                    <a:pt x="71111" y="12962"/>
                    <a:pt x="71111" y="12962"/>
                  </a:cubicBezTo>
                  <a:cubicBezTo>
                    <a:pt x="68888" y="17037"/>
                    <a:pt x="68888" y="17037"/>
                    <a:pt x="68888" y="17037"/>
                  </a:cubicBezTo>
                  <a:cubicBezTo>
                    <a:pt x="71851" y="18518"/>
                    <a:pt x="71851" y="18518"/>
                    <a:pt x="71851" y="18518"/>
                  </a:cubicBezTo>
                  <a:cubicBezTo>
                    <a:pt x="69259" y="22962"/>
                    <a:pt x="69259" y="22962"/>
                    <a:pt x="69259" y="22962"/>
                  </a:cubicBezTo>
                  <a:cubicBezTo>
                    <a:pt x="66296" y="21481"/>
                    <a:pt x="66296" y="21481"/>
                    <a:pt x="66296" y="21481"/>
                  </a:cubicBezTo>
                  <a:cubicBezTo>
                    <a:pt x="65185" y="20740"/>
                    <a:pt x="63703" y="21111"/>
                    <a:pt x="62962" y="22222"/>
                  </a:cubicBezTo>
                  <a:cubicBezTo>
                    <a:pt x="41851" y="58888"/>
                    <a:pt x="41851" y="58888"/>
                    <a:pt x="41851" y="58888"/>
                  </a:cubicBezTo>
                  <a:cubicBezTo>
                    <a:pt x="41481" y="59629"/>
                    <a:pt x="41481" y="60000"/>
                    <a:pt x="41481" y="60740"/>
                  </a:cubicBezTo>
                  <a:cubicBezTo>
                    <a:pt x="41481" y="61481"/>
                    <a:pt x="42222" y="61851"/>
                    <a:pt x="42592" y="62222"/>
                  </a:cubicBezTo>
                  <a:close/>
                  <a:moveTo>
                    <a:pt x="58518" y="74814"/>
                  </a:moveTo>
                  <a:cubicBezTo>
                    <a:pt x="35555" y="61851"/>
                    <a:pt x="35555" y="61851"/>
                    <a:pt x="35555" y="61851"/>
                  </a:cubicBezTo>
                  <a:cubicBezTo>
                    <a:pt x="33333" y="65925"/>
                    <a:pt x="33333" y="65925"/>
                    <a:pt x="33333" y="65925"/>
                  </a:cubicBezTo>
                  <a:cubicBezTo>
                    <a:pt x="56296" y="79259"/>
                    <a:pt x="56296" y="79259"/>
                    <a:pt x="56296" y="79259"/>
                  </a:cubicBezTo>
                  <a:lnTo>
                    <a:pt x="58518" y="74814"/>
                  </a:lnTo>
                  <a:close/>
                  <a:moveTo>
                    <a:pt x="85925" y="89629"/>
                  </a:moveTo>
                  <a:cubicBezTo>
                    <a:pt x="77777" y="89629"/>
                    <a:pt x="77777" y="89629"/>
                    <a:pt x="77777" y="89629"/>
                  </a:cubicBezTo>
                  <a:cubicBezTo>
                    <a:pt x="77407" y="89629"/>
                    <a:pt x="77037" y="89629"/>
                    <a:pt x="76666" y="89629"/>
                  </a:cubicBezTo>
                  <a:cubicBezTo>
                    <a:pt x="72962" y="89629"/>
                    <a:pt x="70370" y="86666"/>
                    <a:pt x="70370" y="83333"/>
                  </a:cubicBezTo>
                  <a:cubicBezTo>
                    <a:pt x="66666" y="86666"/>
                    <a:pt x="62222" y="88888"/>
                    <a:pt x="57037" y="89629"/>
                  </a:cubicBezTo>
                  <a:cubicBezTo>
                    <a:pt x="34074" y="89629"/>
                    <a:pt x="34074" y="89629"/>
                    <a:pt x="34074" y="89629"/>
                  </a:cubicBezTo>
                  <a:cubicBezTo>
                    <a:pt x="32592" y="89629"/>
                    <a:pt x="31481" y="90740"/>
                    <a:pt x="31481" y="91851"/>
                  </a:cubicBezTo>
                  <a:cubicBezTo>
                    <a:pt x="31481" y="97407"/>
                    <a:pt x="31481" y="97407"/>
                    <a:pt x="31481" y="97407"/>
                  </a:cubicBezTo>
                  <a:cubicBezTo>
                    <a:pt x="31481" y="98888"/>
                    <a:pt x="32592" y="100000"/>
                    <a:pt x="34074" y="100000"/>
                  </a:cubicBezTo>
                  <a:cubicBezTo>
                    <a:pt x="85925" y="100000"/>
                    <a:pt x="85925" y="100000"/>
                    <a:pt x="85925" y="100000"/>
                  </a:cubicBezTo>
                  <a:cubicBezTo>
                    <a:pt x="87037" y="100000"/>
                    <a:pt x="88148" y="98888"/>
                    <a:pt x="88148" y="97407"/>
                  </a:cubicBezTo>
                  <a:cubicBezTo>
                    <a:pt x="88148" y="91851"/>
                    <a:pt x="88148" y="91851"/>
                    <a:pt x="88148" y="91851"/>
                  </a:cubicBezTo>
                  <a:cubicBezTo>
                    <a:pt x="88148" y="90740"/>
                    <a:pt x="87037" y="89629"/>
                    <a:pt x="85925" y="89629"/>
                  </a:cubicBezTo>
                  <a:close/>
                  <a:moveTo>
                    <a:pt x="67037" y="35925"/>
                  </a:moveTo>
                  <a:cubicBezTo>
                    <a:pt x="64074" y="35925"/>
                    <a:pt x="61481" y="38518"/>
                    <a:pt x="61481" y="41481"/>
                  </a:cubicBezTo>
                  <a:cubicBezTo>
                    <a:pt x="61481" y="44074"/>
                    <a:pt x="64074" y="46666"/>
                    <a:pt x="67037" y="46666"/>
                  </a:cubicBezTo>
                  <a:cubicBezTo>
                    <a:pt x="70000" y="46666"/>
                    <a:pt x="72222" y="44074"/>
                    <a:pt x="72222" y="41481"/>
                  </a:cubicBezTo>
                  <a:cubicBezTo>
                    <a:pt x="72222" y="38518"/>
                    <a:pt x="70000" y="35925"/>
                    <a:pt x="67037" y="35925"/>
                  </a:cubicBezTo>
                  <a:close/>
                  <a:moveTo>
                    <a:pt x="76666" y="86666"/>
                  </a:moveTo>
                  <a:cubicBezTo>
                    <a:pt x="78518" y="86666"/>
                    <a:pt x="80370" y="85185"/>
                    <a:pt x="80370" y="83333"/>
                  </a:cubicBezTo>
                  <a:cubicBezTo>
                    <a:pt x="80370" y="81111"/>
                    <a:pt x="78518" y="79629"/>
                    <a:pt x="76666" y="79629"/>
                  </a:cubicBezTo>
                  <a:cubicBezTo>
                    <a:pt x="74814" y="79629"/>
                    <a:pt x="72962" y="81111"/>
                    <a:pt x="72962" y="83333"/>
                  </a:cubicBezTo>
                  <a:cubicBezTo>
                    <a:pt x="72962" y="85185"/>
                    <a:pt x="74814" y="86666"/>
                    <a:pt x="76666" y="86666"/>
                  </a:cubicBezTo>
                  <a:close/>
                  <a:moveTo>
                    <a:pt x="75925" y="41481"/>
                  </a:moveTo>
                  <a:cubicBezTo>
                    <a:pt x="75925" y="45185"/>
                    <a:pt x="73703" y="48148"/>
                    <a:pt x="70740" y="49629"/>
                  </a:cubicBezTo>
                  <a:cubicBezTo>
                    <a:pt x="74814" y="53703"/>
                    <a:pt x="77777" y="59629"/>
                    <a:pt x="77777" y="65925"/>
                  </a:cubicBezTo>
                  <a:cubicBezTo>
                    <a:pt x="77777" y="70000"/>
                    <a:pt x="76666" y="73703"/>
                    <a:pt x="74814" y="77037"/>
                  </a:cubicBezTo>
                  <a:cubicBezTo>
                    <a:pt x="75555" y="76666"/>
                    <a:pt x="75925" y="76666"/>
                    <a:pt x="76666" y="76666"/>
                  </a:cubicBezTo>
                  <a:cubicBezTo>
                    <a:pt x="79629" y="76666"/>
                    <a:pt x="82592" y="78888"/>
                    <a:pt x="82962" y="82222"/>
                  </a:cubicBezTo>
                  <a:cubicBezTo>
                    <a:pt x="85555" y="77407"/>
                    <a:pt x="87037" y="71851"/>
                    <a:pt x="87037" y="65925"/>
                  </a:cubicBezTo>
                  <a:cubicBezTo>
                    <a:pt x="87037" y="56666"/>
                    <a:pt x="82962" y="47777"/>
                    <a:pt x="75925" y="41481"/>
                  </a:cubicBezTo>
                  <a:close/>
                  <a:moveTo>
                    <a:pt x="60000" y="0"/>
                  </a:moveTo>
                  <a:cubicBezTo>
                    <a:pt x="26666" y="0"/>
                    <a:pt x="0" y="27037"/>
                    <a:pt x="0" y="60000"/>
                  </a:cubicBezTo>
                  <a:cubicBezTo>
                    <a:pt x="0" y="92962"/>
                    <a:pt x="26666" y="120000"/>
                    <a:pt x="60000" y="120000"/>
                  </a:cubicBezTo>
                  <a:cubicBezTo>
                    <a:pt x="92962" y="120000"/>
                    <a:pt x="120000" y="92962"/>
                    <a:pt x="120000" y="60000"/>
                  </a:cubicBezTo>
                  <a:cubicBezTo>
                    <a:pt x="120000" y="27037"/>
                    <a:pt x="92962" y="0"/>
                    <a:pt x="60000" y="0"/>
                  </a:cubicBezTo>
                  <a:close/>
                </a:path>
              </a:pathLst>
            </a:custGeom>
            <a:solidFill>
              <a:schemeClr val="dk2"/>
            </a:solidFill>
            <a:ln w="28575" cap="flat" cmpd="sng">
              <a:solidFill>
                <a:srgbClr val="FFFFFF">
                  <a:alpha val="0"/>
                </a:srgbClr>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
        <p:nvSpPr>
          <p:cNvPr id="615" name="Google Shape;615;p40"/>
          <p:cNvSpPr/>
          <p:nvPr/>
        </p:nvSpPr>
        <p:spPr>
          <a:xfrm>
            <a:off x="2746950" y="2080875"/>
            <a:ext cx="3650100" cy="1029300"/>
          </a:xfrm>
          <a:prstGeom prst="ellipse">
            <a:avLst/>
          </a:prstGeom>
          <a:solidFill>
            <a:schemeClr val="dk2"/>
          </a:solidFill>
          <a:ln w="9525" cap="flat" cmpd="sng">
            <a:solidFill>
              <a:schemeClr val="dk2"/>
            </a:solidFill>
            <a:prstDash val="solid"/>
            <a:round/>
            <a:headEnd type="none" w="sm" len="sm"/>
            <a:tailEnd type="none" w="sm" len="sm"/>
          </a:ln>
        </p:spPr>
        <p:txBody>
          <a:bodyPr spcFirstLastPara="1" wrap="square" lIns="91425" tIns="0" rIns="91425" bIns="91425" anchor="t" anchorCtr="0">
            <a:noAutofit/>
          </a:bodyPr>
          <a:lstStyle/>
          <a:p>
            <a:pPr marL="0" lvl="0" indent="0" algn="ctr" rtl="0">
              <a:spcBef>
                <a:spcPts val="0"/>
              </a:spcBef>
              <a:spcAft>
                <a:spcPts val="0"/>
              </a:spcAft>
              <a:buNone/>
            </a:pPr>
            <a:r>
              <a:rPr lang="hu-HU" sz="1800" b="1">
                <a:solidFill>
                  <a:srgbClr val="FFFFFF"/>
                </a:solidFill>
              </a:rPr>
              <a:t>MI Lab</a:t>
            </a:r>
            <a:endParaRPr sz="1800" b="1">
              <a:solidFill>
                <a:srgbClr val="FFFFFF"/>
              </a:solidFill>
            </a:endParaRPr>
          </a:p>
        </p:txBody>
      </p:sp>
      <p:sp>
        <p:nvSpPr>
          <p:cNvPr id="616" name="Google Shape;616;p40"/>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Kutatás-fejlesztés-innováció - MI Lab</a:t>
            </a:r>
            <a:endParaRPr sz="2400" b="0" i="0" u="none" strike="noStrike" cap="none">
              <a:solidFill>
                <a:schemeClr val="dk1"/>
              </a:solidFill>
              <a:latin typeface="Arial"/>
              <a:ea typeface="Arial"/>
              <a:cs typeface="Arial"/>
              <a:sym typeface="Arial"/>
            </a:endParaRPr>
          </a:p>
        </p:txBody>
      </p:sp>
      <p:sp>
        <p:nvSpPr>
          <p:cNvPr id="617" name="Google Shape;617;p40"/>
          <p:cNvSpPr txBox="1"/>
          <p:nvPr/>
        </p:nvSpPr>
        <p:spPr>
          <a:xfrm>
            <a:off x="4694588" y="2547725"/>
            <a:ext cx="1326000" cy="2550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Alkalmazott kutatás</a:t>
            </a:r>
            <a:endParaRPr sz="800"/>
          </a:p>
        </p:txBody>
      </p:sp>
      <p:sp>
        <p:nvSpPr>
          <p:cNvPr id="618" name="Google Shape;618;p40"/>
          <p:cNvSpPr txBox="1"/>
          <p:nvPr/>
        </p:nvSpPr>
        <p:spPr>
          <a:xfrm>
            <a:off x="3100063" y="2547725"/>
            <a:ext cx="1326000" cy="2550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Alapkutatás</a:t>
            </a:r>
            <a:endParaRPr sz="800"/>
          </a:p>
        </p:txBody>
      </p:sp>
      <p:sp>
        <p:nvSpPr>
          <p:cNvPr id="619" name="Google Shape;619;p40"/>
          <p:cNvSpPr txBox="1"/>
          <p:nvPr/>
        </p:nvSpPr>
        <p:spPr>
          <a:xfrm>
            <a:off x="1921060" y="4308560"/>
            <a:ext cx="3393300" cy="255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900" b="1"/>
              <a:t>Iparági szereplőkkel való kapcsolódás kialakítása</a:t>
            </a:r>
            <a:endParaRPr sz="900" b="1"/>
          </a:p>
        </p:txBody>
      </p:sp>
      <p:sp>
        <p:nvSpPr>
          <p:cNvPr id="620" name="Google Shape;620;p40"/>
          <p:cNvSpPr txBox="1"/>
          <p:nvPr/>
        </p:nvSpPr>
        <p:spPr>
          <a:xfrm>
            <a:off x="6779549" y="4279200"/>
            <a:ext cx="1413600" cy="255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900" b="1"/>
              <a:t>Finanszírozás</a:t>
            </a:r>
            <a:endParaRPr sz="900" b="1"/>
          </a:p>
        </p:txBody>
      </p:sp>
      <p:sp>
        <p:nvSpPr>
          <p:cNvPr id="621" name="Google Shape;621;p40"/>
          <p:cNvSpPr/>
          <p:nvPr/>
        </p:nvSpPr>
        <p:spPr>
          <a:xfrm rot="2864250">
            <a:off x="2521548" y="1958979"/>
            <a:ext cx="413068" cy="471893"/>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0"/>
          <p:cNvSpPr/>
          <p:nvPr/>
        </p:nvSpPr>
        <p:spPr>
          <a:xfrm rot="7926845">
            <a:off x="6209464" y="1975067"/>
            <a:ext cx="412908" cy="471956"/>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0"/>
          <p:cNvSpPr/>
          <p:nvPr/>
        </p:nvSpPr>
        <p:spPr>
          <a:xfrm rot="-8329784">
            <a:off x="6188098" y="2744259"/>
            <a:ext cx="412882" cy="471978"/>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0"/>
          <p:cNvSpPr/>
          <p:nvPr/>
        </p:nvSpPr>
        <p:spPr>
          <a:xfrm rot="-2830663">
            <a:off x="2532256" y="2779588"/>
            <a:ext cx="413107" cy="471914"/>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8"/>
        <p:cNvGrpSpPr/>
        <p:nvPr/>
      </p:nvGrpSpPr>
      <p:grpSpPr>
        <a:xfrm>
          <a:off x="0" y="0"/>
          <a:ext cx="0" cy="0"/>
          <a:chOff x="0" y="0"/>
          <a:chExt cx="0" cy="0"/>
        </a:xfrm>
      </p:grpSpPr>
      <p:sp>
        <p:nvSpPr>
          <p:cNvPr id="629" name="Google Shape;629;p41"/>
          <p:cNvSpPr/>
          <p:nvPr/>
        </p:nvSpPr>
        <p:spPr>
          <a:xfrm>
            <a:off x="237775" y="610750"/>
            <a:ext cx="5579700" cy="1481100"/>
          </a:xfrm>
          <a:prstGeom prst="rightArrow">
            <a:avLst>
              <a:gd name="adj1" fmla="val 50000"/>
              <a:gd name="adj2" fmla="val 43489"/>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49800"/>
              </a:srgbClr>
            </a:outerShdw>
          </a:effectLst>
        </p:spPr>
        <p:txBody>
          <a:bodyPr spcFirstLastPara="1" wrap="square" lIns="91425" tIns="91425" rIns="91425" bIns="91425" anchor="ctr" anchorCtr="0">
            <a:noAutofit/>
          </a:bodyPr>
          <a:lstStyle/>
          <a:p>
            <a:pPr marL="0" marR="7522872" lvl="0" indent="0" algn="ctr" rtl="0">
              <a:lnSpc>
                <a:spcPct val="100000"/>
              </a:lnSpc>
              <a:spcBef>
                <a:spcPts val="0"/>
              </a:spcBef>
              <a:spcAft>
                <a:spcPts val="0"/>
              </a:spcAft>
              <a:buClr>
                <a:srgbClr val="000000"/>
              </a:buClr>
              <a:buSzPts val="1400"/>
              <a:buFont typeface="Arial"/>
              <a:buNone/>
            </a:pPr>
            <a:endParaRPr sz="800" b="1" i="0" u="none" strike="noStrike" cap="none">
              <a:solidFill>
                <a:srgbClr val="000000"/>
              </a:solidFill>
            </a:endParaRPr>
          </a:p>
        </p:txBody>
      </p:sp>
      <p:sp>
        <p:nvSpPr>
          <p:cNvPr id="630" name="Google Shape;630;p41"/>
          <p:cNvSpPr/>
          <p:nvPr/>
        </p:nvSpPr>
        <p:spPr>
          <a:xfrm>
            <a:off x="1125200" y="1866175"/>
            <a:ext cx="6944100" cy="1000800"/>
          </a:xfrm>
          <a:prstGeom prst="rect">
            <a:avLst/>
          </a:prstGeom>
          <a:solidFill>
            <a:schemeClr val="lt2"/>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1"/>
          <p:cNvSpPr txBox="1"/>
          <p:nvPr/>
        </p:nvSpPr>
        <p:spPr>
          <a:xfrm>
            <a:off x="1168050" y="2200725"/>
            <a:ext cx="6855600" cy="344100"/>
          </a:xfrm>
          <a:prstGeom prst="rect">
            <a:avLst/>
          </a:pr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6659999" lvl="0" indent="0" algn="l" rtl="0">
              <a:spcBef>
                <a:spcPts val="0"/>
              </a:spcBef>
              <a:spcAft>
                <a:spcPts val="0"/>
              </a:spcAft>
              <a:buNone/>
            </a:pPr>
            <a:endParaRPr sz="800"/>
          </a:p>
        </p:txBody>
      </p:sp>
      <p:sp>
        <p:nvSpPr>
          <p:cNvPr id="632" name="Google Shape;632;p41"/>
          <p:cNvSpPr txBox="1"/>
          <p:nvPr/>
        </p:nvSpPr>
        <p:spPr>
          <a:xfrm>
            <a:off x="3652813" y="1932438"/>
            <a:ext cx="20451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a:t>Termékfejlesztés (Startup)</a:t>
            </a:r>
            <a:endParaRPr sz="800"/>
          </a:p>
        </p:txBody>
      </p:sp>
      <p:sp>
        <p:nvSpPr>
          <p:cNvPr id="633" name="Google Shape;633;p41"/>
          <p:cNvSpPr/>
          <p:nvPr/>
        </p:nvSpPr>
        <p:spPr>
          <a:xfrm>
            <a:off x="1126366" y="2911025"/>
            <a:ext cx="6941700" cy="615000"/>
          </a:xfrm>
          <a:prstGeom prst="rect">
            <a:avLst/>
          </a:prstGeom>
          <a:solidFill>
            <a:schemeClr val="lt2"/>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1"/>
          <p:cNvSpPr/>
          <p:nvPr/>
        </p:nvSpPr>
        <p:spPr>
          <a:xfrm>
            <a:off x="1126366" y="3570175"/>
            <a:ext cx="6941700" cy="951900"/>
          </a:xfrm>
          <a:prstGeom prst="rect">
            <a:avLst/>
          </a:prstGeom>
          <a:solidFill>
            <a:schemeClr val="lt2"/>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35" name="Google Shape;635;p41"/>
          <p:cNvCxnSpPr/>
          <p:nvPr/>
        </p:nvCxnSpPr>
        <p:spPr>
          <a:xfrm>
            <a:off x="3538556" y="830506"/>
            <a:ext cx="0" cy="3779100"/>
          </a:xfrm>
          <a:prstGeom prst="straightConnector1">
            <a:avLst/>
          </a:prstGeom>
          <a:noFill/>
          <a:ln w="9525" cap="flat" cmpd="sng">
            <a:solidFill>
              <a:schemeClr val="dk2"/>
            </a:solidFill>
            <a:prstDash val="dot"/>
            <a:round/>
            <a:headEnd type="none" w="med" len="med"/>
            <a:tailEnd type="none" w="med" len="med"/>
          </a:ln>
        </p:spPr>
      </p:cxnSp>
      <p:cxnSp>
        <p:nvCxnSpPr>
          <p:cNvPr id="636" name="Google Shape;636;p41"/>
          <p:cNvCxnSpPr/>
          <p:nvPr/>
        </p:nvCxnSpPr>
        <p:spPr>
          <a:xfrm>
            <a:off x="5812650" y="830506"/>
            <a:ext cx="0" cy="3779100"/>
          </a:xfrm>
          <a:prstGeom prst="straightConnector1">
            <a:avLst/>
          </a:prstGeom>
          <a:noFill/>
          <a:ln w="9525" cap="flat" cmpd="sng">
            <a:solidFill>
              <a:schemeClr val="dk2"/>
            </a:solidFill>
            <a:prstDash val="dot"/>
            <a:round/>
            <a:headEnd type="none" w="med" len="med"/>
            <a:tailEnd type="none" w="med" len="med"/>
          </a:ln>
        </p:spPr>
      </p:cxnSp>
      <p:sp>
        <p:nvSpPr>
          <p:cNvPr id="637" name="Google Shape;637;p41"/>
          <p:cNvSpPr txBox="1"/>
          <p:nvPr/>
        </p:nvSpPr>
        <p:spPr>
          <a:xfrm>
            <a:off x="1212489" y="1176793"/>
            <a:ext cx="2177400" cy="3441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800"/>
          </a:p>
        </p:txBody>
      </p:sp>
      <p:sp>
        <p:nvSpPr>
          <p:cNvPr id="638" name="Google Shape;638;p41"/>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Kutatás-fejlesztés-innováció - Értéklánc</a:t>
            </a:r>
            <a:endParaRPr sz="2400" b="0" i="0" u="none" strike="noStrike" cap="none">
              <a:solidFill>
                <a:schemeClr val="dk1"/>
              </a:solidFill>
              <a:latin typeface="Arial"/>
              <a:ea typeface="Arial"/>
              <a:cs typeface="Arial"/>
              <a:sym typeface="Arial"/>
            </a:endParaRPr>
          </a:p>
        </p:txBody>
      </p:sp>
      <p:sp>
        <p:nvSpPr>
          <p:cNvPr id="639" name="Google Shape;639;p41"/>
          <p:cNvSpPr txBox="1"/>
          <p:nvPr/>
        </p:nvSpPr>
        <p:spPr>
          <a:xfrm>
            <a:off x="2430384" y="1221343"/>
            <a:ext cx="924900" cy="2550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Alkalmazott kutatás</a:t>
            </a:r>
            <a:endParaRPr sz="800" b="1"/>
          </a:p>
        </p:txBody>
      </p:sp>
      <p:sp>
        <p:nvSpPr>
          <p:cNvPr id="640" name="Google Shape;640;p41"/>
          <p:cNvSpPr txBox="1"/>
          <p:nvPr/>
        </p:nvSpPr>
        <p:spPr>
          <a:xfrm>
            <a:off x="1212488" y="2239081"/>
            <a:ext cx="21774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800"/>
              <a:t>MI Lab</a:t>
            </a:r>
            <a:endParaRPr sz="800"/>
          </a:p>
        </p:txBody>
      </p:sp>
      <p:sp>
        <p:nvSpPr>
          <p:cNvPr id="641" name="Google Shape;641;p41"/>
          <p:cNvSpPr txBox="1"/>
          <p:nvPr/>
        </p:nvSpPr>
        <p:spPr>
          <a:xfrm>
            <a:off x="3652813" y="1184227"/>
            <a:ext cx="2045100" cy="3441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Fejlesztés</a:t>
            </a:r>
            <a:endParaRPr sz="800" b="1"/>
          </a:p>
        </p:txBody>
      </p:sp>
      <p:sp>
        <p:nvSpPr>
          <p:cNvPr id="642" name="Google Shape;642;p41"/>
          <p:cNvSpPr txBox="1"/>
          <p:nvPr/>
        </p:nvSpPr>
        <p:spPr>
          <a:xfrm>
            <a:off x="5920748" y="1184227"/>
            <a:ext cx="2044800" cy="3441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solidFill>
                  <a:srgbClr val="999999"/>
                </a:solidFill>
              </a:rPr>
              <a:t>Alkalmazás</a:t>
            </a:r>
            <a:endParaRPr sz="800" b="1">
              <a:solidFill>
                <a:srgbClr val="999999"/>
              </a:solidFill>
            </a:endParaRPr>
          </a:p>
          <a:p>
            <a:pPr marL="0" lvl="0" indent="0" algn="ctr" rtl="0">
              <a:spcBef>
                <a:spcPts val="0"/>
              </a:spcBef>
              <a:spcAft>
                <a:spcPts val="0"/>
              </a:spcAft>
              <a:buNone/>
            </a:pPr>
            <a:r>
              <a:rPr lang="hu-HU" sz="800">
                <a:solidFill>
                  <a:srgbClr val="999999"/>
                </a:solidFill>
              </a:rPr>
              <a:t>(implementáció)</a:t>
            </a:r>
            <a:endParaRPr sz="800">
              <a:solidFill>
                <a:srgbClr val="999999"/>
              </a:solidFill>
            </a:endParaRPr>
          </a:p>
        </p:txBody>
      </p:sp>
      <p:sp>
        <p:nvSpPr>
          <p:cNvPr id="643" name="Google Shape;643;p41"/>
          <p:cNvSpPr txBox="1"/>
          <p:nvPr/>
        </p:nvSpPr>
        <p:spPr>
          <a:xfrm>
            <a:off x="1384602" y="1221343"/>
            <a:ext cx="924900" cy="2550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Alapkutatás</a:t>
            </a:r>
            <a:endParaRPr sz="800" b="1"/>
          </a:p>
        </p:txBody>
      </p:sp>
      <p:sp>
        <p:nvSpPr>
          <p:cNvPr id="644" name="Google Shape;644;p41"/>
          <p:cNvSpPr txBox="1"/>
          <p:nvPr/>
        </p:nvSpPr>
        <p:spPr>
          <a:xfrm>
            <a:off x="3652813" y="2968520"/>
            <a:ext cx="2045100" cy="5142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a:t>Befektetők</a:t>
            </a:r>
            <a:endParaRPr sz="800"/>
          </a:p>
          <a:p>
            <a:pPr marL="0" lvl="0" indent="0" algn="ctr" rtl="0">
              <a:spcBef>
                <a:spcPts val="0"/>
              </a:spcBef>
              <a:spcAft>
                <a:spcPts val="0"/>
              </a:spcAft>
              <a:buNone/>
            </a:pPr>
            <a:r>
              <a:rPr lang="hu-HU" sz="800"/>
              <a:t>Akcelerátorok</a:t>
            </a:r>
            <a:endParaRPr sz="800"/>
          </a:p>
          <a:p>
            <a:pPr marL="0" lvl="0" indent="0" algn="ctr" rtl="0">
              <a:spcBef>
                <a:spcPts val="0"/>
              </a:spcBef>
              <a:spcAft>
                <a:spcPts val="0"/>
              </a:spcAft>
              <a:buNone/>
            </a:pPr>
            <a:r>
              <a:rPr lang="hu-HU" sz="800"/>
              <a:t>Támogatások</a:t>
            </a:r>
            <a:endParaRPr sz="800"/>
          </a:p>
        </p:txBody>
      </p:sp>
      <p:sp>
        <p:nvSpPr>
          <p:cNvPr id="645" name="Google Shape;645;p41"/>
          <p:cNvSpPr txBox="1"/>
          <p:nvPr/>
        </p:nvSpPr>
        <p:spPr>
          <a:xfrm>
            <a:off x="3652813" y="2242206"/>
            <a:ext cx="20451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a:t>Egyedi fejlesztés / Szolgáltatás nyújtás (Hazai vállalatok, KKV)</a:t>
            </a:r>
            <a:endParaRPr sz="800"/>
          </a:p>
        </p:txBody>
      </p:sp>
      <p:sp>
        <p:nvSpPr>
          <p:cNvPr id="646" name="Google Shape;646;p41"/>
          <p:cNvSpPr txBox="1"/>
          <p:nvPr/>
        </p:nvSpPr>
        <p:spPr>
          <a:xfrm>
            <a:off x="3652813" y="2545387"/>
            <a:ext cx="20451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a:t>Nemzetközi multinacionális cégek magyarországi divíziója</a:t>
            </a:r>
            <a:endParaRPr sz="800"/>
          </a:p>
        </p:txBody>
      </p:sp>
      <p:cxnSp>
        <p:nvCxnSpPr>
          <p:cNvPr id="647" name="Google Shape;647;p41"/>
          <p:cNvCxnSpPr>
            <a:stCxn id="637" idx="3"/>
            <a:endCxn id="632" idx="1"/>
          </p:cNvCxnSpPr>
          <p:nvPr/>
        </p:nvCxnSpPr>
        <p:spPr>
          <a:xfrm>
            <a:off x="3389889" y="1348843"/>
            <a:ext cx="262800" cy="711000"/>
          </a:xfrm>
          <a:prstGeom prst="bentConnector3">
            <a:avLst>
              <a:gd name="adj1" fmla="val 50024"/>
            </a:avLst>
          </a:prstGeom>
          <a:noFill/>
          <a:ln w="9525" cap="flat" cmpd="sng">
            <a:solidFill>
              <a:schemeClr val="dk2"/>
            </a:solidFill>
            <a:prstDash val="solid"/>
            <a:round/>
            <a:headEnd type="none" w="med" len="med"/>
            <a:tailEnd type="triangle" w="med" len="med"/>
          </a:ln>
        </p:spPr>
      </p:cxnSp>
      <p:sp>
        <p:nvSpPr>
          <p:cNvPr id="648" name="Google Shape;648;p41"/>
          <p:cNvSpPr txBox="1"/>
          <p:nvPr/>
        </p:nvSpPr>
        <p:spPr>
          <a:xfrm>
            <a:off x="2910849" y="1829703"/>
            <a:ext cx="688500" cy="255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a:t>Spin-off</a:t>
            </a:r>
            <a:endParaRPr sz="800"/>
          </a:p>
        </p:txBody>
      </p:sp>
      <p:sp>
        <p:nvSpPr>
          <p:cNvPr id="649" name="Google Shape;649;p41"/>
          <p:cNvSpPr txBox="1"/>
          <p:nvPr/>
        </p:nvSpPr>
        <p:spPr>
          <a:xfrm>
            <a:off x="1212498" y="3642363"/>
            <a:ext cx="3423900" cy="344100"/>
          </a:xfrm>
          <a:prstGeom prst="rect">
            <a:avLst/>
          </a:prstGeom>
          <a:solidFill>
            <a:srgbClr val="EFEFE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Adat</a:t>
            </a:r>
            <a:endParaRPr sz="800" b="1"/>
          </a:p>
        </p:txBody>
      </p:sp>
      <p:sp>
        <p:nvSpPr>
          <p:cNvPr id="650" name="Google Shape;650;p41"/>
          <p:cNvSpPr txBox="1"/>
          <p:nvPr/>
        </p:nvSpPr>
        <p:spPr>
          <a:xfrm>
            <a:off x="4745925" y="3648800"/>
            <a:ext cx="3219600" cy="344100"/>
          </a:xfrm>
          <a:prstGeom prst="rect">
            <a:avLst/>
          </a:prstGeom>
          <a:solidFill>
            <a:srgbClr val="EFEFE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Early adaptorok</a:t>
            </a:r>
            <a:r>
              <a:rPr lang="hu-HU" sz="800" i="1"/>
              <a:t> (ügyfelek)</a:t>
            </a:r>
            <a:endParaRPr sz="800" i="1"/>
          </a:p>
        </p:txBody>
      </p:sp>
      <p:sp>
        <p:nvSpPr>
          <p:cNvPr id="651" name="Google Shape;651;p41"/>
          <p:cNvSpPr txBox="1"/>
          <p:nvPr/>
        </p:nvSpPr>
        <p:spPr>
          <a:xfrm>
            <a:off x="237775" y="3570175"/>
            <a:ext cx="865200" cy="9519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Siker-</a:t>
            </a:r>
            <a:endParaRPr sz="800" b="1"/>
          </a:p>
          <a:p>
            <a:pPr marL="0" lvl="0" indent="0" algn="ctr" rtl="0">
              <a:spcBef>
                <a:spcPts val="0"/>
              </a:spcBef>
              <a:spcAft>
                <a:spcPts val="0"/>
              </a:spcAft>
              <a:buNone/>
            </a:pPr>
            <a:r>
              <a:rPr lang="hu-HU" sz="800" b="1"/>
              <a:t>kritériumok:</a:t>
            </a:r>
            <a:endParaRPr sz="800" b="1"/>
          </a:p>
          <a:p>
            <a:pPr marL="0" lvl="0" indent="0" algn="ctr" rtl="0">
              <a:spcBef>
                <a:spcPts val="0"/>
              </a:spcBef>
              <a:spcAft>
                <a:spcPts val="0"/>
              </a:spcAft>
              <a:buNone/>
            </a:pPr>
            <a:endParaRPr sz="800"/>
          </a:p>
        </p:txBody>
      </p:sp>
      <p:sp>
        <p:nvSpPr>
          <p:cNvPr id="652" name="Google Shape;652;p41"/>
          <p:cNvSpPr txBox="1"/>
          <p:nvPr/>
        </p:nvSpPr>
        <p:spPr>
          <a:xfrm>
            <a:off x="1212300" y="4102825"/>
            <a:ext cx="6753300" cy="344100"/>
          </a:xfrm>
          <a:prstGeom prst="rect">
            <a:avLst/>
          </a:prstGeom>
          <a:solidFill>
            <a:srgbClr val="EFEFE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Szereplők összekapcsolása </a:t>
            </a:r>
            <a:br>
              <a:rPr lang="hu-HU" sz="800" b="1"/>
            </a:br>
            <a:r>
              <a:rPr lang="hu-HU" sz="800"/>
              <a:t>(MI Hub)</a:t>
            </a:r>
            <a:endParaRPr sz="800"/>
          </a:p>
        </p:txBody>
      </p:sp>
      <p:sp>
        <p:nvSpPr>
          <p:cNvPr id="653" name="Google Shape;653;p41"/>
          <p:cNvSpPr txBox="1"/>
          <p:nvPr/>
        </p:nvSpPr>
        <p:spPr>
          <a:xfrm>
            <a:off x="237775" y="2911025"/>
            <a:ext cx="865200" cy="6150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Eszközök, ösztönzők:</a:t>
            </a:r>
            <a:endParaRPr sz="800"/>
          </a:p>
        </p:txBody>
      </p:sp>
      <p:sp>
        <p:nvSpPr>
          <p:cNvPr id="654" name="Google Shape;654;p41"/>
          <p:cNvSpPr txBox="1"/>
          <p:nvPr/>
        </p:nvSpPr>
        <p:spPr>
          <a:xfrm>
            <a:off x="237775" y="1866175"/>
            <a:ext cx="865200" cy="1000800"/>
          </a:xfrm>
          <a:prstGeom prst="rect">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K+F+I ökoszisztéma szereplői:</a:t>
            </a:r>
            <a:endParaRPr sz="800"/>
          </a:p>
        </p:txBody>
      </p:sp>
      <p:sp>
        <p:nvSpPr>
          <p:cNvPr id="655" name="Google Shape;655;p41"/>
          <p:cNvSpPr txBox="1"/>
          <p:nvPr/>
        </p:nvSpPr>
        <p:spPr>
          <a:xfrm>
            <a:off x="5920598" y="2242206"/>
            <a:ext cx="20451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a:solidFill>
                  <a:srgbClr val="999999"/>
                </a:solidFill>
              </a:rPr>
              <a:t>Alkalmazás felhasználók (magánszféra, vállalatok, stb.)</a:t>
            </a:r>
            <a:endParaRPr sz="800">
              <a:solidFill>
                <a:srgbClr val="999999"/>
              </a:solidFill>
            </a:endParaRPr>
          </a:p>
        </p:txBody>
      </p:sp>
      <p:sp>
        <p:nvSpPr>
          <p:cNvPr id="656" name="Google Shape;656;p41"/>
          <p:cNvSpPr txBox="1"/>
          <p:nvPr/>
        </p:nvSpPr>
        <p:spPr>
          <a:xfrm>
            <a:off x="8091525" y="2530025"/>
            <a:ext cx="924900" cy="1000800"/>
          </a:xfrm>
          <a:prstGeom prst="rect">
            <a:avLst/>
          </a:prstGeom>
          <a:solidFill>
            <a:srgbClr val="F3F3F3"/>
          </a:solidFill>
          <a:ln w="9525" cap="flat" cmpd="sng">
            <a:solidFill>
              <a:srgbClr val="000000"/>
            </a:solidFill>
            <a:prstDash val="dot"/>
            <a:round/>
            <a:headEnd type="none" w="sm" len="sm"/>
            <a:tailEnd type="none" w="sm" len="sm"/>
          </a:ln>
        </p:spPr>
        <p:txBody>
          <a:bodyPr spcFirstLastPara="1" wrap="square" lIns="18000" tIns="18000" rIns="18000" bIns="18000" anchor="ctr" anchorCtr="0">
            <a:noAutofit/>
          </a:bodyPr>
          <a:lstStyle/>
          <a:p>
            <a:pPr marL="0" lvl="0" indent="0" algn="l" rtl="0">
              <a:spcBef>
                <a:spcPts val="0"/>
              </a:spcBef>
              <a:spcAft>
                <a:spcPts val="0"/>
              </a:spcAft>
              <a:buClr>
                <a:schemeClr val="dk1"/>
              </a:buClr>
              <a:buSzPts val="1100"/>
              <a:buFont typeface="Arial"/>
              <a:buNone/>
            </a:pPr>
            <a:r>
              <a:rPr lang="hu-HU" sz="800" b="1"/>
              <a:t>Kulcstényező:</a:t>
            </a:r>
            <a:endParaRPr sz="800" b="1"/>
          </a:p>
          <a:p>
            <a:pPr marL="0" lvl="0" indent="0" algn="l" rtl="0">
              <a:spcBef>
                <a:spcPts val="0"/>
              </a:spcBef>
              <a:spcAft>
                <a:spcPts val="0"/>
              </a:spcAft>
              <a:buClr>
                <a:schemeClr val="dk1"/>
              </a:buClr>
              <a:buSzPts val="1100"/>
              <a:buFont typeface="Arial"/>
              <a:buNone/>
            </a:pPr>
            <a:r>
              <a:rPr lang="hu-HU" sz="800"/>
              <a:t>Innovációs szakadék áthidalása a hazai fejlesztő cégek bevonásával </a:t>
            </a:r>
            <a:endParaRPr sz="800"/>
          </a:p>
        </p:txBody>
      </p:sp>
      <p:sp>
        <p:nvSpPr>
          <p:cNvPr id="657" name="Google Shape;657;p41"/>
          <p:cNvSpPr txBox="1"/>
          <p:nvPr/>
        </p:nvSpPr>
        <p:spPr>
          <a:xfrm>
            <a:off x="1212488" y="2961475"/>
            <a:ext cx="2177400" cy="5142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a:t>Direkt forrás</a:t>
            </a:r>
            <a:endParaRPr sz="800"/>
          </a:p>
          <a:p>
            <a:pPr marL="0" lvl="0" indent="0" algn="ctr" rtl="0">
              <a:spcBef>
                <a:spcPts val="0"/>
              </a:spcBef>
              <a:spcAft>
                <a:spcPts val="0"/>
              </a:spcAft>
              <a:buNone/>
            </a:pPr>
            <a:r>
              <a:rPr lang="hu-HU" sz="800"/>
              <a:t>Szervezési erőforrás</a:t>
            </a:r>
            <a:endParaRPr sz="800"/>
          </a:p>
          <a:p>
            <a:pPr marL="0" lvl="0" indent="0" algn="ctr" rtl="0">
              <a:spcBef>
                <a:spcPts val="0"/>
              </a:spcBef>
              <a:spcAft>
                <a:spcPts val="0"/>
              </a:spcAft>
              <a:buNone/>
            </a:pPr>
            <a:r>
              <a:rPr lang="hu-HU" sz="800"/>
              <a:t>Kommunikációs támogatás</a:t>
            </a:r>
            <a:endParaRPr sz="800"/>
          </a:p>
        </p:txBody>
      </p:sp>
      <p:cxnSp>
        <p:nvCxnSpPr>
          <p:cNvPr id="658" name="Google Shape;658;p41"/>
          <p:cNvCxnSpPr>
            <a:stCxn id="631" idx="3"/>
            <a:endCxn id="656" idx="0"/>
          </p:cNvCxnSpPr>
          <p:nvPr/>
        </p:nvCxnSpPr>
        <p:spPr>
          <a:xfrm>
            <a:off x="8023650" y="2372775"/>
            <a:ext cx="530400" cy="157200"/>
          </a:xfrm>
          <a:prstGeom prst="bentConnector2">
            <a:avLst/>
          </a:prstGeom>
          <a:noFill/>
          <a:ln w="9525" cap="flat" cmpd="sng">
            <a:solidFill>
              <a:schemeClr val="dk2"/>
            </a:solidFill>
            <a:prstDash val="solid"/>
            <a:round/>
            <a:headEnd type="none" w="med" len="med"/>
            <a:tailEnd type="triangle" w="med" len="med"/>
          </a:ln>
        </p:spPr>
      </p:cxnSp>
      <p:cxnSp>
        <p:nvCxnSpPr>
          <p:cNvPr id="659" name="Google Shape;659;p41"/>
          <p:cNvCxnSpPr/>
          <p:nvPr/>
        </p:nvCxnSpPr>
        <p:spPr>
          <a:xfrm>
            <a:off x="5817500" y="994600"/>
            <a:ext cx="0" cy="722700"/>
          </a:xfrm>
          <a:prstGeom prst="straightConnector1">
            <a:avLst/>
          </a:prstGeom>
          <a:noFill/>
          <a:ln w="9525" cap="flat" cmpd="sng">
            <a:solidFill>
              <a:srgbClr val="FFFFFF"/>
            </a:solidFill>
            <a:prstDash val="dot"/>
            <a:round/>
            <a:headEnd type="none" w="med" len="med"/>
            <a:tailEnd type="none" w="med" len="med"/>
          </a:ln>
        </p:spPr>
      </p:cxnSp>
      <p:cxnSp>
        <p:nvCxnSpPr>
          <p:cNvPr id="660" name="Google Shape;660;p41"/>
          <p:cNvCxnSpPr/>
          <p:nvPr/>
        </p:nvCxnSpPr>
        <p:spPr>
          <a:xfrm>
            <a:off x="3533977" y="1006063"/>
            <a:ext cx="0" cy="722700"/>
          </a:xfrm>
          <a:prstGeom prst="straightConnector1">
            <a:avLst/>
          </a:prstGeom>
          <a:noFill/>
          <a:ln w="9525" cap="flat" cmpd="sng">
            <a:solidFill>
              <a:srgbClr val="FFFFFF"/>
            </a:solidFill>
            <a:prstDash val="dot"/>
            <a:round/>
            <a:headEnd type="none" w="med" len="med"/>
            <a:tailEnd type="none" w="med" len="med"/>
          </a:ln>
        </p:spPr>
      </p:cxnSp>
      <p:sp>
        <p:nvSpPr>
          <p:cNvPr id="661" name="Google Shape;661;p41"/>
          <p:cNvSpPr txBox="1"/>
          <p:nvPr/>
        </p:nvSpPr>
        <p:spPr>
          <a:xfrm>
            <a:off x="5920598" y="2961470"/>
            <a:ext cx="2045100" cy="5142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a:solidFill>
                  <a:srgbClr val="999999"/>
                </a:solidFill>
              </a:rPr>
              <a:t>Adóösztönzők</a:t>
            </a:r>
            <a:endParaRPr sz="800">
              <a:solidFill>
                <a:srgbClr val="999999"/>
              </a:solidFill>
            </a:endParaRPr>
          </a:p>
          <a:p>
            <a:pPr marL="0" lvl="0" indent="0" algn="ctr" rtl="0">
              <a:spcBef>
                <a:spcPts val="0"/>
              </a:spcBef>
              <a:spcAft>
                <a:spcPts val="0"/>
              </a:spcAft>
              <a:buNone/>
            </a:pPr>
            <a:r>
              <a:rPr lang="hu-HU" sz="800">
                <a:solidFill>
                  <a:srgbClr val="999999"/>
                </a:solidFill>
              </a:rPr>
              <a:t>Finanszírozási eszközök</a:t>
            </a:r>
            <a:endParaRPr sz="800">
              <a:solidFill>
                <a:srgbClr val="999999"/>
              </a:solidFill>
            </a:endParaRPr>
          </a:p>
        </p:txBody>
      </p:sp>
      <p:sp>
        <p:nvSpPr>
          <p:cNvPr id="662" name="Google Shape;662;p41"/>
          <p:cNvSpPr txBox="1"/>
          <p:nvPr/>
        </p:nvSpPr>
        <p:spPr>
          <a:xfrm>
            <a:off x="285425" y="1154263"/>
            <a:ext cx="783000" cy="426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K+F+I értéklánc</a:t>
            </a:r>
            <a:endParaRPr sz="8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66"/>
        <p:cNvGrpSpPr/>
        <p:nvPr/>
      </p:nvGrpSpPr>
      <p:grpSpPr>
        <a:xfrm>
          <a:off x="0" y="0"/>
          <a:ext cx="0" cy="0"/>
          <a:chOff x="0" y="0"/>
          <a:chExt cx="0" cy="0"/>
        </a:xfrm>
      </p:grpSpPr>
      <p:sp>
        <p:nvSpPr>
          <p:cNvPr id="667" name="Google Shape;667;p42"/>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Alkalmazások ösztönzése</a:t>
            </a:r>
            <a:endParaRPr sz="2400" b="0" i="0" u="none" strike="noStrike" cap="none">
              <a:solidFill>
                <a:schemeClr val="dk1"/>
              </a:solidFill>
              <a:latin typeface="Arial"/>
              <a:ea typeface="Arial"/>
              <a:cs typeface="Arial"/>
              <a:sym typeface="Arial"/>
            </a:endParaRPr>
          </a:p>
        </p:txBody>
      </p:sp>
      <p:sp>
        <p:nvSpPr>
          <p:cNvPr id="668" name="Google Shape;668;p42"/>
          <p:cNvSpPr txBox="1"/>
          <p:nvPr/>
        </p:nvSpPr>
        <p:spPr>
          <a:xfrm>
            <a:off x="325950" y="1539871"/>
            <a:ext cx="2101200" cy="18102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1000" b="1">
                <a:solidFill>
                  <a:srgbClr val="FFFFFF"/>
                </a:solidFill>
              </a:rPr>
              <a:t>MI alkalmazások használatának ösztönzése</a:t>
            </a:r>
            <a:endParaRPr sz="1000" b="1">
              <a:solidFill>
                <a:srgbClr val="FFFFFF"/>
              </a:solidFill>
            </a:endParaRPr>
          </a:p>
          <a:p>
            <a:pPr marL="0" lvl="0" indent="0" algn="ctr" rtl="0">
              <a:spcBef>
                <a:spcPts val="0"/>
              </a:spcBef>
              <a:spcAft>
                <a:spcPts val="0"/>
              </a:spcAft>
              <a:buNone/>
            </a:pPr>
            <a:r>
              <a:rPr lang="hu-HU" sz="900">
                <a:solidFill>
                  <a:srgbClr val="FFFFFF"/>
                </a:solidFill>
              </a:rPr>
              <a:t>(általános ösztönzők, adó, kedvezményes hitel, modernizációs pályázatok)</a:t>
            </a:r>
            <a:endParaRPr sz="900">
              <a:solidFill>
                <a:srgbClr val="FFFFFF"/>
              </a:solidFill>
            </a:endParaRPr>
          </a:p>
        </p:txBody>
      </p:sp>
      <p:sp>
        <p:nvSpPr>
          <p:cNvPr id="669" name="Google Shape;669;p42"/>
          <p:cNvSpPr txBox="1"/>
          <p:nvPr/>
        </p:nvSpPr>
        <p:spPr>
          <a:xfrm>
            <a:off x="3109728" y="3617950"/>
            <a:ext cx="3525900" cy="666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1000" b="1"/>
              <a:t>Alkalmazások bevezetésének általános ösztönzése</a:t>
            </a:r>
            <a:endParaRPr sz="1000" b="1"/>
          </a:p>
        </p:txBody>
      </p:sp>
      <p:sp>
        <p:nvSpPr>
          <p:cNvPr id="670" name="Google Shape;670;p42"/>
          <p:cNvSpPr txBox="1"/>
          <p:nvPr/>
        </p:nvSpPr>
        <p:spPr>
          <a:xfrm>
            <a:off x="3109728" y="2263027"/>
            <a:ext cx="3525900" cy="666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1000" b="1"/>
              <a:t>KKV ökoszisztéma hozzáadott értékteremtő képességének növelése</a:t>
            </a:r>
            <a:endParaRPr sz="1000" b="1"/>
          </a:p>
        </p:txBody>
      </p:sp>
      <p:sp>
        <p:nvSpPr>
          <p:cNvPr id="671" name="Google Shape;671;p42"/>
          <p:cNvSpPr txBox="1"/>
          <p:nvPr/>
        </p:nvSpPr>
        <p:spPr>
          <a:xfrm>
            <a:off x="3109641" y="770322"/>
            <a:ext cx="3525900" cy="10131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1000" b="1"/>
              <a:t>Közigazgatási szolgáltatások igénybevételének egyszerűsítése, elektronikus csatornákra terelése</a:t>
            </a:r>
            <a:br>
              <a:rPr lang="hu-HU" sz="1000" b="1"/>
            </a:br>
            <a:r>
              <a:rPr lang="hu-HU" sz="800" b="1"/>
              <a:t> </a:t>
            </a:r>
            <a:r>
              <a:rPr lang="hu-HU" sz="800"/>
              <a:t>pl. a magyar nyelvű gépi ügyintézés lehetővé tételével, ezáltal emberi erőforrások felszabadítása a közszférában, magasabb hozzáadott értékű munkavégzés megteremtése érdekében</a:t>
            </a:r>
            <a:endParaRPr sz="800"/>
          </a:p>
        </p:txBody>
      </p:sp>
      <p:cxnSp>
        <p:nvCxnSpPr>
          <p:cNvPr id="672" name="Google Shape;672;p42"/>
          <p:cNvCxnSpPr>
            <a:stCxn id="668" idx="3"/>
            <a:endCxn id="669" idx="1"/>
          </p:cNvCxnSpPr>
          <p:nvPr/>
        </p:nvCxnSpPr>
        <p:spPr>
          <a:xfrm>
            <a:off x="2427150" y="2444971"/>
            <a:ext cx="682500" cy="1506300"/>
          </a:xfrm>
          <a:prstGeom prst="straightConnector1">
            <a:avLst/>
          </a:prstGeom>
          <a:noFill/>
          <a:ln w="9525" cap="flat" cmpd="sng">
            <a:solidFill>
              <a:schemeClr val="dk2"/>
            </a:solidFill>
            <a:prstDash val="solid"/>
            <a:round/>
            <a:headEnd type="none" w="med" len="med"/>
            <a:tailEnd type="triangle" w="med" len="med"/>
          </a:ln>
        </p:spPr>
      </p:cxnSp>
      <p:cxnSp>
        <p:nvCxnSpPr>
          <p:cNvPr id="673" name="Google Shape;673;p42"/>
          <p:cNvCxnSpPr>
            <a:stCxn id="668" idx="3"/>
            <a:endCxn id="670" idx="1"/>
          </p:cNvCxnSpPr>
          <p:nvPr/>
        </p:nvCxnSpPr>
        <p:spPr>
          <a:xfrm>
            <a:off x="2427150" y="2444971"/>
            <a:ext cx="682500" cy="151500"/>
          </a:xfrm>
          <a:prstGeom prst="straightConnector1">
            <a:avLst/>
          </a:prstGeom>
          <a:noFill/>
          <a:ln w="9525" cap="flat" cmpd="sng">
            <a:solidFill>
              <a:schemeClr val="dk2"/>
            </a:solidFill>
            <a:prstDash val="solid"/>
            <a:round/>
            <a:headEnd type="none" w="med" len="med"/>
            <a:tailEnd type="triangle" w="med" len="med"/>
          </a:ln>
        </p:spPr>
      </p:cxnSp>
      <p:cxnSp>
        <p:nvCxnSpPr>
          <p:cNvPr id="674" name="Google Shape;674;p42"/>
          <p:cNvCxnSpPr>
            <a:stCxn id="668" idx="3"/>
            <a:endCxn id="671" idx="1"/>
          </p:cNvCxnSpPr>
          <p:nvPr/>
        </p:nvCxnSpPr>
        <p:spPr>
          <a:xfrm rot="10800000" flipH="1">
            <a:off x="2427150" y="1276771"/>
            <a:ext cx="682500" cy="1168200"/>
          </a:xfrm>
          <a:prstGeom prst="straightConnector1">
            <a:avLst/>
          </a:prstGeom>
          <a:noFill/>
          <a:ln w="9525" cap="flat" cmpd="sng">
            <a:solidFill>
              <a:schemeClr val="dk2"/>
            </a:solidFill>
            <a:prstDash val="solid"/>
            <a:round/>
            <a:headEnd type="none" w="med" len="med"/>
            <a:tailEnd type="triangle" w="med" len="med"/>
          </a:ln>
        </p:spPr>
      </p:cxnSp>
      <p:sp>
        <p:nvSpPr>
          <p:cNvPr id="675" name="Google Shape;675;p42"/>
          <p:cNvSpPr/>
          <p:nvPr/>
        </p:nvSpPr>
        <p:spPr>
          <a:xfrm>
            <a:off x="6692650" y="2416334"/>
            <a:ext cx="360000" cy="360000"/>
          </a:xfrm>
          <a:custGeom>
            <a:avLst/>
            <a:gdLst/>
            <a:ahLst/>
            <a:cxnLst/>
            <a:rect l="l" t="t" r="r" b="b"/>
            <a:pathLst>
              <a:path w="120000" h="120000" extrusionOk="0">
                <a:moveTo>
                  <a:pt x="120000" y="60000"/>
                </a:moveTo>
                <a:cubicBezTo>
                  <a:pt x="120000" y="92962"/>
                  <a:pt x="92962" y="120000"/>
                  <a:pt x="60000" y="120000"/>
                </a:cubicBezTo>
                <a:cubicBezTo>
                  <a:pt x="27037" y="120000"/>
                  <a:pt x="0" y="92962"/>
                  <a:pt x="0" y="60000"/>
                </a:cubicBezTo>
                <a:cubicBezTo>
                  <a:pt x="0" y="27037"/>
                  <a:pt x="27037" y="0"/>
                  <a:pt x="60000" y="0"/>
                </a:cubicBezTo>
                <a:cubicBezTo>
                  <a:pt x="92962" y="0"/>
                  <a:pt x="120000" y="27037"/>
                  <a:pt x="120000" y="60000"/>
                </a:cubicBezTo>
                <a:close/>
                <a:moveTo>
                  <a:pt x="92592" y="47037"/>
                </a:moveTo>
                <a:cubicBezTo>
                  <a:pt x="83703" y="47037"/>
                  <a:pt x="83703" y="47037"/>
                  <a:pt x="83703" y="47037"/>
                </a:cubicBezTo>
                <a:cubicBezTo>
                  <a:pt x="82592" y="47037"/>
                  <a:pt x="81481" y="48148"/>
                  <a:pt x="81481" y="49259"/>
                </a:cubicBezTo>
                <a:cubicBezTo>
                  <a:pt x="81481" y="85555"/>
                  <a:pt x="81481" y="85555"/>
                  <a:pt x="81481" y="85555"/>
                </a:cubicBezTo>
                <a:cubicBezTo>
                  <a:pt x="81481" y="87037"/>
                  <a:pt x="82592" y="87777"/>
                  <a:pt x="83703" y="87777"/>
                </a:cubicBezTo>
                <a:cubicBezTo>
                  <a:pt x="92592" y="87777"/>
                  <a:pt x="92592" y="87777"/>
                  <a:pt x="92592" y="87777"/>
                </a:cubicBezTo>
                <a:cubicBezTo>
                  <a:pt x="93703" y="87777"/>
                  <a:pt x="94814" y="87037"/>
                  <a:pt x="94814" y="85555"/>
                </a:cubicBezTo>
                <a:cubicBezTo>
                  <a:pt x="94814" y="49259"/>
                  <a:pt x="94814" y="49259"/>
                  <a:pt x="94814" y="49259"/>
                </a:cubicBezTo>
                <a:cubicBezTo>
                  <a:pt x="94814" y="48148"/>
                  <a:pt x="93703" y="47037"/>
                  <a:pt x="92592" y="47037"/>
                </a:cubicBezTo>
                <a:close/>
                <a:moveTo>
                  <a:pt x="72222" y="61851"/>
                </a:moveTo>
                <a:cubicBezTo>
                  <a:pt x="63703" y="61851"/>
                  <a:pt x="63703" y="61851"/>
                  <a:pt x="63703" y="61851"/>
                </a:cubicBezTo>
                <a:cubicBezTo>
                  <a:pt x="62222" y="61851"/>
                  <a:pt x="61481" y="62962"/>
                  <a:pt x="61481" y="64444"/>
                </a:cubicBezTo>
                <a:cubicBezTo>
                  <a:pt x="61481" y="85555"/>
                  <a:pt x="61481" y="85555"/>
                  <a:pt x="61481" y="85555"/>
                </a:cubicBezTo>
                <a:cubicBezTo>
                  <a:pt x="61481" y="87037"/>
                  <a:pt x="62222" y="87777"/>
                  <a:pt x="63703" y="87777"/>
                </a:cubicBezTo>
                <a:cubicBezTo>
                  <a:pt x="72222" y="87777"/>
                  <a:pt x="72222" y="87777"/>
                  <a:pt x="72222" y="87777"/>
                </a:cubicBezTo>
                <a:cubicBezTo>
                  <a:pt x="73703" y="87777"/>
                  <a:pt x="74814" y="87037"/>
                  <a:pt x="74814" y="85555"/>
                </a:cubicBezTo>
                <a:cubicBezTo>
                  <a:pt x="74814" y="64444"/>
                  <a:pt x="74814" y="64444"/>
                  <a:pt x="74814" y="64444"/>
                </a:cubicBezTo>
                <a:cubicBezTo>
                  <a:pt x="74814" y="62962"/>
                  <a:pt x="73703" y="61851"/>
                  <a:pt x="72222" y="61851"/>
                </a:cubicBezTo>
                <a:close/>
                <a:moveTo>
                  <a:pt x="65555" y="56666"/>
                </a:moveTo>
                <a:cubicBezTo>
                  <a:pt x="87777" y="34444"/>
                  <a:pt x="87777" y="34444"/>
                  <a:pt x="87777" y="34444"/>
                </a:cubicBezTo>
                <a:cubicBezTo>
                  <a:pt x="94074" y="40740"/>
                  <a:pt x="94074" y="40740"/>
                  <a:pt x="94074" y="40740"/>
                </a:cubicBezTo>
                <a:cubicBezTo>
                  <a:pt x="94074" y="24074"/>
                  <a:pt x="94074" y="24074"/>
                  <a:pt x="94074" y="24074"/>
                </a:cubicBezTo>
                <a:cubicBezTo>
                  <a:pt x="77407" y="24074"/>
                  <a:pt x="77407" y="24074"/>
                  <a:pt x="77407" y="24074"/>
                </a:cubicBezTo>
                <a:cubicBezTo>
                  <a:pt x="83703" y="30740"/>
                  <a:pt x="83703" y="30740"/>
                  <a:pt x="83703" y="30740"/>
                </a:cubicBezTo>
                <a:cubicBezTo>
                  <a:pt x="62962" y="51111"/>
                  <a:pt x="62962" y="51111"/>
                  <a:pt x="62962" y="51111"/>
                </a:cubicBezTo>
                <a:cubicBezTo>
                  <a:pt x="44814" y="42222"/>
                  <a:pt x="44814" y="42222"/>
                  <a:pt x="44814" y="42222"/>
                </a:cubicBezTo>
                <a:cubicBezTo>
                  <a:pt x="44074" y="41851"/>
                  <a:pt x="42592" y="41851"/>
                  <a:pt x="41851" y="42592"/>
                </a:cubicBezTo>
                <a:cubicBezTo>
                  <a:pt x="21851" y="60740"/>
                  <a:pt x="21851" y="60740"/>
                  <a:pt x="21851" y="60740"/>
                </a:cubicBezTo>
                <a:cubicBezTo>
                  <a:pt x="20740" y="61851"/>
                  <a:pt x="20740" y="63703"/>
                  <a:pt x="21851" y="64814"/>
                </a:cubicBezTo>
                <a:cubicBezTo>
                  <a:pt x="22222" y="65555"/>
                  <a:pt x="22962" y="65925"/>
                  <a:pt x="24074" y="65925"/>
                </a:cubicBezTo>
                <a:cubicBezTo>
                  <a:pt x="24444" y="65925"/>
                  <a:pt x="25185" y="65555"/>
                  <a:pt x="25925" y="65185"/>
                </a:cubicBezTo>
                <a:cubicBezTo>
                  <a:pt x="44074" y="48148"/>
                  <a:pt x="44074" y="48148"/>
                  <a:pt x="44074" y="48148"/>
                </a:cubicBezTo>
                <a:cubicBezTo>
                  <a:pt x="62222" y="57037"/>
                  <a:pt x="62222" y="57037"/>
                  <a:pt x="62222" y="57037"/>
                </a:cubicBezTo>
                <a:cubicBezTo>
                  <a:pt x="63333" y="57777"/>
                  <a:pt x="64814" y="57407"/>
                  <a:pt x="65555" y="56666"/>
                </a:cubicBezTo>
                <a:close/>
                <a:moveTo>
                  <a:pt x="52222" y="57777"/>
                </a:moveTo>
                <a:cubicBezTo>
                  <a:pt x="43703" y="57777"/>
                  <a:pt x="43703" y="57777"/>
                  <a:pt x="43703" y="57777"/>
                </a:cubicBezTo>
                <a:cubicBezTo>
                  <a:pt x="42222" y="57777"/>
                  <a:pt x="41111" y="58888"/>
                  <a:pt x="41111" y="60000"/>
                </a:cubicBezTo>
                <a:cubicBezTo>
                  <a:pt x="41111" y="85555"/>
                  <a:pt x="41111" y="85555"/>
                  <a:pt x="41111" y="85555"/>
                </a:cubicBezTo>
                <a:cubicBezTo>
                  <a:pt x="41111" y="87037"/>
                  <a:pt x="42222" y="87777"/>
                  <a:pt x="43703" y="87777"/>
                </a:cubicBezTo>
                <a:cubicBezTo>
                  <a:pt x="52222" y="87777"/>
                  <a:pt x="52222" y="87777"/>
                  <a:pt x="52222" y="87777"/>
                </a:cubicBezTo>
                <a:cubicBezTo>
                  <a:pt x="53333" y="87777"/>
                  <a:pt x="54444" y="87037"/>
                  <a:pt x="54444" y="85555"/>
                </a:cubicBezTo>
                <a:cubicBezTo>
                  <a:pt x="54444" y="60000"/>
                  <a:pt x="54444" y="60000"/>
                  <a:pt x="54444" y="60000"/>
                </a:cubicBezTo>
                <a:cubicBezTo>
                  <a:pt x="54444" y="58888"/>
                  <a:pt x="53333" y="57777"/>
                  <a:pt x="52222" y="57777"/>
                </a:cubicBezTo>
                <a:close/>
                <a:moveTo>
                  <a:pt x="34444" y="72962"/>
                </a:moveTo>
                <a:cubicBezTo>
                  <a:pt x="34444" y="85555"/>
                  <a:pt x="34444" y="85555"/>
                  <a:pt x="34444" y="85555"/>
                </a:cubicBezTo>
                <a:cubicBezTo>
                  <a:pt x="34444" y="87037"/>
                  <a:pt x="33333" y="87777"/>
                  <a:pt x="32222" y="87777"/>
                </a:cubicBezTo>
                <a:cubicBezTo>
                  <a:pt x="23333" y="87777"/>
                  <a:pt x="23333" y="87777"/>
                  <a:pt x="23333" y="87777"/>
                </a:cubicBezTo>
                <a:cubicBezTo>
                  <a:pt x="22222" y="87777"/>
                  <a:pt x="21111" y="87037"/>
                  <a:pt x="21111" y="85555"/>
                </a:cubicBezTo>
                <a:cubicBezTo>
                  <a:pt x="21111" y="72962"/>
                  <a:pt x="21111" y="72962"/>
                  <a:pt x="21111" y="72962"/>
                </a:cubicBezTo>
                <a:cubicBezTo>
                  <a:pt x="21111" y="71481"/>
                  <a:pt x="22222" y="70370"/>
                  <a:pt x="23333" y="70370"/>
                </a:cubicBezTo>
                <a:cubicBezTo>
                  <a:pt x="32222" y="70370"/>
                  <a:pt x="32222" y="70370"/>
                  <a:pt x="32222" y="70370"/>
                </a:cubicBezTo>
                <a:cubicBezTo>
                  <a:pt x="33333" y="70370"/>
                  <a:pt x="34444" y="71481"/>
                  <a:pt x="34444" y="7296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76" name="Google Shape;676;p42"/>
          <p:cNvSpPr/>
          <p:nvPr/>
        </p:nvSpPr>
        <p:spPr>
          <a:xfrm>
            <a:off x="6692566" y="1096877"/>
            <a:ext cx="360000" cy="360000"/>
          </a:xfrm>
          <a:custGeom>
            <a:avLst/>
            <a:gdLst/>
            <a:ahLst/>
            <a:cxnLst/>
            <a:rect l="l" t="t" r="r" b="b"/>
            <a:pathLst>
              <a:path w="120000" h="120000" extrusionOk="0">
                <a:moveTo>
                  <a:pt x="98080" y="84814"/>
                </a:moveTo>
                <a:cubicBezTo>
                  <a:pt x="98080" y="84444"/>
                  <a:pt x="97708" y="83703"/>
                  <a:pt x="97337" y="83703"/>
                </a:cubicBezTo>
                <a:cubicBezTo>
                  <a:pt x="96594" y="82962"/>
                  <a:pt x="95479" y="82962"/>
                  <a:pt x="94736" y="83703"/>
                </a:cubicBezTo>
                <a:cubicBezTo>
                  <a:pt x="94365" y="83703"/>
                  <a:pt x="94365" y="84444"/>
                  <a:pt x="94365" y="84814"/>
                </a:cubicBezTo>
                <a:cubicBezTo>
                  <a:pt x="94365" y="85185"/>
                  <a:pt x="94365" y="85925"/>
                  <a:pt x="94736" y="86296"/>
                </a:cubicBezTo>
                <a:cubicBezTo>
                  <a:pt x="95108" y="86666"/>
                  <a:pt x="95479" y="86666"/>
                  <a:pt x="96222" y="86666"/>
                </a:cubicBezTo>
                <a:cubicBezTo>
                  <a:pt x="96594" y="86666"/>
                  <a:pt x="96965" y="86666"/>
                  <a:pt x="97337" y="86296"/>
                </a:cubicBezTo>
                <a:cubicBezTo>
                  <a:pt x="97708" y="85925"/>
                  <a:pt x="98080" y="85185"/>
                  <a:pt x="98080" y="84814"/>
                </a:cubicBezTo>
                <a:close/>
                <a:moveTo>
                  <a:pt x="70959" y="82592"/>
                </a:moveTo>
                <a:cubicBezTo>
                  <a:pt x="67987" y="78518"/>
                  <a:pt x="67987" y="78518"/>
                  <a:pt x="67987" y="78518"/>
                </a:cubicBezTo>
                <a:cubicBezTo>
                  <a:pt x="52383" y="78518"/>
                  <a:pt x="52383" y="78518"/>
                  <a:pt x="52383" y="78518"/>
                </a:cubicBezTo>
                <a:cubicBezTo>
                  <a:pt x="49411" y="82592"/>
                  <a:pt x="49411" y="82592"/>
                  <a:pt x="49411" y="82592"/>
                </a:cubicBezTo>
                <a:lnTo>
                  <a:pt x="70959" y="82592"/>
                </a:lnTo>
                <a:close/>
                <a:moveTo>
                  <a:pt x="102910" y="83333"/>
                </a:moveTo>
                <a:cubicBezTo>
                  <a:pt x="102910" y="86296"/>
                  <a:pt x="102910" y="86296"/>
                  <a:pt x="102910" y="86296"/>
                </a:cubicBezTo>
                <a:cubicBezTo>
                  <a:pt x="102910" y="87777"/>
                  <a:pt x="101795" y="88888"/>
                  <a:pt x="100309" y="88888"/>
                </a:cubicBezTo>
                <a:cubicBezTo>
                  <a:pt x="19690" y="88888"/>
                  <a:pt x="19690" y="88888"/>
                  <a:pt x="19690" y="88888"/>
                </a:cubicBezTo>
                <a:cubicBezTo>
                  <a:pt x="18204" y="88888"/>
                  <a:pt x="17089" y="87777"/>
                  <a:pt x="17089" y="86296"/>
                </a:cubicBezTo>
                <a:cubicBezTo>
                  <a:pt x="17089" y="83333"/>
                  <a:pt x="17089" y="83333"/>
                  <a:pt x="17089" y="83333"/>
                </a:cubicBezTo>
                <a:cubicBezTo>
                  <a:pt x="17089" y="83333"/>
                  <a:pt x="17089" y="83333"/>
                  <a:pt x="17089" y="83333"/>
                </a:cubicBezTo>
                <a:cubicBezTo>
                  <a:pt x="17089" y="82962"/>
                  <a:pt x="17089" y="82592"/>
                  <a:pt x="17461" y="82592"/>
                </a:cubicBezTo>
                <a:cubicBezTo>
                  <a:pt x="17461" y="82592"/>
                  <a:pt x="17461" y="82592"/>
                  <a:pt x="17461" y="82222"/>
                </a:cubicBezTo>
                <a:cubicBezTo>
                  <a:pt x="17461" y="82222"/>
                  <a:pt x="17461" y="82222"/>
                  <a:pt x="17832" y="81851"/>
                </a:cubicBezTo>
                <a:cubicBezTo>
                  <a:pt x="27120" y="70000"/>
                  <a:pt x="27120" y="70000"/>
                  <a:pt x="27120" y="70000"/>
                </a:cubicBezTo>
                <a:cubicBezTo>
                  <a:pt x="27492" y="69629"/>
                  <a:pt x="28235" y="69259"/>
                  <a:pt x="28978" y="69259"/>
                </a:cubicBezTo>
                <a:cubicBezTo>
                  <a:pt x="91021" y="69259"/>
                  <a:pt x="91021" y="69259"/>
                  <a:pt x="91021" y="69259"/>
                </a:cubicBezTo>
                <a:cubicBezTo>
                  <a:pt x="91764" y="69259"/>
                  <a:pt x="92507" y="69629"/>
                  <a:pt x="92879" y="70000"/>
                </a:cubicBezTo>
                <a:cubicBezTo>
                  <a:pt x="102167" y="81851"/>
                  <a:pt x="102167" y="81851"/>
                  <a:pt x="102167" y="81851"/>
                </a:cubicBezTo>
                <a:cubicBezTo>
                  <a:pt x="102538" y="82222"/>
                  <a:pt x="102538" y="82222"/>
                  <a:pt x="102538" y="82222"/>
                </a:cubicBezTo>
                <a:cubicBezTo>
                  <a:pt x="102538" y="82592"/>
                  <a:pt x="102538" y="82592"/>
                  <a:pt x="102538" y="82592"/>
                </a:cubicBezTo>
                <a:cubicBezTo>
                  <a:pt x="102538" y="82592"/>
                  <a:pt x="102910" y="82962"/>
                  <a:pt x="102910" y="83333"/>
                </a:cubicBezTo>
                <a:close/>
                <a:moveTo>
                  <a:pt x="32693" y="60740"/>
                </a:moveTo>
                <a:cubicBezTo>
                  <a:pt x="87306" y="60740"/>
                  <a:pt x="87306" y="60740"/>
                  <a:pt x="87306" y="60740"/>
                </a:cubicBezTo>
                <a:cubicBezTo>
                  <a:pt x="87306" y="28148"/>
                  <a:pt x="87306" y="28148"/>
                  <a:pt x="87306" y="28148"/>
                </a:cubicBezTo>
                <a:cubicBezTo>
                  <a:pt x="32693" y="28148"/>
                  <a:pt x="32693" y="28148"/>
                  <a:pt x="32693" y="28148"/>
                </a:cubicBezTo>
                <a:lnTo>
                  <a:pt x="32693" y="60740"/>
                </a:lnTo>
                <a:close/>
                <a:moveTo>
                  <a:pt x="27120" y="63703"/>
                </a:moveTo>
                <a:cubicBezTo>
                  <a:pt x="27120" y="25555"/>
                  <a:pt x="27120" y="25555"/>
                  <a:pt x="27120" y="25555"/>
                </a:cubicBezTo>
                <a:cubicBezTo>
                  <a:pt x="27120" y="24074"/>
                  <a:pt x="28235" y="22222"/>
                  <a:pt x="29721" y="22222"/>
                </a:cubicBezTo>
                <a:cubicBezTo>
                  <a:pt x="89907" y="22222"/>
                  <a:pt x="89907" y="22222"/>
                  <a:pt x="89907" y="22222"/>
                </a:cubicBezTo>
                <a:cubicBezTo>
                  <a:pt x="91764" y="22222"/>
                  <a:pt x="92879" y="24074"/>
                  <a:pt x="92879" y="25555"/>
                </a:cubicBezTo>
                <a:cubicBezTo>
                  <a:pt x="92879" y="63703"/>
                  <a:pt x="92879" y="63703"/>
                  <a:pt x="92879" y="63703"/>
                </a:cubicBezTo>
                <a:cubicBezTo>
                  <a:pt x="92879" y="65185"/>
                  <a:pt x="91764" y="66296"/>
                  <a:pt x="89907" y="66296"/>
                </a:cubicBezTo>
                <a:cubicBezTo>
                  <a:pt x="29721" y="66296"/>
                  <a:pt x="29721" y="66296"/>
                  <a:pt x="29721" y="66296"/>
                </a:cubicBezTo>
                <a:cubicBezTo>
                  <a:pt x="28235" y="66296"/>
                  <a:pt x="27120" y="65185"/>
                  <a:pt x="27120" y="63703"/>
                </a:cubicBezTo>
                <a:close/>
                <a:moveTo>
                  <a:pt x="79876" y="42592"/>
                </a:moveTo>
                <a:cubicBezTo>
                  <a:pt x="66130" y="42592"/>
                  <a:pt x="66130" y="42592"/>
                  <a:pt x="66130" y="42592"/>
                </a:cubicBezTo>
                <a:cubicBezTo>
                  <a:pt x="64643" y="42592"/>
                  <a:pt x="63900" y="43703"/>
                  <a:pt x="63900" y="45185"/>
                </a:cubicBezTo>
                <a:cubicBezTo>
                  <a:pt x="63900" y="49259"/>
                  <a:pt x="63900" y="49259"/>
                  <a:pt x="63900" y="49259"/>
                </a:cubicBezTo>
                <a:cubicBezTo>
                  <a:pt x="63900" y="50740"/>
                  <a:pt x="64643" y="51851"/>
                  <a:pt x="66130" y="51851"/>
                </a:cubicBezTo>
                <a:cubicBezTo>
                  <a:pt x="73560" y="51851"/>
                  <a:pt x="73560" y="51851"/>
                  <a:pt x="73560" y="51851"/>
                </a:cubicBezTo>
                <a:cubicBezTo>
                  <a:pt x="75417" y="54444"/>
                  <a:pt x="79504" y="55925"/>
                  <a:pt x="79504" y="55925"/>
                </a:cubicBezTo>
                <a:cubicBezTo>
                  <a:pt x="77647" y="54444"/>
                  <a:pt x="77275" y="52962"/>
                  <a:pt x="76904" y="51851"/>
                </a:cubicBezTo>
                <a:cubicBezTo>
                  <a:pt x="79876" y="51851"/>
                  <a:pt x="79876" y="51851"/>
                  <a:pt x="79876" y="51851"/>
                </a:cubicBezTo>
                <a:cubicBezTo>
                  <a:pt x="80990" y="51851"/>
                  <a:pt x="82105" y="50740"/>
                  <a:pt x="82105" y="49259"/>
                </a:cubicBezTo>
                <a:cubicBezTo>
                  <a:pt x="82105" y="45185"/>
                  <a:pt x="82105" y="45185"/>
                  <a:pt x="82105" y="45185"/>
                </a:cubicBezTo>
                <a:cubicBezTo>
                  <a:pt x="82105" y="43703"/>
                  <a:pt x="80990" y="42592"/>
                  <a:pt x="79876" y="42592"/>
                </a:cubicBezTo>
                <a:close/>
                <a:moveTo>
                  <a:pt x="66130" y="39259"/>
                </a:moveTo>
                <a:cubicBezTo>
                  <a:pt x="62786" y="39259"/>
                  <a:pt x="60557" y="41851"/>
                  <a:pt x="60557" y="45185"/>
                </a:cubicBezTo>
                <a:cubicBezTo>
                  <a:pt x="60557" y="47407"/>
                  <a:pt x="60557" y="47407"/>
                  <a:pt x="60557" y="47407"/>
                </a:cubicBezTo>
                <a:cubicBezTo>
                  <a:pt x="47554" y="47407"/>
                  <a:pt x="47554" y="47407"/>
                  <a:pt x="47554" y="47407"/>
                </a:cubicBezTo>
                <a:cubicBezTo>
                  <a:pt x="46439" y="51111"/>
                  <a:pt x="41238" y="52592"/>
                  <a:pt x="41238" y="52592"/>
                </a:cubicBezTo>
                <a:cubicBezTo>
                  <a:pt x="43467" y="50370"/>
                  <a:pt x="43839" y="48518"/>
                  <a:pt x="43839" y="47407"/>
                </a:cubicBezTo>
                <a:cubicBezTo>
                  <a:pt x="40495" y="47407"/>
                  <a:pt x="40495" y="47407"/>
                  <a:pt x="40495" y="47407"/>
                </a:cubicBezTo>
                <a:cubicBezTo>
                  <a:pt x="39380" y="47407"/>
                  <a:pt x="38266" y="46296"/>
                  <a:pt x="38266" y="45185"/>
                </a:cubicBezTo>
                <a:cubicBezTo>
                  <a:pt x="38266" y="35925"/>
                  <a:pt x="38266" y="35925"/>
                  <a:pt x="38266" y="35925"/>
                </a:cubicBezTo>
                <a:cubicBezTo>
                  <a:pt x="38266" y="34444"/>
                  <a:pt x="39380" y="33333"/>
                  <a:pt x="40495" y="33333"/>
                </a:cubicBezTo>
                <a:cubicBezTo>
                  <a:pt x="64272" y="33333"/>
                  <a:pt x="64272" y="33333"/>
                  <a:pt x="64272" y="33333"/>
                </a:cubicBezTo>
                <a:cubicBezTo>
                  <a:pt x="65758" y="33333"/>
                  <a:pt x="66501" y="34444"/>
                  <a:pt x="66501" y="35925"/>
                </a:cubicBezTo>
                <a:cubicBezTo>
                  <a:pt x="66501" y="39259"/>
                  <a:pt x="66501" y="39259"/>
                  <a:pt x="66501" y="39259"/>
                </a:cubicBezTo>
                <a:lnTo>
                  <a:pt x="66130" y="39259"/>
                </a:lnTo>
                <a:close/>
                <a:moveTo>
                  <a:pt x="60185" y="0"/>
                </a:moveTo>
                <a:cubicBezTo>
                  <a:pt x="26749" y="0"/>
                  <a:pt x="0" y="27037"/>
                  <a:pt x="0" y="60000"/>
                </a:cubicBezTo>
                <a:cubicBezTo>
                  <a:pt x="0" y="92962"/>
                  <a:pt x="26749" y="120000"/>
                  <a:pt x="60185" y="120000"/>
                </a:cubicBezTo>
                <a:cubicBezTo>
                  <a:pt x="93250" y="120000"/>
                  <a:pt x="120000" y="92962"/>
                  <a:pt x="120000" y="60000"/>
                </a:cubicBezTo>
                <a:cubicBezTo>
                  <a:pt x="120000" y="27037"/>
                  <a:pt x="93250" y="0"/>
                  <a:pt x="60185"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77" name="Google Shape;677;p42"/>
          <p:cNvSpPr txBox="1"/>
          <p:nvPr/>
        </p:nvSpPr>
        <p:spPr>
          <a:xfrm>
            <a:off x="325950" y="3505604"/>
            <a:ext cx="2101200" cy="891300"/>
          </a:xfrm>
          <a:prstGeom prst="rect">
            <a:avLst/>
          </a:prstGeom>
          <a:solidFill>
            <a:srgbClr val="666666"/>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1000" b="1">
                <a:solidFill>
                  <a:srgbClr val="FFFFFF"/>
                </a:solidFill>
              </a:rPr>
              <a:t>Iparág specifikus alkalmazások </a:t>
            </a:r>
            <a:r>
              <a:rPr lang="hu-HU" sz="800">
                <a:solidFill>
                  <a:srgbClr val="FFFFFF"/>
                </a:solidFill>
              </a:rPr>
              <a:t>(Lásd még iparági kidolgozások)</a:t>
            </a:r>
            <a:endParaRPr sz="800">
              <a:solidFill>
                <a:srgbClr val="FFFFFF"/>
              </a:solidFill>
            </a:endParaRPr>
          </a:p>
        </p:txBody>
      </p:sp>
      <p:sp>
        <p:nvSpPr>
          <p:cNvPr id="678" name="Google Shape;678;p42"/>
          <p:cNvSpPr txBox="1"/>
          <p:nvPr/>
        </p:nvSpPr>
        <p:spPr>
          <a:xfrm>
            <a:off x="7318049" y="1385639"/>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Digitális egyablakos ügyintézés </a:t>
            </a:r>
            <a:endParaRPr sz="800" b="1"/>
          </a:p>
          <a:p>
            <a:pPr marL="0" lvl="0" indent="0" algn="ctr" rtl="0">
              <a:spcBef>
                <a:spcPts val="0"/>
              </a:spcBef>
              <a:spcAft>
                <a:spcPts val="0"/>
              </a:spcAft>
              <a:buNone/>
            </a:pPr>
            <a:r>
              <a:rPr lang="hu-HU" sz="800" b="1"/>
              <a:t>(chat + voicebot)</a:t>
            </a:r>
            <a:endParaRPr sz="800" b="1"/>
          </a:p>
        </p:txBody>
      </p:sp>
      <p:sp>
        <p:nvSpPr>
          <p:cNvPr id="679" name="Google Shape;679;p42"/>
          <p:cNvSpPr txBox="1"/>
          <p:nvPr/>
        </p:nvSpPr>
        <p:spPr>
          <a:xfrm>
            <a:off x="7318199" y="2855557"/>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Egyszerűen pénzzé tehető, világos eszköztár</a:t>
            </a:r>
            <a:endParaRPr sz="800" b="1"/>
          </a:p>
        </p:txBody>
      </p:sp>
      <p:sp>
        <p:nvSpPr>
          <p:cNvPr id="680" name="Google Shape;680;p42"/>
          <p:cNvSpPr txBox="1"/>
          <p:nvPr/>
        </p:nvSpPr>
        <p:spPr>
          <a:xfrm>
            <a:off x="714599" y="1211581"/>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Early adaptor támogatás és széles körű beépítés</a:t>
            </a:r>
            <a:endParaRPr sz="800" b="1"/>
          </a:p>
        </p:txBody>
      </p:sp>
      <p:sp>
        <p:nvSpPr>
          <p:cNvPr id="681" name="Google Shape;681;p42"/>
          <p:cNvSpPr txBox="1"/>
          <p:nvPr/>
        </p:nvSpPr>
        <p:spPr>
          <a:xfrm>
            <a:off x="7318199" y="4125688"/>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Világosan kommunikált elérhető eszközök és használatuk </a:t>
            </a:r>
            <a:endParaRPr sz="800" b="1"/>
          </a:p>
        </p:txBody>
      </p:sp>
      <p:grpSp>
        <p:nvGrpSpPr>
          <p:cNvPr id="682" name="Google Shape;682;p42"/>
          <p:cNvGrpSpPr/>
          <p:nvPr/>
        </p:nvGrpSpPr>
        <p:grpSpPr>
          <a:xfrm>
            <a:off x="7800131" y="3731082"/>
            <a:ext cx="360021" cy="360021"/>
            <a:chOff x="1473200" y="5314950"/>
            <a:chExt cx="606300" cy="606300"/>
          </a:xfrm>
        </p:grpSpPr>
        <p:sp>
          <p:nvSpPr>
            <p:cNvPr id="683" name="Google Shape;683;p42"/>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4" name="Google Shape;684;p42"/>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5" name="Google Shape;685;p42"/>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6" name="Google Shape;686;p42"/>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7" name="Google Shape;687;p42"/>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8" name="Google Shape;688;p42"/>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9" name="Google Shape;689;p42"/>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0" name="Google Shape;690;p42"/>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1" name="Google Shape;691;p42"/>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2" name="Google Shape;692;p42"/>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grpSp>
        <p:nvGrpSpPr>
          <p:cNvPr id="693" name="Google Shape;693;p42"/>
          <p:cNvGrpSpPr/>
          <p:nvPr/>
        </p:nvGrpSpPr>
        <p:grpSpPr>
          <a:xfrm>
            <a:off x="7744893" y="2461157"/>
            <a:ext cx="360021" cy="360021"/>
            <a:chOff x="1473200" y="5314950"/>
            <a:chExt cx="606300" cy="606300"/>
          </a:xfrm>
        </p:grpSpPr>
        <p:sp>
          <p:nvSpPr>
            <p:cNvPr id="694" name="Google Shape;694;p42"/>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5" name="Google Shape;695;p42"/>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6" name="Google Shape;696;p42"/>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7" name="Google Shape;697;p42"/>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8" name="Google Shape;698;p42"/>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9" name="Google Shape;699;p42"/>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0" name="Google Shape;700;p42"/>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1" name="Google Shape;701;p42"/>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2" name="Google Shape;702;p42"/>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3" name="Google Shape;703;p42"/>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grpSp>
        <p:nvGrpSpPr>
          <p:cNvPr id="704" name="Google Shape;704;p42"/>
          <p:cNvGrpSpPr/>
          <p:nvPr/>
        </p:nvGrpSpPr>
        <p:grpSpPr>
          <a:xfrm>
            <a:off x="7744843" y="998932"/>
            <a:ext cx="360021" cy="360021"/>
            <a:chOff x="1473200" y="5314950"/>
            <a:chExt cx="606300" cy="606300"/>
          </a:xfrm>
        </p:grpSpPr>
        <p:sp>
          <p:nvSpPr>
            <p:cNvPr id="705" name="Google Shape;705;p42"/>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6" name="Google Shape;706;p42"/>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7" name="Google Shape;707;p42"/>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8" name="Google Shape;708;p42"/>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9" name="Google Shape;709;p42"/>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0" name="Google Shape;710;p42"/>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1" name="Google Shape;711;p42"/>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2" name="Google Shape;712;p42"/>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3" name="Google Shape;713;p42"/>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4" name="Google Shape;714;p42"/>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grpSp>
        <p:nvGrpSpPr>
          <p:cNvPr id="715" name="Google Shape;715;p42"/>
          <p:cNvGrpSpPr/>
          <p:nvPr/>
        </p:nvGrpSpPr>
        <p:grpSpPr>
          <a:xfrm>
            <a:off x="1196531" y="868657"/>
            <a:ext cx="360021" cy="360021"/>
            <a:chOff x="1473200" y="5314950"/>
            <a:chExt cx="606300" cy="606300"/>
          </a:xfrm>
        </p:grpSpPr>
        <p:sp>
          <p:nvSpPr>
            <p:cNvPr id="716" name="Google Shape;716;p42"/>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7" name="Google Shape;717;p42"/>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8" name="Google Shape;718;p42"/>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9" name="Google Shape;719;p42"/>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0" name="Google Shape;720;p42"/>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1" name="Google Shape;721;p42"/>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2" name="Google Shape;722;p42"/>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3" name="Google Shape;723;p42"/>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4" name="Google Shape;724;p42"/>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5" name="Google Shape;725;p42"/>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
        <p:nvSpPr>
          <p:cNvPr id="726" name="Google Shape;726;p42"/>
          <p:cNvSpPr/>
          <p:nvPr/>
        </p:nvSpPr>
        <p:spPr>
          <a:xfrm>
            <a:off x="6692650" y="3771261"/>
            <a:ext cx="360000" cy="360000"/>
          </a:xfrm>
          <a:custGeom>
            <a:avLst/>
            <a:gdLst/>
            <a:ahLst/>
            <a:cxnLst/>
            <a:rect l="l" t="t" r="r" b="b"/>
            <a:pathLst>
              <a:path w="120000" h="120000" extrusionOk="0">
                <a:moveTo>
                  <a:pt x="59627" y="0"/>
                </a:moveTo>
                <a:cubicBezTo>
                  <a:pt x="26459" y="0"/>
                  <a:pt x="0" y="27037"/>
                  <a:pt x="0" y="60000"/>
                </a:cubicBezTo>
                <a:cubicBezTo>
                  <a:pt x="0" y="92962"/>
                  <a:pt x="26459" y="120000"/>
                  <a:pt x="59627" y="120000"/>
                </a:cubicBezTo>
                <a:cubicBezTo>
                  <a:pt x="93167" y="120000"/>
                  <a:pt x="120000" y="92962"/>
                  <a:pt x="120000" y="60000"/>
                </a:cubicBezTo>
                <a:cubicBezTo>
                  <a:pt x="120000" y="27037"/>
                  <a:pt x="93167" y="0"/>
                  <a:pt x="59627" y="0"/>
                </a:cubicBezTo>
                <a:close/>
                <a:moveTo>
                  <a:pt x="97639" y="86296"/>
                </a:moveTo>
                <a:cubicBezTo>
                  <a:pt x="97267" y="86666"/>
                  <a:pt x="96521" y="86666"/>
                  <a:pt x="96149" y="86666"/>
                </a:cubicBezTo>
                <a:cubicBezTo>
                  <a:pt x="95776" y="86666"/>
                  <a:pt x="95031" y="86666"/>
                  <a:pt x="94658" y="86296"/>
                </a:cubicBezTo>
                <a:cubicBezTo>
                  <a:pt x="94658" y="85925"/>
                  <a:pt x="94285" y="85185"/>
                  <a:pt x="94285" y="84814"/>
                </a:cubicBezTo>
                <a:cubicBezTo>
                  <a:pt x="94285" y="84444"/>
                  <a:pt x="94658" y="83703"/>
                  <a:pt x="94658" y="83333"/>
                </a:cubicBezTo>
                <a:cubicBezTo>
                  <a:pt x="95403" y="82962"/>
                  <a:pt x="96894" y="82962"/>
                  <a:pt x="97639" y="83333"/>
                </a:cubicBezTo>
                <a:cubicBezTo>
                  <a:pt x="98012" y="83703"/>
                  <a:pt x="98012" y="84444"/>
                  <a:pt x="98012" y="84814"/>
                </a:cubicBezTo>
                <a:cubicBezTo>
                  <a:pt x="98012" y="85185"/>
                  <a:pt x="98012" y="85925"/>
                  <a:pt x="97639" y="86296"/>
                </a:cubicBezTo>
                <a:close/>
                <a:moveTo>
                  <a:pt x="48819" y="82592"/>
                </a:moveTo>
                <a:cubicBezTo>
                  <a:pt x="51801" y="78518"/>
                  <a:pt x="51801" y="78518"/>
                  <a:pt x="51801" y="78518"/>
                </a:cubicBezTo>
                <a:cubicBezTo>
                  <a:pt x="67826" y="78518"/>
                  <a:pt x="67826" y="78518"/>
                  <a:pt x="67826" y="78518"/>
                </a:cubicBezTo>
                <a:cubicBezTo>
                  <a:pt x="70807" y="82592"/>
                  <a:pt x="70807" y="82592"/>
                  <a:pt x="70807" y="82592"/>
                </a:cubicBezTo>
                <a:lnTo>
                  <a:pt x="48819" y="82592"/>
                </a:lnTo>
                <a:close/>
                <a:moveTo>
                  <a:pt x="102857" y="83333"/>
                </a:moveTo>
                <a:cubicBezTo>
                  <a:pt x="102857" y="82962"/>
                  <a:pt x="102857" y="82592"/>
                  <a:pt x="102857" y="82592"/>
                </a:cubicBezTo>
                <a:cubicBezTo>
                  <a:pt x="102857" y="82592"/>
                  <a:pt x="102484" y="82592"/>
                  <a:pt x="102484" y="82222"/>
                </a:cubicBezTo>
                <a:cubicBezTo>
                  <a:pt x="102484" y="82222"/>
                  <a:pt x="102484" y="82222"/>
                  <a:pt x="102484" y="81851"/>
                </a:cubicBezTo>
                <a:cubicBezTo>
                  <a:pt x="92795" y="70000"/>
                  <a:pt x="92795" y="70000"/>
                  <a:pt x="92795" y="70000"/>
                </a:cubicBezTo>
                <a:cubicBezTo>
                  <a:pt x="92422" y="69629"/>
                  <a:pt x="91677" y="69259"/>
                  <a:pt x="90931" y="69259"/>
                </a:cubicBezTo>
                <a:cubicBezTo>
                  <a:pt x="28695" y="69259"/>
                  <a:pt x="28695" y="69259"/>
                  <a:pt x="28695" y="69259"/>
                </a:cubicBezTo>
                <a:cubicBezTo>
                  <a:pt x="27950" y="69259"/>
                  <a:pt x="27577" y="69629"/>
                  <a:pt x="26832" y="70000"/>
                </a:cubicBezTo>
                <a:cubicBezTo>
                  <a:pt x="17515" y="81851"/>
                  <a:pt x="17515" y="81851"/>
                  <a:pt x="17515" y="81851"/>
                </a:cubicBezTo>
                <a:cubicBezTo>
                  <a:pt x="17515" y="82222"/>
                  <a:pt x="17142" y="82222"/>
                  <a:pt x="17142" y="82222"/>
                </a:cubicBezTo>
                <a:cubicBezTo>
                  <a:pt x="17142" y="82592"/>
                  <a:pt x="17142" y="82592"/>
                  <a:pt x="17142" y="82592"/>
                </a:cubicBezTo>
                <a:cubicBezTo>
                  <a:pt x="17142" y="82592"/>
                  <a:pt x="17142" y="82962"/>
                  <a:pt x="17142" y="83333"/>
                </a:cubicBezTo>
                <a:cubicBezTo>
                  <a:pt x="17142" y="83333"/>
                  <a:pt x="17142" y="83333"/>
                  <a:pt x="17142" y="83333"/>
                </a:cubicBezTo>
                <a:cubicBezTo>
                  <a:pt x="17142" y="86296"/>
                  <a:pt x="17142" y="86296"/>
                  <a:pt x="17142" y="86296"/>
                </a:cubicBezTo>
                <a:cubicBezTo>
                  <a:pt x="17142" y="87777"/>
                  <a:pt x="17888" y="88888"/>
                  <a:pt x="19378" y="88888"/>
                </a:cubicBezTo>
                <a:cubicBezTo>
                  <a:pt x="100621" y="88888"/>
                  <a:pt x="100621" y="88888"/>
                  <a:pt x="100621" y="88888"/>
                </a:cubicBezTo>
                <a:cubicBezTo>
                  <a:pt x="101739" y="88888"/>
                  <a:pt x="102857" y="87777"/>
                  <a:pt x="102857" y="86296"/>
                </a:cubicBezTo>
                <a:cubicBezTo>
                  <a:pt x="102857" y="83333"/>
                  <a:pt x="102857" y="83333"/>
                  <a:pt x="102857" y="83333"/>
                </a:cubicBezTo>
                <a:close/>
                <a:moveTo>
                  <a:pt x="73043" y="50370"/>
                </a:moveTo>
                <a:cubicBezTo>
                  <a:pt x="74161" y="58148"/>
                  <a:pt x="74161" y="58148"/>
                  <a:pt x="74161" y="58148"/>
                </a:cubicBezTo>
                <a:cubicBezTo>
                  <a:pt x="68944" y="58148"/>
                  <a:pt x="68944" y="58148"/>
                  <a:pt x="68944" y="58148"/>
                </a:cubicBezTo>
                <a:cubicBezTo>
                  <a:pt x="67080" y="58148"/>
                  <a:pt x="67080" y="58148"/>
                  <a:pt x="67080" y="58148"/>
                </a:cubicBezTo>
                <a:cubicBezTo>
                  <a:pt x="52919" y="58148"/>
                  <a:pt x="52919" y="58148"/>
                  <a:pt x="52919" y="58148"/>
                </a:cubicBezTo>
                <a:cubicBezTo>
                  <a:pt x="50683" y="58148"/>
                  <a:pt x="50683" y="58148"/>
                  <a:pt x="50683" y="58148"/>
                </a:cubicBezTo>
                <a:cubicBezTo>
                  <a:pt x="45093" y="58148"/>
                  <a:pt x="45093" y="58148"/>
                  <a:pt x="45093" y="58148"/>
                </a:cubicBezTo>
                <a:cubicBezTo>
                  <a:pt x="46583" y="50370"/>
                  <a:pt x="46583" y="50370"/>
                  <a:pt x="46583" y="50370"/>
                </a:cubicBezTo>
                <a:cubicBezTo>
                  <a:pt x="46583" y="50000"/>
                  <a:pt x="46583" y="50000"/>
                  <a:pt x="46583" y="50000"/>
                </a:cubicBezTo>
                <a:cubicBezTo>
                  <a:pt x="47329" y="47777"/>
                  <a:pt x="49192" y="46296"/>
                  <a:pt x="51428" y="46296"/>
                </a:cubicBezTo>
                <a:cubicBezTo>
                  <a:pt x="56273" y="46296"/>
                  <a:pt x="56273" y="46296"/>
                  <a:pt x="56273" y="46296"/>
                </a:cubicBezTo>
                <a:cubicBezTo>
                  <a:pt x="59627" y="52222"/>
                  <a:pt x="59627" y="52222"/>
                  <a:pt x="59627" y="52222"/>
                </a:cubicBezTo>
                <a:cubicBezTo>
                  <a:pt x="62981" y="46296"/>
                  <a:pt x="62981" y="46296"/>
                  <a:pt x="62981" y="46296"/>
                </a:cubicBezTo>
                <a:cubicBezTo>
                  <a:pt x="67826" y="46296"/>
                  <a:pt x="67826" y="46296"/>
                  <a:pt x="67826" y="46296"/>
                </a:cubicBezTo>
                <a:cubicBezTo>
                  <a:pt x="70062" y="46296"/>
                  <a:pt x="72298" y="47777"/>
                  <a:pt x="73043" y="50000"/>
                </a:cubicBezTo>
                <a:cubicBezTo>
                  <a:pt x="73043" y="50000"/>
                  <a:pt x="73043" y="50000"/>
                  <a:pt x="73043" y="50370"/>
                </a:cubicBezTo>
                <a:close/>
                <a:moveTo>
                  <a:pt x="53291" y="38148"/>
                </a:moveTo>
                <a:cubicBezTo>
                  <a:pt x="53291" y="34814"/>
                  <a:pt x="56273" y="32222"/>
                  <a:pt x="59627" y="32222"/>
                </a:cubicBezTo>
                <a:cubicBezTo>
                  <a:pt x="63354" y="32222"/>
                  <a:pt x="65962" y="34814"/>
                  <a:pt x="65962" y="38148"/>
                </a:cubicBezTo>
                <a:cubicBezTo>
                  <a:pt x="65962" y="41851"/>
                  <a:pt x="63354" y="44444"/>
                  <a:pt x="59627" y="44444"/>
                </a:cubicBezTo>
                <a:cubicBezTo>
                  <a:pt x="56273" y="44444"/>
                  <a:pt x="53291" y="41851"/>
                  <a:pt x="53291" y="38148"/>
                </a:cubicBezTo>
                <a:close/>
                <a:moveTo>
                  <a:pt x="32422" y="28148"/>
                </a:moveTo>
                <a:cubicBezTo>
                  <a:pt x="87204" y="28148"/>
                  <a:pt x="87204" y="28148"/>
                  <a:pt x="87204" y="28148"/>
                </a:cubicBezTo>
                <a:cubicBezTo>
                  <a:pt x="87204" y="60740"/>
                  <a:pt x="87204" y="60740"/>
                  <a:pt x="87204" y="60740"/>
                </a:cubicBezTo>
                <a:cubicBezTo>
                  <a:pt x="32422" y="60740"/>
                  <a:pt x="32422" y="60740"/>
                  <a:pt x="32422" y="60740"/>
                </a:cubicBezTo>
                <a:lnTo>
                  <a:pt x="32422" y="28148"/>
                </a:lnTo>
                <a:close/>
                <a:moveTo>
                  <a:pt x="29813" y="66296"/>
                </a:moveTo>
                <a:cubicBezTo>
                  <a:pt x="90186" y="66296"/>
                  <a:pt x="90186" y="66296"/>
                  <a:pt x="90186" y="66296"/>
                </a:cubicBezTo>
                <a:cubicBezTo>
                  <a:pt x="91677" y="66296"/>
                  <a:pt x="92795" y="65185"/>
                  <a:pt x="92795" y="63703"/>
                </a:cubicBezTo>
                <a:cubicBezTo>
                  <a:pt x="92795" y="25555"/>
                  <a:pt x="92795" y="25555"/>
                  <a:pt x="92795" y="25555"/>
                </a:cubicBezTo>
                <a:cubicBezTo>
                  <a:pt x="92795" y="24074"/>
                  <a:pt x="91677" y="22222"/>
                  <a:pt x="90186" y="22222"/>
                </a:cubicBezTo>
                <a:cubicBezTo>
                  <a:pt x="29813" y="22222"/>
                  <a:pt x="29813" y="22222"/>
                  <a:pt x="29813" y="22222"/>
                </a:cubicBezTo>
                <a:cubicBezTo>
                  <a:pt x="27950" y="22222"/>
                  <a:pt x="26832" y="24074"/>
                  <a:pt x="26832" y="25555"/>
                </a:cubicBezTo>
                <a:cubicBezTo>
                  <a:pt x="26832" y="63703"/>
                  <a:pt x="26832" y="63703"/>
                  <a:pt x="26832" y="63703"/>
                </a:cubicBezTo>
                <a:cubicBezTo>
                  <a:pt x="26832" y="65185"/>
                  <a:pt x="27950" y="66296"/>
                  <a:pt x="29813" y="6629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30"/>
        <p:cNvGrpSpPr/>
        <p:nvPr/>
      </p:nvGrpSpPr>
      <p:grpSpPr>
        <a:xfrm>
          <a:off x="0" y="0"/>
          <a:ext cx="0" cy="0"/>
          <a:chOff x="0" y="0"/>
          <a:chExt cx="0" cy="0"/>
        </a:xfrm>
      </p:grpSpPr>
      <p:sp>
        <p:nvSpPr>
          <p:cNvPr id="731" name="Google Shape;731;p43"/>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 Magyarország Mesterséges Intelligencia stratégiája </a:t>
            </a:r>
            <a:endParaRPr sz="2400" b="0" i="0" u="none" strike="noStrike" cap="none">
              <a:solidFill>
                <a:schemeClr val="dk1"/>
              </a:solidFill>
              <a:latin typeface="Arial"/>
              <a:ea typeface="Arial"/>
              <a:cs typeface="Arial"/>
              <a:sym typeface="Arial"/>
            </a:endParaRPr>
          </a:p>
        </p:txBody>
      </p:sp>
      <p:grpSp>
        <p:nvGrpSpPr>
          <p:cNvPr id="732" name="Google Shape;732;p43"/>
          <p:cNvGrpSpPr/>
          <p:nvPr/>
        </p:nvGrpSpPr>
        <p:grpSpPr>
          <a:xfrm>
            <a:off x="1161296" y="3526110"/>
            <a:ext cx="6738985" cy="1027500"/>
            <a:chOff x="433200" y="3233502"/>
            <a:chExt cx="8582508" cy="1027500"/>
          </a:xfrm>
        </p:grpSpPr>
        <p:sp>
          <p:nvSpPr>
            <p:cNvPr id="733" name="Google Shape;733;p43"/>
            <p:cNvSpPr/>
            <p:nvPr/>
          </p:nvSpPr>
          <p:spPr>
            <a:xfrm>
              <a:off x="433200"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Kompetencia fejlesztés</a:t>
              </a:r>
              <a:endParaRPr sz="900" b="1" i="0" u="none" strike="noStrike" cap="none">
                <a:solidFill>
                  <a:srgbClr val="000000"/>
                </a:solidFill>
                <a:latin typeface="Arial"/>
                <a:ea typeface="Arial"/>
                <a:cs typeface="Arial"/>
                <a:sym typeface="Arial"/>
              </a:endParaRPr>
            </a:p>
          </p:txBody>
        </p:sp>
        <p:sp>
          <p:nvSpPr>
            <p:cNvPr id="734" name="Google Shape;734;p43"/>
            <p:cNvSpPr/>
            <p:nvPr/>
          </p:nvSpPr>
          <p:spPr>
            <a:xfrm>
              <a:off x="1893192"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Kutatás- fejlesztés- innováció</a:t>
              </a:r>
              <a:endParaRPr sz="900" b="1" i="0" u="none" strike="noStrike" cap="none">
                <a:solidFill>
                  <a:srgbClr val="000000"/>
                </a:solidFill>
                <a:latin typeface="Arial"/>
                <a:ea typeface="Arial"/>
                <a:cs typeface="Arial"/>
                <a:sym typeface="Arial"/>
              </a:endParaRPr>
            </a:p>
          </p:txBody>
        </p:sp>
        <p:sp>
          <p:nvSpPr>
            <p:cNvPr id="735" name="Google Shape;735;p43"/>
            <p:cNvSpPr/>
            <p:nvPr/>
          </p:nvSpPr>
          <p:spPr>
            <a:xfrm>
              <a:off x="3353184"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Alkalmazások ösztönzése</a:t>
              </a:r>
              <a:endParaRPr sz="900" b="1" i="0" u="none" strike="noStrike" cap="none">
                <a:solidFill>
                  <a:srgbClr val="000000"/>
                </a:solidFill>
                <a:latin typeface="Arial"/>
                <a:ea typeface="Arial"/>
                <a:cs typeface="Arial"/>
                <a:sym typeface="Arial"/>
              </a:endParaRPr>
            </a:p>
          </p:txBody>
        </p:sp>
        <p:sp>
          <p:nvSpPr>
            <p:cNvPr id="736" name="Google Shape;736;p43"/>
            <p:cNvSpPr/>
            <p:nvPr/>
          </p:nvSpPr>
          <p:spPr>
            <a:xfrm>
              <a:off x="4813176"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Szabályozás és etikai keretek</a:t>
              </a:r>
              <a:endParaRPr sz="900" b="1" i="0" u="none" strike="noStrike" cap="none">
                <a:solidFill>
                  <a:srgbClr val="000000"/>
                </a:solidFill>
                <a:latin typeface="Arial"/>
                <a:ea typeface="Arial"/>
                <a:cs typeface="Arial"/>
                <a:sym typeface="Arial"/>
              </a:endParaRPr>
            </a:p>
          </p:txBody>
        </p:sp>
        <p:sp>
          <p:nvSpPr>
            <p:cNvPr id="737" name="Google Shape;737;p43"/>
            <p:cNvSpPr/>
            <p:nvPr/>
          </p:nvSpPr>
          <p:spPr>
            <a:xfrm>
              <a:off x="6273168"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Infrastruktúra fejlesztés</a:t>
              </a:r>
              <a:endParaRPr sz="900" b="1" i="0" u="none" strike="noStrike" cap="none">
                <a:solidFill>
                  <a:srgbClr val="000000"/>
                </a:solidFill>
                <a:latin typeface="Arial"/>
                <a:ea typeface="Arial"/>
                <a:cs typeface="Arial"/>
                <a:sym typeface="Arial"/>
              </a:endParaRPr>
            </a:p>
          </p:txBody>
        </p:sp>
        <p:sp>
          <p:nvSpPr>
            <p:cNvPr id="738" name="Google Shape;738;p43"/>
            <p:cNvSpPr/>
            <p:nvPr/>
          </p:nvSpPr>
          <p:spPr>
            <a:xfrm>
              <a:off x="7760208"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Adatgazdaság beindítása</a:t>
              </a:r>
              <a:endParaRPr sz="900" b="1" i="0" u="none" strike="noStrike" cap="none">
                <a:solidFill>
                  <a:srgbClr val="000000"/>
                </a:solidFill>
                <a:latin typeface="Arial"/>
                <a:ea typeface="Arial"/>
                <a:cs typeface="Arial"/>
                <a:sym typeface="Arial"/>
              </a:endParaRPr>
            </a:p>
          </p:txBody>
        </p:sp>
      </p:grpSp>
      <p:sp>
        <p:nvSpPr>
          <p:cNvPr id="739" name="Google Shape;739;p43"/>
          <p:cNvSpPr/>
          <p:nvPr/>
        </p:nvSpPr>
        <p:spPr>
          <a:xfrm>
            <a:off x="1161288" y="3392424"/>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740" name="Google Shape;740;p43"/>
          <p:cNvSpPr/>
          <p:nvPr/>
        </p:nvSpPr>
        <p:spPr>
          <a:xfrm>
            <a:off x="3763040" y="1833372"/>
            <a:ext cx="3196500" cy="1476900"/>
          </a:xfrm>
          <a:prstGeom prst="roundRect">
            <a:avLst>
              <a:gd name="adj" fmla="val 16667"/>
            </a:avLst>
          </a:prstGeom>
          <a:solidFill>
            <a:srgbClr val="00B050">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741" name="Google Shape;741;p43"/>
          <p:cNvSpPr/>
          <p:nvPr/>
        </p:nvSpPr>
        <p:spPr>
          <a:xfrm>
            <a:off x="2075688" y="1833372"/>
            <a:ext cx="3196500" cy="1476900"/>
          </a:xfrm>
          <a:prstGeom prst="roundRect">
            <a:avLst>
              <a:gd name="adj" fmla="val 16667"/>
            </a:avLst>
          </a:prstGeom>
          <a:solidFill>
            <a:srgbClr val="558ED5">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742" name="Google Shape;742;p43"/>
          <p:cNvSpPr/>
          <p:nvPr/>
        </p:nvSpPr>
        <p:spPr>
          <a:xfrm>
            <a:off x="3819764" y="2001003"/>
            <a:ext cx="1383300" cy="12348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Agrár szektor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Egészségügy</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Közlekedés- logisztika</a:t>
            </a:r>
            <a:endParaRPr sz="1400" b="0" i="0" u="none" strike="noStrike" cap="none">
              <a:solidFill>
                <a:srgbClr val="000000"/>
              </a:solidFill>
              <a:latin typeface="Arial"/>
              <a:ea typeface="Arial"/>
              <a:cs typeface="Arial"/>
              <a:sym typeface="Arial"/>
            </a:endParaRPr>
          </a:p>
        </p:txBody>
      </p:sp>
      <p:sp>
        <p:nvSpPr>
          <p:cNvPr id="743" name="Google Shape;743;p43"/>
          <p:cNvSpPr/>
          <p:nvPr/>
        </p:nvSpPr>
        <p:spPr>
          <a:xfrm>
            <a:off x="2184482"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Gépi látás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Nyelvértelmezés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Anonimizálás</a:t>
            </a:r>
            <a:endParaRPr sz="9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Hálózatkutatás</a:t>
            </a:r>
            <a:endParaRPr sz="1400" b="0" i="0" u="none" strike="noStrike" cap="none">
              <a:solidFill>
                <a:srgbClr val="000000"/>
              </a:solidFill>
              <a:latin typeface="Arial"/>
              <a:ea typeface="Arial"/>
              <a:cs typeface="Arial"/>
              <a:sym typeface="Arial"/>
            </a:endParaRPr>
          </a:p>
        </p:txBody>
      </p:sp>
      <p:sp>
        <p:nvSpPr>
          <p:cNvPr id="744" name="Google Shape;744;p43"/>
          <p:cNvSpPr/>
          <p:nvPr/>
        </p:nvSpPr>
        <p:spPr>
          <a:xfrm>
            <a:off x="5455046"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Gyártás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Energetika</a:t>
            </a:r>
            <a:endParaRPr sz="1400" b="0" i="0" u="none" strike="noStrike" cap="none">
              <a:solidFill>
                <a:srgbClr val="000000"/>
              </a:solidFill>
              <a:latin typeface="Arial"/>
              <a:ea typeface="Arial"/>
              <a:cs typeface="Arial"/>
              <a:sym typeface="Arial"/>
            </a:endParaRPr>
          </a:p>
        </p:txBody>
      </p:sp>
      <p:sp>
        <p:nvSpPr>
          <p:cNvPr id="745" name="Google Shape;745;p43"/>
          <p:cNvSpPr txBox="1"/>
          <p:nvPr/>
        </p:nvSpPr>
        <p:spPr>
          <a:xfrm>
            <a:off x="2184482" y="1852368"/>
            <a:ext cx="1599000" cy="37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MI technológia fejlesztés</a:t>
            </a:r>
            <a:endParaRPr sz="1400" b="0" i="0" u="none" strike="noStrike" cap="none">
              <a:solidFill>
                <a:srgbClr val="000000"/>
              </a:solidFill>
              <a:latin typeface="Arial"/>
              <a:ea typeface="Arial"/>
              <a:cs typeface="Arial"/>
              <a:sym typeface="Arial"/>
            </a:endParaRPr>
          </a:p>
        </p:txBody>
      </p:sp>
      <p:sp>
        <p:nvSpPr>
          <p:cNvPr id="746" name="Google Shape;746;p43"/>
          <p:cNvSpPr txBox="1"/>
          <p:nvPr/>
        </p:nvSpPr>
        <p:spPr>
          <a:xfrm>
            <a:off x="5239135" y="1852368"/>
            <a:ext cx="1599000" cy="376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100"/>
              <a:buFont typeface="Arial"/>
              <a:buNone/>
            </a:pPr>
            <a:r>
              <a:rPr lang="hu-HU" sz="1100"/>
              <a:t>Szektorális h</a:t>
            </a:r>
            <a:r>
              <a:rPr lang="hu-HU" sz="1100" b="0" i="0" u="none" strike="noStrike" cap="none">
                <a:solidFill>
                  <a:srgbClr val="000000"/>
                </a:solidFill>
                <a:latin typeface="Arial"/>
                <a:ea typeface="Arial"/>
                <a:cs typeface="Arial"/>
                <a:sym typeface="Arial"/>
              </a:rPr>
              <a:t>atékonyság fejlesztés</a:t>
            </a:r>
            <a:endParaRPr sz="1400" b="0" i="0" u="none" strike="noStrike" cap="none">
              <a:solidFill>
                <a:srgbClr val="000000"/>
              </a:solidFill>
              <a:latin typeface="Arial"/>
              <a:ea typeface="Arial"/>
              <a:cs typeface="Arial"/>
              <a:sym typeface="Arial"/>
            </a:endParaRPr>
          </a:p>
        </p:txBody>
      </p:sp>
      <p:sp>
        <p:nvSpPr>
          <p:cNvPr id="747" name="Google Shape;747;p43"/>
          <p:cNvSpPr/>
          <p:nvPr/>
        </p:nvSpPr>
        <p:spPr>
          <a:xfrm>
            <a:off x="1058515"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Autonóm közlekedési rendszerek bevezetése</a:t>
            </a:r>
            <a:endParaRPr sz="1400" b="0" i="0" u="none" strike="noStrike" cap="none">
              <a:solidFill>
                <a:srgbClr val="000000"/>
              </a:solidFill>
              <a:latin typeface="Arial"/>
              <a:ea typeface="Arial"/>
              <a:cs typeface="Arial"/>
              <a:sym typeface="Arial"/>
            </a:endParaRPr>
          </a:p>
        </p:txBody>
      </p:sp>
      <p:sp>
        <p:nvSpPr>
          <p:cNvPr id="748" name="Google Shape;748;p43"/>
          <p:cNvSpPr/>
          <p:nvPr/>
        </p:nvSpPr>
        <p:spPr>
          <a:xfrm>
            <a:off x="247698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Egészség vezérelt digitális agrárium</a:t>
            </a:r>
            <a:endParaRPr sz="1400" b="0" i="0" u="none" strike="noStrike" cap="none">
              <a:solidFill>
                <a:srgbClr val="000000"/>
              </a:solidFill>
              <a:latin typeface="Arial"/>
              <a:ea typeface="Arial"/>
              <a:cs typeface="Arial"/>
              <a:sym typeface="Arial"/>
            </a:endParaRPr>
          </a:p>
        </p:txBody>
      </p:sp>
      <p:sp>
        <p:nvSpPr>
          <p:cNvPr id="749" name="Google Shape;749;p43"/>
          <p:cNvSpPr/>
          <p:nvPr/>
        </p:nvSpPr>
        <p:spPr>
          <a:xfrm>
            <a:off x="3895461"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Adattárca és személyre szabott szolgáltatások</a:t>
            </a:r>
            <a:endParaRPr sz="1400" b="0" i="0" u="none" strike="noStrike" cap="none">
              <a:solidFill>
                <a:srgbClr val="000000"/>
              </a:solidFill>
              <a:latin typeface="Arial"/>
              <a:ea typeface="Arial"/>
              <a:cs typeface="Arial"/>
              <a:sym typeface="Arial"/>
            </a:endParaRPr>
          </a:p>
        </p:txBody>
      </p:sp>
      <p:sp>
        <p:nvSpPr>
          <p:cNvPr id="750" name="Google Shape;750;p43"/>
          <p:cNvSpPr/>
          <p:nvPr/>
        </p:nvSpPr>
        <p:spPr>
          <a:xfrm>
            <a:off x="5313934"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Automatizált ügyintézés magyar nyelven</a:t>
            </a:r>
            <a:endParaRPr sz="1400" b="0" i="0" u="none" strike="noStrike" cap="none">
              <a:solidFill>
                <a:srgbClr val="000000"/>
              </a:solidFill>
              <a:latin typeface="Arial"/>
              <a:ea typeface="Arial"/>
              <a:cs typeface="Arial"/>
              <a:sym typeface="Arial"/>
            </a:endParaRPr>
          </a:p>
        </p:txBody>
      </p:sp>
      <p:sp>
        <p:nvSpPr>
          <p:cNvPr id="751" name="Google Shape;751;p43"/>
          <p:cNvSpPr/>
          <p:nvPr/>
        </p:nvSpPr>
        <p:spPr>
          <a:xfrm>
            <a:off x="673240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MI támogatott személyes kompetencia fejlesztés</a:t>
            </a:r>
            <a:endParaRPr sz="1400" b="0" i="0" u="none" strike="noStrike" cap="none">
              <a:solidFill>
                <a:srgbClr val="000000"/>
              </a:solidFill>
              <a:latin typeface="Arial"/>
              <a:ea typeface="Arial"/>
              <a:cs typeface="Arial"/>
              <a:sym typeface="Arial"/>
            </a:endParaRPr>
          </a:p>
        </p:txBody>
      </p:sp>
      <p:sp>
        <p:nvSpPr>
          <p:cNvPr id="752" name="Google Shape;752;p43"/>
          <p:cNvSpPr/>
          <p:nvPr/>
        </p:nvSpPr>
        <p:spPr>
          <a:xfrm>
            <a:off x="1161288" y="1733931"/>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753" name="Google Shape;753;p43"/>
          <p:cNvSpPr txBox="1"/>
          <p:nvPr/>
        </p:nvSpPr>
        <p:spPr>
          <a:xfrm rot="-5400000">
            <a:off x="124702" y="3739811"/>
            <a:ext cx="1027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Széleskörű alapozó pillérek</a:t>
            </a:r>
            <a:endParaRPr sz="1400" b="0" i="0" u="none" strike="noStrike" cap="none">
              <a:solidFill>
                <a:srgbClr val="000000"/>
              </a:solidFill>
              <a:latin typeface="Arial"/>
              <a:ea typeface="Arial"/>
              <a:cs typeface="Arial"/>
              <a:sym typeface="Arial"/>
            </a:endParaRPr>
          </a:p>
        </p:txBody>
      </p:sp>
      <p:sp>
        <p:nvSpPr>
          <p:cNvPr id="754" name="Google Shape;754;p43"/>
          <p:cNvSpPr txBox="1"/>
          <p:nvPr/>
        </p:nvSpPr>
        <p:spPr>
          <a:xfrm rot="-5400000">
            <a:off x="-24548" y="2272660"/>
            <a:ext cx="13260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a:t>Szektor </a:t>
            </a:r>
            <a:r>
              <a:rPr lang="hu-HU" sz="1100" b="0" i="0" u="none" strike="noStrike" cap="none">
                <a:solidFill>
                  <a:srgbClr val="000000"/>
                </a:solidFill>
                <a:latin typeface="Arial"/>
                <a:ea typeface="Arial"/>
                <a:cs typeface="Arial"/>
                <a:sym typeface="Arial"/>
              </a:rPr>
              <a:t>és technológia fókuszok</a:t>
            </a:r>
            <a:endParaRPr sz="1400" b="0" i="0" u="none" strike="noStrike" cap="none">
              <a:solidFill>
                <a:srgbClr val="000000"/>
              </a:solidFill>
              <a:latin typeface="Arial"/>
              <a:ea typeface="Arial"/>
              <a:cs typeface="Arial"/>
              <a:sym typeface="Arial"/>
            </a:endParaRPr>
          </a:p>
        </p:txBody>
      </p:sp>
      <p:sp>
        <p:nvSpPr>
          <p:cNvPr id="755" name="Google Shape;755;p43"/>
          <p:cNvSpPr txBox="1"/>
          <p:nvPr/>
        </p:nvSpPr>
        <p:spPr>
          <a:xfrm rot="-5400000">
            <a:off x="-112765" y="920828"/>
            <a:ext cx="1547400" cy="430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Transzformatív projektek</a:t>
            </a:r>
            <a:endParaRPr sz="1400" b="0" i="0" u="none" strike="noStrike" cap="none">
              <a:solidFill>
                <a:srgbClr val="000000"/>
              </a:solidFill>
              <a:latin typeface="Arial"/>
              <a:ea typeface="Arial"/>
              <a:cs typeface="Arial"/>
              <a:sym typeface="Arial"/>
            </a:endParaRPr>
          </a:p>
        </p:txBody>
      </p:sp>
      <p:sp>
        <p:nvSpPr>
          <p:cNvPr id="756" name="Google Shape;756;p43"/>
          <p:cNvSpPr/>
          <p:nvPr/>
        </p:nvSpPr>
        <p:spPr>
          <a:xfrm>
            <a:off x="-91850" y="670501"/>
            <a:ext cx="9460200" cy="1162800"/>
          </a:xfrm>
          <a:prstGeom prst="rect">
            <a:avLst/>
          </a:prstGeom>
          <a:solidFill>
            <a:srgbClr val="EFEFEF">
              <a:alpha val="7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3"/>
          <p:cNvSpPr/>
          <p:nvPr/>
        </p:nvSpPr>
        <p:spPr>
          <a:xfrm>
            <a:off x="-101025" y="3355686"/>
            <a:ext cx="9460200" cy="1234800"/>
          </a:xfrm>
          <a:prstGeom prst="rect">
            <a:avLst/>
          </a:prstGeom>
          <a:solidFill>
            <a:srgbClr val="EFEFEF">
              <a:alpha val="7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1"/>
        <p:cNvGrpSpPr/>
        <p:nvPr/>
      </p:nvGrpSpPr>
      <p:grpSpPr>
        <a:xfrm>
          <a:off x="0" y="0"/>
          <a:ext cx="0" cy="0"/>
          <a:chOff x="0" y="0"/>
          <a:chExt cx="0" cy="0"/>
        </a:xfrm>
      </p:grpSpPr>
      <p:sp>
        <p:nvSpPr>
          <p:cNvPr id="762" name="Google Shape;762;p44"/>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hu-HU" sz="2400">
                <a:solidFill>
                  <a:schemeClr val="dk1"/>
                </a:solidFill>
              </a:rPr>
              <a:t>Agrár ágazati célrendszer</a:t>
            </a:r>
            <a:endParaRPr sz="2400">
              <a:solidFill>
                <a:schemeClr val="dk1"/>
              </a:solidFill>
            </a:endParaRPr>
          </a:p>
        </p:txBody>
      </p:sp>
      <p:sp>
        <p:nvSpPr>
          <p:cNvPr id="763" name="Google Shape;763;p44"/>
          <p:cNvSpPr txBox="1"/>
          <p:nvPr/>
        </p:nvSpPr>
        <p:spPr>
          <a:xfrm>
            <a:off x="6598846" y="3258179"/>
            <a:ext cx="2138400" cy="1368000"/>
          </a:xfrm>
          <a:prstGeom prst="rect">
            <a:avLst/>
          </a:prstGeom>
          <a:solidFill>
            <a:srgbClr val="F3F3F3"/>
          </a:solidFill>
          <a:ln>
            <a:noFill/>
          </a:ln>
          <a:effectLst>
            <a:outerShdw blurRad="57150" dist="19050" dir="5400000" algn="bl" rotWithShape="0">
              <a:srgbClr val="000000">
                <a:alpha val="49410"/>
              </a:srgbClr>
            </a:outerShdw>
          </a:effectLst>
        </p:spPr>
        <p:txBody>
          <a:bodyPr spcFirstLastPara="1" wrap="square" lIns="36000" tIns="36000" rIns="36000" bIns="36000" anchor="ctr" anchorCtr="0">
            <a:noAutofit/>
          </a:bodyPr>
          <a:lstStyle/>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DAS Agrár Adat Keretrendszer</a:t>
            </a:r>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Nemzeti Élelmiszerlánc Adatszolgáltatási Központ </a:t>
            </a:r>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Digitális Élelmiszerlánc Kutatási, Fejlesztési és Innovációs Központ</a:t>
            </a:r>
            <a:endParaRPr/>
          </a:p>
          <a:p>
            <a:pPr marL="184150" marR="0" lvl="0" indent="-1714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Talajvédelmi szaktanácsadási rendszer</a:t>
            </a:r>
            <a:endParaRPr/>
          </a:p>
          <a:p>
            <a:pPr marL="184150" marR="0" lvl="0" indent="-1714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Erdészeti, halászati információs rendszer</a:t>
            </a:r>
            <a:endParaRPr/>
          </a:p>
          <a:p>
            <a:pPr marL="184150" marR="0" lvl="0" indent="-1714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Vízkínálatra vonatkozó vízügyi rendszer</a:t>
            </a:r>
            <a:endParaRPr/>
          </a:p>
          <a:p>
            <a:pPr marL="184150" marR="0" lvl="0" indent="-1714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Innovációs ökoszisztéma fejlesztése</a:t>
            </a:r>
            <a:endParaRPr/>
          </a:p>
          <a:p>
            <a:pPr marL="184150" marR="0" lvl="0" indent="-1714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Szőlő növényvédelmi rendszer</a:t>
            </a:r>
            <a:endParaRPr sz="800" b="0" i="0" u="none" strike="noStrike" cap="none">
              <a:solidFill>
                <a:srgbClr val="000000"/>
              </a:solidFill>
              <a:latin typeface="Arial"/>
              <a:ea typeface="Arial"/>
              <a:cs typeface="Arial"/>
              <a:sym typeface="Arial"/>
            </a:endParaRPr>
          </a:p>
        </p:txBody>
      </p:sp>
      <p:sp>
        <p:nvSpPr>
          <p:cNvPr id="764" name="Google Shape;764;p44"/>
          <p:cNvSpPr txBox="1"/>
          <p:nvPr/>
        </p:nvSpPr>
        <p:spPr>
          <a:xfrm>
            <a:off x="6598846" y="1351295"/>
            <a:ext cx="2138400" cy="1368000"/>
          </a:xfrm>
          <a:prstGeom prst="rect">
            <a:avLst/>
          </a:prstGeom>
          <a:solidFill>
            <a:srgbClr val="F3F3F3"/>
          </a:solidFill>
          <a:ln>
            <a:noFill/>
          </a:ln>
          <a:effectLst>
            <a:outerShdw blurRad="57150" dist="19050" dir="5400000" algn="bl" rotWithShape="0">
              <a:srgbClr val="000000">
                <a:alpha val="49410"/>
              </a:srgbClr>
            </a:outerShdw>
          </a:effectLst>
        </p:spPr>
        <p:txBody>
          <a:bodyPr spcFirstLastPara="1" wrap="square" lIns="36000" tIns="36000" rIns="36000" bIns="36000" anchor="ctr" anchorCtr="0">
            <a:noAutofit/>
          </a:bodyPr>
          <a:lstStyle/>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DAS digitális kompetencia fejlesztés</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DAS digitális agrár rezsicsökkentés</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Okos Tesztüzemi Rendszer (SFADN)</a:t>
            </a:r>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Digitális Termésbecslés</a:t>
            </a:r>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Növényvédelmi előrejelzés</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Digitális Termelői Piac (DTP)</a:t>
            </a:r>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Mezőgazdasági 5G tesztpálya</a:t>
            </a:r>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Szabályozás: mezőgazdasági drónhasználat és autonóm robotok alkalmazása</a:t>
            </a:r>
            <a:endParaRPr sz="800" b="0" i="0" u="none" strike="noStrike" cap="none">
              <a:solidFill>
                <a:srgbClr val="000000"/>
              </a:solidFill>
              <a:latin typeface="Arial"/>
              <a:ea typeface="Arial"/>
              <a:cs typeface="Arial"/>
              <a:sym typeface="Arial"/>
            </a:endParaRPr>
          </a:p>
        </p:txBody>
      </p:sp>
      <p:sp>
        <p:nvSpPr>
          <p:cNvPr id="765" name="Google Shape;765;p44"/>
          <p:cNvSpPr txBox="1"/>
          <p:nvPr/>
        </p:nvSpPr>
        <p:spPr>
          <a:xfrm>
            <a:off x="1131566" y="2283881"/>
            <a:ext cx="2815800" cy="1169100"/>
          </a:xfrm>
          <a:prstGeom prst="rect">
            <a:avLst/>
          </a:prstGeom>
          <a:solidFill>
            <a:srgbClr val="F3F3F3"/>
          </a:solidFill>
          <a:ln>
            <a:noFill/>
          </a:ln>
          <a:effectLst>
            <a:outerShdw blurRad="57150" dist="19050" dir="5400000" algn="bl" rotWithShape="0">
              <a:srgbClr val="000000">
                <a:alpha val="4941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b="1" i="0" u="none" strike="noStrike" cap="none">
                <a:solidFill>
                  <a:srgbClr val="000000"/>
                </a:solidFill>
                <a:latin typeface="Arial"/>
                <a:ea typeface="Arial"/>
                <a:cs typeface="Arial"/>
                <a:sym typeface="Arial"/>
              </a:rPr>
              <a:t>Adat alapú mezőgazdaság 4.0 alkalmazási körülményeinek fejlesztése</a:t>
            </a:r>
            <a:endParaRPr/>
          </a:p>
          <a:p>
            <a:pPr marL="0" marR="0" lvl="0" indent="0" algn="ctr" rtl="0">
              <a:lnSpc>
                <a:spcPct val="100000"/>
              </a:lnSpc>
              <a:spcBef>
                <a:spcPts val="0"/>
              </a:spcBef>
              <a:spcAft>
                <a:spcPts val="0"/>
              </a:spcAft>
              <a:buClr>
                <a:srgbClr val="000000"/>
              </a:buClr>
              <a:buSzPts val="1100"/>
              <a:buFont typeface="Arial"/>
              <a:buNone/>
            </a:pP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100"/>
              <a:buFont typeface="Arial"/>
              <a:buNone/>
            </a:pPr>
            <a:r>
              <a:rPr lang="hu-HU" sz="800" b="0" i="0" u="none" strike="noStrike" cap="none">
                <a:solidFill>
                  <a:srgbClr val="000000"/>
                </a:solidFill>
                <a:latin typeface="Arial"/>
                <a:ea typeface="Arial"/>
                <a:cs typeface="Arial"/>
                <a:sym typeface="Arial"/>
              </a:rPr>
              <a:t>(Kompetencia fejlesztés, Digitális Agrár Rezsicsökkentés, Digitális Termelői Piac, digitális szolgáltatások, Szabályozás) </a:t>
            </a:r>
            <a:endParaRPr sz="800" b="0" i="0" u="none" strike="noStrike" cap="none">
              <a:solidFill>
                <a:srgbClr val="000000"/>
              </a:solidFill>
              <a:latin typeface="Arial"/>
              <a:ea typeface="Arial"/>
              <a:cs typeface="Arial"/>
              <a:sym typeface="Arial"/>
            </a:endParaRPr>
          </a:p>
        </p:txBody>
      </p:sp>
      <p:sp>
        <p:nvSpPr>
          <p:cNvPr id="766" name="Google Shape;766;p44"/>
          <p:cNvSpPr txBox="1"/>
          <p:nvPr/>
        </p:nvSpPr>
        <p:spPr>
          <a:xfrm>
            <a:off x="6601332" y="2765502"/>
            <a:ext cx="2138400" cy="432000"/>
          </a:xfrm>
          <a:prstGeom prst="rect">
            <a:avLst/>
          </a:prstGeom>
          <a:solidFill>
            <a:srgbClr val="C9DAF8"/>
          </a:solidFill>
          <a:ln>
            <a:noFill/>
          </a:ln>
          <a:effectLst>
            <a:outerShdw blurRad="57150" dist="19050" dir="5400000" algn="bl" rotWithShape="0">
              <a:srgbClr val="000000">
                <a:alpha val="4941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Akciók 5 éven belül</a:t>
            </a:r>
            <a:endParaRPr sz="800" b="1" i="0" u="none" strike="noStrike" cap="none">
              <a:solidFill>
                <a:srgbClr val="000000"/>
              </a:solidFill>
              <a:latin typeface="Arial"/>
              <a:ea typeface="Arial"/>
              <a:cs typeface="Arial"/>
              <a:sym typeface="Arial"/>
            </a:endParaRPr>
          </a:p>
        </p:txBody>
      </p:sp>
      <p:sp>
        <p:nvSpPr>
          <p:cNvPr id="767" name="Google Shape;767;p44"/>
          <p:cNvSpPr txBox="1"/>
          <p:nvPr/>
        </p:nvSpPr>
        <p:spPr>
          <a:xfrm>
            <a:off x="6598846" y="867725"/>
            <a:ext cx="2138400" cy="432000"/>
          </a:xfrm>
          <a:prstGeom prst="rect">
            <a:avLst/>
          </a:prstGeom>
          <a:solidFill>
            <a:srgbClr val="C9DAF8"/>
          </a:solidFill>
          <a:ln>
            <a:noFill/>
          </a:ln>
          <a:effectLst>
            <a:outerShdw blurRad="57150" dist="19050" dir="5400000" algn="bl" rotWithShape="0">
              <a:srgbClr val="000000">
                <a:alpha val="4941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hu-HU" sz="800" b="1" i="0" u="none" strike="noStrike" cap="none">
                <a:solidFill>
                  <a:srgbClr val="000000"/>
                </a:solidFill>
                <a:latin typeface="Arial"/>
                <a:ea typeface="Arial"/>
                <a:cs typeface="Arial"/>
                <a:sym typeface="Arial"/>
              </a:rPr>
              <a:t>Akciók 2 éven belül</a:t>
            </a:r>
            <a:endParaRPr sz="800" b="1" i="0" u="none" strike="noStrike" cap="none">
              <a:solidFill>
                <a:srgbClr val="000000"/>
              </a:solidFill>
              <a:latin typeface="Arial"/>
              <a:ea typeface="Arial"/>
              <a:cs typeface="Arial"/>
              <a:sym typeface="Arial"/>
            </a:endParaRPr>
          </a:p>
        </p:txBody>
      </p:sp>
      <p:sp>
        <p:nvSpPr>
          <p:cNvPr id="768" name="Google Shape;768;p44"/>
          <p:cNvSpPr txBox="1"/>
          <p:nvPr/>
        </p:nvSpPr>
        <p:spPr>
          <a:xfrm>
            <a:off x="1137219" y="3558461"/>
            <a:ext cx="2815800" cy="1070100"/>
          </a:xfrm>
          <a:prstGeom prst="rect">
            <a:avLst/>
          </a:prstGeom>
          <a:solidFill>
            <a:srgbClr val="F3F3F3"/>
          </a:solidFill>
          <a:ln>
            <a:noFill/>
          </a:ln>
          <a:effectLst>
            <a:outerShdw blurRad="57150" dist="19050" dir="5400000" algn="bl" rotWithShape="0">
              <a:srgbClr val="000000">
                <a:alpha val="4941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b="1" i="0" u="none" strike="noStrike" cap="none">
                <a:solidFill>
                  <a:srgbClr val="000000"/>
                </a:solidFill>
                <a:latin typeface="Arial"/>
                <a:ea typeface="Arial"/>
                <a:cs typeface="Arial"/>
                <a:sym typeface="Arial"/>
              </a:rPr>
              <a:t>Agrárgazdaság ágazati szintű adatgazdálkodását előkészítő projektek</a:t>
            </a:r>
            <a:endParaRPr/>
          </a:p>
          <a:p>
            <a:pPr marL="0" marR="0" lvl="0" indent="0" algn="ctr" rtl="0">
              <a:lnSpc>
                <a:spcPct val="100000"/>
              </a:lnSpc>
              <a:spcBef>
                <a:spcPts val="0"/>
              </a:spcBef>
              <a:spcAft>
                <a:spcPts val="0"/>
              </a:spcAft>
              <a:buNone/>
            </a:pPr>
            <a:endParaRPr sz="8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hu-HU" sz="800" b="0" i="0" u="none" strike="noStrike" cap="none">
                <a:solidFill>
                  <a:srgbClr val="000000"/>
                </a:solidFill>
                <a:latin typeface="Arial"/>
                <a:ea typeface="Arial"/>
                <a:cs typeface="Arial"/>
                <a:sym typeface="Arial"/>
              </a:rPr>
              <a:t>(Okos Tesztüzemi Rendszer, Nemzeti Élelmiszerlánc Adatszolgáltatási Központ, adatbázisok fejlesztése)</a:t>
            </a:r>
            <a:endParaRPr/>
          </a:p>
          <a:p>
            <a:pPr marL="0" marR="0" lvl="0" indent="0" algn="ctr" rtl="0">
              <a:lnSpc>
                <a:spcPct val="100000"/>
              </a:lnSpc>
              <a:spcBef>
                <a:spcPts val="0"/>
              </a:spcBef>
              <a:spcAft>
                <a:spcPts val="0"/>
              </a:spcAft>
              <a:buClr>
                <a:srgbClr val="000000"/>
              </a:buClr>
              <a:buSzPts val="1100"/>
              <a:buFont typeface="Arial"/>
              <a:buNone/>
            </a:pPr>
            <a:endParaRPr sz="800" b="0" i="0" u="none" strike="noStrike" cap="none">
              <a:solidFill>
                <a:srgbClr val="000000"/>
              </a:solidFill>
              <a:latin typeface="Arial"/>
              <a:ea typeface="Arial"/>
              <a:cs typeface="Arial"/>
              <a:sym typeface="Arial"/>
            </a:endParaRPr>
          </a:p>
        </p:txBody>
      </p:sp>
      <p:sp>
        <p:nvSpPr>
          <p:cNvPr id="769" name="Google Shape;769;p44"/>
          <p:cNvSpPr txBox="1"/>
          <p:nvPr/>
        </p:nvSpPr>
        <p:spPr>
          <a:xfrm>
            <a:off x="1162150" y="1237550"/>
            <a:ext cx="1248000" cy="950400"/>
          </a:xfrm>
          <a:prstGeom prst="rect">
            <a:avLst/>
          </a:prstGeom>
          <a:noFill/>
          <a:ln w="9525" cap="flat" cmpd="sng">
            <a:solidFill>
              <a:srgbClr val="1F497D"/>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hu-HU" sz="800" b="0" i="0" u="none" strike="noStrike" cap="none">
                <a:solidFill>
                  <a:srgbClr val="1F497D"/>
                </a:solidFill>
                <a:latin typeface="Arial"/>
                <a:ea typeface="Arial"/>
                <a:cs typeface="Arial"/>
                <a:sym typeface="Arial"/>
              </a:rPr>
              <a:t>Agrár Adat Keretrendszer</a:t>
            </a:r>
            <a:endParaRPr sz="800" b="0" i="0" u="none" strike="noStrike" cap="none">
              <a:solidFill>
                <a:srgbClr val="1F497D"/>
              </a:solidFill>
              <a:latin typeface="Arial"/>
              <a:ea typeface="Arial"/>
              <a:cs typeface="Arial"/>
              <a:sym typeface="Arial"/>
            </a:endParaRPr>
          </a:p>
        </p:txBody>
      </p:sp>
      <p:sp>
        <p:nvSpPr>
          <p:cNvPr id="770" name="Google Shape;770;p44"/>
          <p:cNvSpPr txBox="1"/>
          <p:nvPr/>
        </p:nvSpPr>
        <p:spPr>
          <a:xfrm>
            <a:off x="2601250" y="1233628"/>
            <a:ext cx="1346100" cy="950400"/>
          </a:xfrm>
          <a:prstGeom prst="rect">
            <a:avLst/>
          </a:prstGeom>
          <a:noFill/>
          <a:ln w="9525" cap="flat" cmpd="sng">
            <a:solidFill>
              <a:srgbClr val="1F497D"/>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800" b="0" i="0" u="none" strike="noStrike" cap="none">
                <a:solidFill>
                  <a:srgbClr val="1F497D"/>
                </a:solidFill>
                <a:latin typeface="Arial"/>
                <a:ea typeface="Arial"/>
                <a:cs typeface="Arial"/>
                <a:sym typeface="Arial"/>
              </a:rPr>
              <a:t>AAK platformra épülő digitális tanácsadási szolgáltatások </a:t>
            </a:r>
            <a:endParaRPr sz="800" b="0" i="0" u="none" strike="noStrike" cap="none">
              <a:solidFill>
                <a:srgbClr val="1F497D"/>
              </a:solidFill>
              <a:latin typeface="Arial"/>
              <a:ea typeface="Arial"/>
              <a:cs typeface="Arial"/>
              <a:sym typeface="Arial"/>
            </a:endParaRPr>
          </a:p>
        </p:txBody>
      </p:sp>
      <p:sp>
        <p:nvSpPr>
          <p:cNvPr id="771" name="Google Shape;771;p44"/>
          <p:cNvSpPr/>
          <p:nvPr/>
        </p:nvSpPr>
        <p:spPr>
          <a:xfrm rot="-5400000">
            <a:off x="-394421" y="3263072"/>
            <a:ext cx="2344800" cy="386400"/>
          </a:xfrm>
          <a:prstGeom prst="rect">
            <a:avLst/>
          </a:prstGeom>
          <a:solidFill>
            <a:srgbClr val="F3F3F3"/>
          </a:solidFill>
          <a:ln w="9525" cap="flat" cmpd="sng">
            <a:solidFill>
              <a:srgbClr val="F3F3F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Digitális Agrár Stratégia</a:t>
            </a:r>
            <a:endParaRPr sz="800" b="1" i="0" u="none" strike="noStrike" cap="none">
              <a:solidFill>
                <a:srgbClr val="000000"/>
              </a:solidFill>
              <a:latin typeface="Arial"/>
              <a:ea typeface="Arial"/>
              <a:cs typeface="Arial"/>
              <a:sym typeface="Arial"/>
            </a:endParaRPr>
          </a:p>
        </p:txBody>
      </p:sp>
      <p:sp>
        <p:nvSpPr>
          <p:cNvPr id="772" name="Google Shape;772;p44"/>
          <p:cNvSpPr/>
          <p:nvPr/>
        </p:nvSpPr>
        <p:spPr>
          <a:xfrm rot="-5400000">
            <a:off x="136429" y="1342582"/>
            <a:ext cx="1283100" cy="386400"/>
          </a:xfrm>
          <a:prstGeom prst="rect">
            <a:avLst/>
          </a:prstGeom>
          <a:solidFill>
            <a:srgbClr val="1F497D"/>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hu-HU" sz="800" b="1" i="0" u="none" strike="noStrike" cap="none">
                <a:solidFill>
                  <a:srgbClr val="FFFFFF"/>
                </a:solidFill>
                <a:latin typeface="Arial"/>
                <a:ea typeface="Arial"/>
                <a:cs typeface="Arial"/>
                <a:sym typeface="Arial"/>
              </a:rPr>
              <a:t>MI Stratégia</a:t>
            </a:r>
            <a:endParaRPr sz="800" b="1" i="0" u="none" strike="noStrike" cap="none">
              <a:solidFill>
                <a:srgbClr val="FFFFFF"/>
              </a:solidFill>
              <a:latin typeface="Arial"/>
              <a:ea typeface="Arial"/>
              <a:cs typeface="Arial"/>
              <a:sym typeface="Arial"/>
            </a:endParaRPr>
          </a:p>
        </p:txBody>
      </p:sp>
      <p:grpSp>
        <p:nvGrpSpPr>
          <p:cNvPr id="773" name="Google Shape;773;p44"/>
          <p:cNvGrpSpPr/>
          <p:nvPr/>
        </p:nvGrpSpPr>
        <p:grpSpPr>
          <a:xfrm>
            <a:off x="3978421" y="911850"/>
            <a:ext cx="784127" cy="3727500"/>
            <a:chOff x="4037392" y="911861"/>
            <a:chExt cx="1000800" cy="3727500"/>
          </a:xfrm>
        </p:grpSpPr>
        <p:sp>
          <p:nvSpPr>
            <p:cNvPr id="774" name="Google Shape;774;p44"/>
            <p:cNvSpPr/>
            <p:nvPr/>
          </p:nvSpPr>
          <p:spPr>
            <a:xfrm rot="10800000">
              <a:off x="4037392" y="911861"/>
              <a:ext cx="1000800" cy="3727500"/>
            </a:xfrm>
            <a:prstGeom prst="downArrow">
              <a:avLst>
                <a:gd name="adj1" fmla="val 50000"/>
                <a:gd name="adj2" fmla="val 50000"/>
              </a:avLst>
            </a:prstGeom>
            <a:gradFill>
              <a:gsLst>
                <a:gs pos="0">
                  <a:srgbClr val="1C4587"/>
                </a:gs>
                <a:gs pos="20000">
                  <a:srgbClr val="0B5394"/>
                </a:gs>
                <a:gs pos="65000">
                  <a:srgbClr val="EEECE1"/>
                </a:gs>
                <a:gs pos="100000">
                  <a:srgbClr val="EEECE1"/>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5" name="Google Shape;775;p44"/>
            <p:cNvSpPr txBox="1"/>
            <p:nvPr/>
          </p:nvSpPr>
          <p:spPr>
            <a:xfrm rot="-5400000">
              <a:off x="2799088" y="2650489"/>
              <a:ext cx="3477300" cy="500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Hatékonyság</a:t>
              </a:r>
              <a:endParaRPr sz="800" b="1" i="0" u="none" strike="noStrike" cap="none">
                <a:solidFill>
                  <a:srgbClr val="000000"/>
                </a:solidFill>
                <a:latin typeface="Arial"/>
                <a:ea typeface="Arial"/>
                <a:cs typeface="Arial"/>
                <a:sym typeface="Arial"/>
              </a:endParaRPr>
            </a:p>
          </p:txBody>
        </p:sp>
      </p:grpSp>
      <p:grpSp>
        <p:nvGrpSpPr>
          <p:cNvPr id="776" name="Google Shape;776;p44"/>
          <p:cNvGrpSpPr/>
          <p:nvPr/>
        </p:nvGrpSpPr>
        <p:grpSpPr>
          <a:xfrm>
            <a:off x="3094298" y="773759"/>
            <a:ext cx="360021" cy="360021"/>
            <a:chOff x="1473200" y="5314950"/>
            <a:chExt cx="606300" cy="606300"/>
          </a:xfrm>
        </p:grpSpPr>
        <p:sp>
          <p:nvSpPr>
            <p:cNvPr id="777" name="Google Shape;777;p44"/>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8" name="Google Shape;778;p44"/>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9" name="Google Shape;779;p44"/>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0" name="Google Shape;780;p44"/>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1" name="Google Shape;781;p44"/>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2" name="Google Shape;782;p44"/>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3" name="Google Shape;783;p44"/>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4" name="Google Shape;784;p44"/>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5" name="Google Shape;785;p44"/>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6" name="Google Shape;786;p44"/>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87" name="Google Shape;787;p44"/>
          <p:cNvGrpSpPr/>
          <p:nvPr/>
        </p:nvGrpSpPr>
        <p:grpSpPr>
          <a:xfrm>
            <a:off x="1606192" y="781600"/>
            <a:ext cx="360021" cy="360021"/>
            <a:chOff x="1473200" y="5314950"/>
            <a:chExt cx="606300" cy="606300"/>
          </a:xfrm>
        </p:grpSpPr>
        <p:sp>
          <p:nvSpPr>
            <p:cNvPr id="788" name="Google Shape;788;p44"/>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9" name="Google Shape;789;p44"/>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0" name="Google Shape;790;p44"/>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1" name="Google Shape;791;p44"/>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2" name="Google Shape;792;p44"/>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3" name="Google Shape;793;p44"/>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4" name="Google Shape;794;p44"/>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5" name="Google Shape;795;p44"/>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6" name="Google Shape;796;p44"/>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7" name="Google Shape;797;p44"/>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rgbClr val="1F497D"/>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98" name="Google Shape;798;p44"/>
          <p:cNvSpPr txBox="1"/>
          <p:nvPr/>
        </p:nvSpPr>
        <p:spPr>
          <a:xfrm>
            <a:off x="4730524" y="1713725"/>
            <a:ext cx="1629300" cy="2914800"/>
          </a:xfrm>
          <a:prstGeom prst="rect">
            <a:avLst/>
          </a:prstGeom>
          <a:solidFill>
            <a:srgbClr val="F3F3F3"/>
          </a:solidFill>
          <a:ln w="9525" cap="flat" cmpd="sng">
            <a:solidFill>
              <a:srgbClr val="1F497D"/>
            </a:solidFill>
            <a:prstDash val="solid"/>
            <a:round/>
            <a:headEnd type="none" w="sm" len="sm"/>
            <a:tailEnd type="none" w="sm" len="sm"/>
          </a:ln>
          <a:effectLst>
            <a:outerShdw blurRad="57150" dist="19050" dir="5400000" algn="bl" rotWithShape="0">
              <a:srgbClr val="000000">
                <a:alpha val="49410"/>
              </a:srgbClr>
            </a:outerShdw>
          </a:effectLst>
        </p:spPr>
        <p:txBody>
          <a:bodyPr spcFirstLastPara="1" wrap="square" lIns="91425" tIns="90000" rIns="91425" bIns="91425" anchor="ctr" anchorCtr="0">
            <a:noAutofit/>
          </a:bodyPr>
          <a:lstStyle/>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Termelésben az input anyagok és természeti erőforrások felhasználása</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Hozamnövekedés</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Minőség növelés</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Melléktermékek és hulladékok csökkentése</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A termelés kockázatainak csökkentése</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Az üzem szintjén a technológiai és vezetői döntések hatékonyságnövelése</a:t>
            </a:r>
            <a:endParaRPr sz="800" b="0" i="0" u="none" strike="noStrike" cap="none">
              <a:solidFill>
                <a:srgbClr val="000000"/>
              </a:solidFill>
              <a:latin typeface="Arial"/>
              <a:ea typeface="Arial"/>
              <a:cs typeface="Arial"/>
              <a:sym typeface="Arial"/>
            </a:endParaRPr>
          </a:p>
          <a:p>
            <a:pPr marL="171450" marR="0" lvl="0" indent="-158750"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A termékpályák szintjén az értékesítési kockázat csökkentése</a:t>
            </a:r>
            <a:endParaRPr sz="800" b="0" i="0" u="none" strike="noStrike" cap="none">
              <a:solidFill>
                <a:srgbClr val="000000"/>
              </a:solidFill>
              <a:latin typeface="Arial"/>
              <a:ea typeface="Arial"/>
              <a:cs typeface="Arial"/>
              <a:sym typeface="Arial"/>
            </a:endParaRPr>
          </a:p>
        </p:txBody>
      </p:sp>
      <p:sp>
        <p:nvSpPr>
          <p:cNvPr id="799" name="Google Shape;799;p44"/>
          <p:cNvSpPr txBox="1"/>
          <p:nvPr/>
        </p:nvSpPr>
        <p:spPr>
          <a:xfrm>
            <a:off x="4730524" y="1425100"/>
            <a:ext cx="1629300" cy="251700"/>
          </a:xfrm>
          <a:prstGeom prst="rect">
            <a:avLst/>
          </a:prstGeom>
          <a:solidFill>
            <a:srgbClr val="F3F3F3"/>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Hatékonyságnövekedés lehetséges területei</a:t>
            </a:r>
            <a:endParaRPr sz="800" b="1" i="0" u="none" strike="noStrike" cap="none">
              <a:solidFill>
                <a:srgbClr val="000000"/>
              </a:solidFill>
              <a:latin typeface="Arial"/>
              <a:ea typeface="Arial"/>
              <a:cs typeface="Arial"/>
              <a:sym typeface="Arial"/>
            </a:endParaRPr>
          </a:p>
        </p:txBody>
      </p:sp>
      <p:cxnSp>
        <p:nvCxnSpPr>
          <p:cNvPr id="800" name="Google Shape;800;p44"/>
          <p:cNvCxnSpPr/>
          <p:nvPr/>
        </p:nvCxnSpPr>
        <p:spPr>
          <a:xfrm>
            <a:off x="6468219" y="873275"/>
            <a:ext cx="0" cy="3789300"/>
          </a:xfrm>
          <a:prstGeom prst="straightConnector1">
            <a:avLst/>
          </a:prstGeom>
          <a:noFill/>
          <a:ln w="9525" cap="flat" cmpd="sng">
            <a:solidFill>
              <a:srgbClr val="1F497D"/>
            </a:solidFill>
            <a:prstDash val="solid"/>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1"/>
        <p:cNvGrpSpPr/>
        <p:nvPr/>
      </p:nvGrpSpPr>
      <p:grpSpPr>
        <a:xfrm>
          <a:off x="0" y="0"/>
          <a:ext cx="0" cy="0"/>
          <a:chOff x="0" y="0"/>
          <a:chExt cx="0" cy="0"/>
        </a:xfrm>
      </p:grpSpPr>
      <p:sp>
        <p:nvSpPr>
          <p:cNvPr id="172" name="Google Shape;172;p27"/>
          <p:cNvSpPr/>
          <p:nvPr/>
        </p:nvSpPr>
        <p:spPr>
          <a:xfrm>
            <a:off x="4553938" y="3498744"/>
            <a:ext cx="3371700" cy="1114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lvl="0" indent="0" algn="ctr" rtl="0">
              <a:spcBef>
                <a:spcPts val="0"/>
              </a:spcBef>
              <a:spcAft>
                <a:spcPts val="0"/>
              </a:spcAft>
              <a:buNone/>
            </a:pPr>
            <a:r>
              <a:rPr lang="hu-HU" sz="1000" b="1"/>
              <a:t>Teljességet célzó pillérek</a:t>
            </a:r>
            <a:endParaRPr sz="1000" b="1"/>
          </a:p>
        </p:txBody>
      </p:sp>
      <p:sp>
        <p:nvSpPr>
          <p:cNvPr id="173" name="Google Shape;173;p27"/>
          <p:cNvSpPr/>
          <p:nvPr/>
        </p:nvSpPr>
        <p:spPr>
          <a:xfrm>
            <a:off x="1125150" y="3493300"/>
            <a:ext cx="3371700" cy="1114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lvl="0" indent="0" algn="ctr" rtl="0">
              <a:spcBef>
                <a:spcPts val="0"/>
              </a:spcBef>
              <a:spcAft>
                <a:spcPts val="0"/>
              </a:spcAft>
              <a:buNone/>
            </a:pPr>
            <a:r>
              <a:rPr lang="hu-HU" sz="1000" b="1"/>
              <a:t>MI értéklánc</a:t>
            </a:r>
            <a:endParaRPr sz="1000" b="1"/>
          </a:p>
        </p:txBody>
      </p:sp>
      <p:sp>
        <p:nvSpPr>
          <p:cNvPr id="174" name="Google Shape;174;p27"/>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 Magyarország Mesterséges Intelligencia stratégiája </a:t>
            </a:r>
            <a:endParaRPr sz="2400" b="0" i="0" u="none" strike="noStrike" cap="none">
              <a:solidFill>
                <a:schemeClr val="dk1"/>
              </a:solidFill>
              <a:latin typeface="Arial"/>
              <a:ea typeface="Arial"/>
              <a:cs typeface="Arial"/>
              <a:sym typeface="Arial"/>
            </a:endParaRPr>
          </a:p>
        </p:txBody>
      </p:sp>
      <p:sp>
        <p:nvSpPr>
          <p:cNvPr id="175" name="Google Shape;175;p27"/>
          <p:cNvSpPr/>
          <p:nvPr/>
        </p:nvSpPr>
        <p:spPr>
          <a:xfrm>
            <a:off x="6952499" y="3526103"/>
            <a:ext cx="985800" cy="7173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Kompetencia fejlesztés</a:t>
            </a:r>
            <a:endParaRPr sz="900" b="1" i="0" u="none" strike="noStrike" cap="none">
              <a:solidFill>
                <a:srgbClr val="000000"/>
              </a:solidFill>
              <a:latin typeface="Arial"/>
              <a:ea typeface="Arial"/>
              <a:cs typeface="Arial"/>
              <a:sym typeface="Arial"/>
            </a:endParaRPr>
          </a:p>
        </p:txBody>
      </p:sp>
      <p:sp>
        <p:nvSpPr>
          <p:cNvPr id="176" name="Google Shape;176;p27"/>
          <p:cNvSpPr/>
          <p:nvPr/>
        </p:nvSpPr>
        <p:spPr>
          <a:xfrm>
            <a:off x="2307677" y="3526103"/>
            <a:ext cx="985800" cy="7173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Kutatás- fejlesztés- innováció</a:t>
            </a:r>
            <a:endParaRPr sz="900" b="1" i="0" u="none" strike="noStrike" cap="none">
              <a:solidFill>
                <a:srgbClr val="000000"/>
              </a:solidFill>
              <a:latin typeface="Arial"/>
              <a:ea typeface="Arial"/>
              <a:cs typeface="Arial"/>
              <a:sym typeface="Arial"/>
            </a:endParaRPr>
          </a:p>
        </p:txBody>
      </p:sp>
      <p:sp>
        <p:nvSpPr>
          <p:cNvPr id="177" name="Google Shape;177;p27"/>
          <p:cNvSpPr/>
          <p:nvPr/>
        </p:nvSpPr>
        <p:spPr>
          <a:xfrm>
            <a:off x="3454065" y="3526103"/>
            <a:ext cx="985800" cy="7173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Alkalmazások ösztönzése</a:t>
            </a:r>
            <a:endParaRPr sz="900" b="1" i="0" u="none" strike="noStrike" cap="none">
              <a:solidFill>
                <a:srgbClr val="000000"/>
              </a:solidFill>
              <a:latin typeface="Arial"/>
              <a:ea typeface="Arial"/>
              <a:cs typeface="Arial"/>
              <a:sym typeface="Arial"/>
            </a:endParaRPr>
          </a:p>
        </p:txBody>
      </p:sp>
      <p:sp>
        <p:nvSpPr>
          <p:cNvPr id="178" name="Google Shape;178;p27"/>
          <p:cNvSpPr/>
          <p:nvPr/>
        </p:nvSpPr>
        <p:spPr>
          <a:xfrm>
            <a:off x="4600452" y="3526103"/>
            <a:ext cx="985800" cy="7173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Szabályozás és etikai keretek</a:t>
            </a:r>
            <a:endParaRPr sz="900" b="1" i="0" u="none" strike="noStrike" cap="none">
              <a:solidFill>
                <a:srgbClr val="000000"/>
              </a:solidFill>
              <a:latin typeface="Arial"/>
              <a:ea typeface="Arial"/>
              <a:cs typeface="Arial"/>
              <a:sym typeface="Arial"/>
            </a:endParaRPr>
          </a:p>
        </p:txBody>
      </p:sp>
      <p:sp>
        <p:nvSpPr>
          <p:cNvPr id="179" name="Google Shape;179;p27"/>
          <p:cNvSpPr/>
          <p:nvPr/>
        </p:nvSpPr>
        <p:spPr>
          <a:xfrm>
            <a:off x="5746840" y="3526103"/>
            <a:ext cx="985800" cy="7173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Infrastruktúra fejlesztés</a:t>
            </a:r>
            <a:endParaRPr sz="900" b="1" i="0" u="none" strike="noStrike" cap="none">
              <a:solidFill>
                <a:srgbClr val="000000"/>
              </a:solidFill>
              <a:latin typeface="Arial"/>
              <a:ea typeface="Arial"/>
              <a:cs typeface="Arial"/>
              <a:sym typeface="Arial"/>
            </a:endParaRPr>
          </a:p>
        </p:txBody>
      </p:sp>
      <p:sp>
        <p:nvSpPr>
          <p:cNvPr id="180" name="Google Shape;180;p27"/>
          <p:cNvSpPr/>
          <p:nvPr/>
        </p:nvSpPr>
        <p:spPr>
          <a:xfrm>
            <a:off x="1178025" y="3526103"/>
            <a:ext cx="985800" cy="7173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Adatgazdaság beindítása</a:t>
            </a:r>
            <a:endParaRPr sz="900" b="1" i="0" u="none" strike="noStrike" cap="none">
              <a:solidFill>
                <a:srgbClr val="000000"/>
              </a:solidFill>
              <a:latin typeface="Arial"/>
              <a:ea typeface="Arial"/>
              <a:cs typeface="Arial"/>
              <a:sym typeface="Arial"/>
            </a:endParaRPr>
          </a:p>
        </p:txBody>
      </p:sp>
      <p:sp>
        <p:nvSpPr>
          <p:cNvPr id="181" name="Google Shape;181;p27"/>
          <p:cNvSpPr/>
          <p:nvPr/>
        </p:nvSpPr>
        <p:spPr>
          <a:xfrm>
            <a:off x="1161288" y="3392424"/>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2" name="Google Shape;182;p27"/>
          <p:cNvSpPr/>
          <p:nvPr/>
        </p:nvSpPr>
        <p:spPr>
          <a:xfrm>
            <a:off x="3763040" y="1833372"/>
            <a:ext cx="3196500" cy="1476900"/>
          </a:xfrm>
          <a:prstGeom prst="roundRect">
            <a:avLst>
              <a:gd name="adj" fmla="val 16667"/>
            </a:avLst>
          </a:prstGeom>
          <a:solidFill>
            <a:srgbClr val="00B050">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3" name="Google Shape;183;p27"/>
          <p:cNvSpPr/>
          <p:nvPr/>
        </p:nvSpPr>
        <p:spPr>
          <a:xfrm>
            <a:off x="2075688" y="1833372"/>
            <a:ext cx="3196500" cy="1476900"/>
          </a:xfrm>
          <a:prstGeom prst="roundRect">
            <a:avLst>
              <a:gd name="adj" fmla="val 16667"/>
            </a:avLst>
          </a:prstGeom>
          <a:solidFill>
            <a:srgbClr val="558ED5">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4" name="Google Shape;184;p27"/>
          <p:cNvSpPr/>
          <p:nvPr/>
        </p:nvSpPr>
        <p:spPr>
          <a:xfrm>
            <a:off x="3819764" y="2001003"/>
            <a:ext cx="1383300" cy="12348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Agrár szektor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Egészségügy</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Közlekedés- logisztika</a:t>
            </a:r>
            <a:endParaRPr sz="1400" b="0" i="0" u="none" strike="noStrike" cap="none">
              <a:solidFill>
                <a:srgbClr val="000000"/>
              </a:solidFill>
              <a:latin typeface="Arial"/>
              <a:ea typeface="Arial"/>
              <a:cs typeface="Arial"/>
              <a:sym typeface="Arial"/>
            </a:endParaRPr>
          </a:p>
        </p:txBody>
      </p:sp>
      <p:sp>
        <p:nvSpPr>
          <p:cNvPr id="185" name="Google Shape;185;p27"/>
          <p:cNvSpPr/>
          <p:nvPr/>
        </p:nvSpPr>
        <p:spPr>
          <a:xfrm>
            <a:off x="2184482"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Gépi látás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Nyelvértelmezés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Anonimizálás</a:t>
            </a:r>
            <a:endParaRPr sz="9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Hálózatkutatás</a:t>
            </a:r>
            <a:endParaRPr sz="1400" b="0" i="0" u="none" strike="noStrike" cap="none">
              <a:solidFill>
                <a:srgbClr val="000000"/>
              </a:solidFill>
              <a:latin typeface="Arial"/>
              <a:ea typeface="Arial"/>
              <a:cs typeface="Arial"/>
              <a:sym typeface="Arial"/>
            </a:endParaRPr>
          </a:p>
        </p:txBody>
      </p:sp>
      <p:sp>
        <p:nvSpPr>
          <p:cNvPr id="186" name="Google Shape;186;p27"/>
          <p:cNvSpPr/>
          <p:nvPr/>
        </p:nvSpPr>
        <p:spPr>
          <a:xfrm>
            <a:off x="5455046"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Gyártás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Energetika</a:t>
            </a:r>
            <a:endParaRPr sz="1400" b="0" i="0" u="none" strike="noStrike" cap="none">
              <a:solidFill>
                <a:srgbClr val="000000"/>
              </a:solidFill>
              <a:latin typeface="Arial"/>
              <a:ea typeface="Arial"/>
              <a:cs typeface="Arial"/>
              <a:sym typeface="Arial"/>
            </a:endParaRPr>
          </a:p>
        </p:txBody>
      </p:sp>
      <p:sp>
        <p:nvSpPr>
          <p:cNvPr id="187" name="Google Shape;187;p27"/>
          <p:cNvSpPr txBox="1"/>
          <p:nvPr/>
        </p:nvSpPr>
        <p:spPr>
          <a:xfrm>
            <a:off x="2184482" y="1852368"/>
            <a:ext cx="1599000" cy="37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MI technológia fejlesztés</a:t>
            </a:r>
            <a:endParaRPr sz="1400" b="0" i="0" u="none" strike="noStrike" cap="none">
              <a:solidFill>
                <a:srgbClr val="000000"/>
              </a:solidFill>
              <a:latin typeface="Arial"/>
              <a:ea typeface="Arial"/>
              <a:cs typeface="Arial"/>
              <a:sym typeface="Arial"/>
            </a:endParaRPr>
          </a:p>
        </p:txBody>
      </p:sp>
      <p:sp>
        <p:nvSpPr>
          <p:cNvPr id="188" name="Google Shape;188;p27"/>
          <p:cNvSpPr txBox="1"/>
          <p:nvPr/>
        </p:nvSpPr>
        <p:spPr>
          <a:xfrm>
            <a:off x="5239135" y="1852368"/>
            <a:ext cx="1599000" cy="376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100"/>
              <a:buFont typeface="Arial"/>
              <a:buNone/>
            </a:pPr>
            <a:r>
              <a:rPr lang="hu-HU" sz="1100"/>
              <a:t>Szektorális h</a:t>
            </a:r>
            <a:r>
              <a:rPr lang="hu-HU" sz="1100" b="0" i="0" u="none" strike="noStrike" cap="none">
                <a:solidFill>
                  <a:srgbClr val="000000"/>
                </a:solidFill>
                <a:latin typeface="Arial"/>
                <a:ea typeface="Arial"/>
                <a:cs typeface="Arial"/>
                <a:sym typeface="Arial"/>
              </a:rPr>
              <a:t>atékonyság fejlesztés</a:t>
            </a:r>
            <a:endParaRPr sz="1400" b="0" i="0" u="none" strike="noStrike" cap="none">
              <a:solidFill>
                <a:srgbClr val="000000"/>
              </a:solidFill>
              <a:latin typeface="Arial"/>
              <a:ea typeface="Arial"/>
              <a:cs typeface="Arial"/>
              <a:sym typeface="Arial"/>
            </a:endParaRPr>
          </a:p>
        </p:txBody>
      </p:sp>
      <p:sp>
        <p:nvSpPr>
          <p:cNvPr id="189" name="Google Shape;189;p27"/>
          <p:cNvSpPr/>
          <p:nvPr/>
        </p:nvSpPr>
        <p:spPr>
          <a:xfrm>
            <a:off x="1058515"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Autonóm közlekedési rendszerek bevezetése</a:t>
            </a:r>
            <a:endParaRPr sz="1400" b="0" i="0" u="none" strike="noStrike" cap="none">
              <a:solidFill>
                <a:srgbClr val="000000"/>
              </a:solidFill>
              <a:latin typeface="Arial"/>
              <a:ea typeface="Arial"/>
              <a:cs typeface="Arial"/>
              <a:sym typeface="Arial"/>
            </a:endParaRPr>
          </a:p>
        </p:txBody>
      </p:sp>
      <p:sp>
        <p:nvSpPr>
          <p:cNvPr id="190" name="Google Shape;190;p27"/>
          <p:cNvSpPr/>
          <p:nvPr/>
        </p:nvSpPr>
        <p:spPr>
          <a:xfrm>
            <a:off x="247698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Egészség vezérelt digitális agrárium</a:t>
            </a:r>
            <a:endParaRPr sz="1400" b="0" i="0" u="none" strike="noStrike" cap="none">
              <a:solidFill>
                <a:srgbClr val="000000"/>
              </a:solidFill>
              <a:latin typeface="Arial"/>
              <a:ea typeface="Arial"/>
              <a:cs typeface="Arial"/>
              <a:sym typeface="Arial"/>
            </a:endParaRPr>
          </a:p>
        </p:txBody>
      </p:sp>
      <p:sp>
        <p:nvSpPr>
          <p:cNvPr id="191" name="Google Shape;191;p27"/>
          <p:cNvSpPr/>
          <p:nvPr/>
        </p:nvSpPr>
        <p:spPr>
          <a:xfrm>
            <a:off x="3895461"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Adattárca és személyre szabott szolgáltatások</a:t>
            </a:r>
            <a:endParaRPr sz="1400" b="0" i="0" u="none" strike="noStrike" cap="none">
              <a:solidFill>
                <a:srgbClr val="000000"/>
              </a:solidFill>
              <a:latin typeface="Arial"/>
              <a:ea typeface="Arial"/>
              <a:cs typeface="Arial"/>
              <a:sym typeface="Arial"/>
            </a:endParaRPr>
          </a:p>
        </p:txBody>
      </p:sp>
      <p:sp>
        <p:nvSpPr>
          <p:cNvPr id="192" name="Google Shape;192;p27"/>
          <p:cNvSpPr/>
          <p:nvPr/>
        </p:nvSpPr>
        <p:spPr>
          <a:xfrm>
            <a:off x="5313934"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Automatizált ügyintézés magyar nyelven</a:t>
            </a:r>
            <a:endParaRPr sz="1400" b="0" i="0" u="none" strike="noStrike" cap="none">
              <a:solidFill>
                <a:srgbClr val="000000"/>
              </a:solidFill>
              <a:latin typeface="Arial"/>
              <a:ea typeface="Arial"/>
              <a:cs typeface="Arial"/>
              <a:sym typeface="Arial"/>
            </a:endParaRPr>
          </a:p>
        </p:txBody>
      </p:sp>
      <p:sp>
        <p:nvSpPr>
          <p:cNvPr id="193" name="Google Shape;193;p27"/>
          <p:cNvSpPr/>
          <p:nvPr/>
        </p:nvSpPr>
        <p:spPr>
          <a:xfrm>
            <a:off x="673240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MI támogatott személyes kompetencia fejlesztés</a:t>
            </a:r>
            <a:endParaRPr sz="1400" b="0" i="0" u="none" strike="noStrike" cap="none">
              <a:solidFill>
                <a:srgbClr val="000000"/>
              </a:solidFill>
              <a:latin typeface="Arial"/>
              <a:ea typeface="Arial"/>
              <a:cs typeface="Arial"/>
              <a:sym typeface="Arial"/>
            </a:endParaRPr>
          </a:p>
        </p:txBody>
      </p:sp>
      <p:sp>
        <p:nvSpPr>
          <p:cNvPr id="194" name="Google Shape;194;p27"/>
          <p:cNvSpPr/>
          <p:nvPr/>
        </p:nvSpPr>
        <p:spPr>
          <a:xfrm>
            <a:off x="1161288" y="1733931"/>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5" name="Google Shape;195;p27"/>
          <p:cNvSpPr txBox="1"/>
          <p:nvPr/>
        </p:nvSpPr>
        <p:spPr>
          <a:xfrm rot="-5400000">
            <a:off x="124702" y="3739811"/>
            <a:ext cx="1027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Széleskörű alapozó pillérek</a:t>
            </a:r>
            <a:endParaRPr sz="1400" b="0" i="0" u="none" strike="noStrike" cap="none">
              <a:solidFill>
                <a:srgbClr val="000000"/>
              </a:solidFill>
              <a:latin typeface="Arial"/>
              <a:ea typeface="Arial"/>
              <a:cs typeface="Arial"/>
              <a:sym typeface="Arial"/>
            </a:endParaRPr>
          </a:p>
        </p:txBody>
      </p:sp>
      <p:sp>
        <p:nvSpPr>
          <p:cNvPr id="196" name="Google Shape;196;p27"/>
          <p:cNvSpPr txBox="1"/>
          <p:nvPr/>
        </p:nvSpPr>
        <p:spPr>
          <a:xfrm rot="-5400000">
            <a:off x="-24548" y="2272660"/>
            <a:ext cx="13260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a:t>Szektor </a:t>
            </a:r>
            <a:r>
              <a:rPr lang="hu-HU" sz="1100" b="0" i="0" u="none" strike="noStrike" cap="none">
                <a:solidFill>
                  <a:srgbClr val="000000"/>
                </a:solidFill>
                <a:latin typeface="Arial"/>
                <a:ea typeface="Arial"/>
                <a:cs typeface="Arial"/>
                <a:sym typeface="Arial"/>
              </a:rPr>
              <a:t>és technológia fókuszok</a:t>
            </a:r>
            <a:endParaRPr sz="1400" b="0" i="0" u="none" strike="noStrike" cap="none">
              <a:solidFill>
                <a:srgbClr val="000000"/>
              </a:solidFill>
              <a:latin typeface="Arial"/>
              <a:ea typeface="Arial"/>
              <a:cs typeface="Arial"/>
              <a:sym typeface="Arial"/>
            </a:endParaRPr>
          </a:p>
        </p:txBody>
      </p:sp>
      <p:sp>
        <p:nvSpPr>
          <p:cNvPr id="197" name="Google Shape;197;p27"/>
          <p:cNvSpPr txBox="1"/>
          <p:nvPr/>
        </p:nvSpPr>
        <p:spPr>
          <a:xfrm rot="-5400000">
            <a:off x="-112765" y="920828"/>
            <a:ext cx="1547400" cy="430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Transzformatív projektek</a:t>
            </a:r>
            <a:endParaRPr sz="1400" b="0" i="0" u="none" strike="noStrike" cap="none">
              <a:solidFill>
                <a:srgbClr val="000000"/>
              </a:solidFill>
              <a:latin typeface="Arial"/>
              <a:ea typeface="Arial"/>
              <a:cs typeface="Arial"/>
              <a:sym typeface="Arial"/>
            </a:endParaRPr>
          </a:p>
        </p:txBody>
      </p:sp>
      <p:pic>
        <p:nvPicPr>
          <p:cNvPr id="198" name="Google Shape;198;p27"/>
          <p:cNvPicPr preferRelativeResize="0"/>
          <p:nvPr/>
        </p:nvPicPr>
        <p:blipFill rotWithShape="1">
          <a:blip r:embed="rId4">
            <a:alphaModFix/>
          </a:blip>
          <a:srcRect/>
          <a:stretch/>
        </p:blipFill>
        <p:spPr>
          <a:xfrm rot="5400000">
            <a:off x="6632439" y="2450870"/>
            <a:ext cx="3416300" cy="715753"/>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4"/>
        <p:cNvGrpSpPr/>
        <p:nvPr/>
      </p:nvGrpSpPr>
      <p:grpSpPr>
        <a:xfrm>
          <a:off x="0" y="0"/>
          <a:ext cx="0" cy="0"/>
          <a:chOff x="0" y="0"/>
          <a:chExt cx="0" cy="0"/>
        </a:xfrm>
      </p:grpSpPr>
      <p:sp>
        <p:nvSpPr>
          <p:cNvPr id="805" name="Google Shape;805;p45"/>
          <p:cNvSpPr/>
          <p:nvPr/>
        </p:nvSpPr>
        <p:spPr>
          <a:xfrm>
            <a:off x="4381225" y="930500"/>
            <a:ext cx="4151700" cy="1764900"/>
          </a:xfrm>
          <a:prstGeom prst="rect">
            <a:avLst/>
          </a:prstGeom>
          <a:solidFill>
            <a:srgbClr val="F3F3F3"/>
          </a:solidFill>
          <a:ln w="9525" cap="flat" cmpd="sng">
            <a:solidFill>
              <a:schemeClr val="dk2"/>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800" b="1"/>
          </a:p>
        </p:txBody>
      </p:sp>
      <p:sp>
        <p:nvSpPr>
          <p:cNvPr id="806" name="Google Shape;806;p45"/>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hu-HU" sz="2400">
                <a:solidFill>
                  <a:schemeClr val="dk1"/>
                </a:solidFill>
              </a:rPr>
              <a:t>Egészségügyi szektor fókuszterületei </a:t>
            </a:r>
            <a:endParaRPr sz="2400" b="0" i="0" u="none" strike="noStrike" cap="none">
              <a:solidFill>
                <a:schemeClr val="dk1"/>
              </a:solidFill>
              <a:latin typeface="Arial"/>
              <a:ea typeface="Arial"/>
              <a:cs typeface="Arial"/>
              <a:sym typeface="Arial"/>
            </a:endParaRPr>
          </a:p>
        </p:txBody>
      </p:sp>
      <p:sp>
        <p:nvSpPr>
          <p:cNvPr id="807" name="Google Shape;807;p45"/>
          <p:cNvSpPr/>
          <p:nvPr/>
        </p:nvSpPr>
        <p:spPr>
          <a:xfrm>
            <a:off x="433202" y="1393800"/>
            <a:ext cx="360000" cy="360000"/>
          </a:xfrm>
          <a:custGeom>
            <a:avLst/>
            <a:gdLst/>
            <a:ahLst/>
            <a:cxnLst/>
            <a:rect l="l" t="t" r="r" b="b"/>
            <a:pathLst>
              <a:path w="120000" h="120000" extrusionOk="0">
                <a:moveTo>
                  <a:pt x="60000" y="69259"/>
                </a:moveTo>
                <a:cubicBezTo>
                  <a:pt x="60740" y="69259"/>
                  <a:pt x="61111" y="69259"/>
                  <a:pt x="61851" y="69629"/>
                </a:cubicBezTo>
                <a:cubicBezTo>
                  <a:pt x="62222" y="69629"/>
                  <a:pt x="62592" y="70000"/>
                  <a:pt x="63333" y="70370"/>
                </a:cubicBezTo>
                <a:cubicBezTo>
                  <a:pt x="63703" y="70740"/>
                  <a:pt x="63703" y="71481"/>
                  <a:pt x="64074" y="71851"/>
                </a:cubicBezTo>
                <a:cubicBezTo>
                  <a:pt x="64444" y="72592"/>
                  <a:pt x="64444" y="72962"/>
                  <a:pt x="64444" y="73703"/>
                </a:cubicBezTo>
                <a:cubicBezTo>
                  <a:pt x="64444" y="74074"/>
                  <a:pt x="64444" y="74814"/>
                  <a:pt x="64074" y="75185"/>
                </a:cubicBezTo>
                <a:cubicBezTo>
                  <a:pt x="63703" y="75925"/>
                  <a:pt x="63703" y="76296"/>
                  <a:pt x="63333" y="76666"/>
                </a:cubicBezTo>
                <a:cubicBezTo>
                  <a:pt x="62592" y="77037"/>
                  <a:pt x="62222" y="77407"/>
                  <a:pt x="61851" y="77407"/>
                </a:cubicBezTo>
                <a:cubicBezTo>
                  <a:pt x="61111" y="77777"/>
                  <a:pt x="60740" y="77777"/>
                  <a:pt x="60000" y="77777"/>
                </a:cubicBezTo>
                <a:cubicBezTo>
                  <a:pt x="59629" y="77777"/>
                  <a:pt x="58888" y="77777"/>
                  <a:pt x="58518" y="77407"/>
                </a:cubicBezTo>
                <a:cubicBezTo>
                  <a:pt x="57777" y="77407"/>
                  <a:pt x="57407" y="77037"/>
                  <a:pt x="57037" y="76666"/>
                </a:cubicBezTo>
                <a:cubicBezTo>
                  <a:pt x="56666" y="76296"/>
                  <a:pt x="56296" y="75925"/>
                  <a:pt x="56296" y="75185"/>
                </a:cubicBezTo>
                <a:cubicBezTo>
                  <a:pt x="55925" y="74814"/>
                  <a:pt x="55555" y="74074"/>
                  <a:pt x="55555" y="73703"/>
                </a:cubicBezTo>
                <a:cubicBezTo>
                  <a:pt x="55555" y="72222"/>
                  <a:pt x="56296" y="71481"/>
                  <a:pt x="57037" y="70370"/>
                </a:cubicBezTo>
                <a:cubicBezTo>
                  <a:pt x="57777" y="69629"/>
                  <a:pt x="58888" y="69259"/>
                  <a:pt x="60000" y="69259"/>
                </a:cubicBezTo>
                <a:close/>
                <a:moveTo>
                  <a:pt x="55925" y="51111"/>
                </a:moveTo>
                <a:cubicBezTo>
                  <a:pt x="55555" y="50000"/>
                  <a:pt x="55555" y="49259"/>
                  <a:pt x="55555" y="48888"/>
                </a:cubicBezTo>
                <a:cubicBezTo>
                  <a:pt x="55555" y="47777"/>
                  <a:pt x="55925" y="47037"/>
                  <a:pt x="56666" y="45925"/>
                </a:cubicBezTo>
                <a:cubicBezTo>
                  <a:pt x="57407" y="45555"/>
                  <a:pt x="58518" y="45185"/>
                  <a:pt x="60000" y="45185"/>
                </a:cubicBezTo>
                <a:cubicBezTo>
                  <a:pt x="61481" y="45185"/>
                  <a:pt x="62592" y="45555"/>
                  <a:pt x="63333" y="45925"/>
                </a:cubicBezTo>
                <a:cubicBezTo>
                  <a:pt x="64444" y="47037"/>
                  <a:pt x="64814" y="47777"/>
                  <a:pt x="64814" y="48888"/>
                </a:cubicBezTo>
                <a:cubicBezTo>
                  <a:pt x="64814" y="49259"/>
                  <a:pt x="64444" y="50000"/>
                  <a:pt x="64444" y="51111"/>
                </a:cubicBezTo>
                <a:cubicBezTo>
                  <a:pt x="61481" y="66296"/>
                  <a:pt x="61481" y="66296"/>
                  <a:pt x="61481" y="66296"/>
                </a:cubicBezTo>
                <a:cubicBezTo>
                  <a:pt x="58888" y="66296"/>
                  <a:pt x="58888" y="66296"/>
                  <a:pt x="58888" y="66296"/>
                </a:cubicBezTo>
                <a:lnTo>
                  <a:pt x="55925" y="51111"/>
                </a:lnTo>
                <a:close/>
                <a:moveTo>
                  <a:pt x="27777" y="83703"/>
                </a:moveTo>
                <a:cubicBezTo>
                  <a:pt x="60000" y="27777"/>
                  <a:pt x="60000" y="27777"/>
                  <a:pt x="60000" y="27777"/>
                </a:cubicBezTo>
                <a:cubicBezTo>
                  <a:pt x="92592" y="83703"/>
                  <a:pt x="92592" y="83703"/>
                  <a:pt x="92592" y="83703"/>
                </a:cubicBezTo>
                <a:lnTo>
                  <a:pt x="27777" y="83703"/>
                </a:lnTo>
                <a:close/>
                <a:moveTo>
                  <a:pt x="101481" y="82962"/>
                </a:moveTo>
                <a:cubicBezTo>
                  <a:pt x="65185" y="20000"/>
                  <a:pt x="65185" y="20000"/>
                  <a:pt x="65185" y="20000"/>
                </a:cubicBezTo>
                <a:cubicBezTo>
                  <a:pt x="64074" y="18518"/>
                  <a:pt x="62222" y="17407"/>
                  <a:pt x="60000" y="17407"/>
                </a:cubicBezTo>
                <a:cubicBezTo>
                  <a:pt x="58148" y="17407"/>
                  <a:pt x="56296" y="18518"/>
                  <a:pt x="55185" y="20000"/>
                </a:cubicBezTo>
                <a:cubicBezTo>
                  <a:pt x="18518" y="82962"/>
                  <a:pt x="18518" y="82962"/>
                  <a:pt x="18518" y="82962"/>
                </a:cubicBezTo>
                <a:cubicBezTo>
                  <a:pt x="17777" y="84814"/>
                  <a:pt x="17777" y="87037"/>
                  <a:pt x="18518" y="88888"/>
                </a:cubicBezTo>
                <a:cubicBezTo>
                  <a:pt x="19629" y="90370"/>
                  <a:pt x="21481" y="91481"/>
                  <a:pt x="23703" y="91481"/>
                </a:cubicBezTo>
                <a:cubicBezTo>
                  <a:pt x="96666" y="91481"/>
                  <a:pt x="96666" y="91481"/>
                  <a:pt x="96666" y="91481"/>
                </a:cubicBezTo>
                <a:cubicBezTo>
                  <a:pt x="98518" y="91481"/>
                  <a:pt x="100370" y="90370"/>
                  <a:pt x="101481" y="88888"/>
                </a:cubicBezTo>
                <a:cubicBezTo>
                  <a:pt x="102592" y="87037"/>
                  <a:pt x="102592" y="84814"/>
                  <a:pt x="101481" y="82962"/>
                </a:cubicBezTo>
                <a:close/>
                <a:moveTo>
                  <a:pt x="60000" y="0"/>
                </a:moveTo>
                <a:cubicBezTo>
                  <a:pt x="27037" y="0"/>
                  <a:pt x="0" y="27037"/>
                  <a:pt x="0" y="60000"/>
                </a:cubicBezTo>
                <a:cubicBezTo>
                  <a:pt x="0" y="92962"/>
                  <a:pt x="27037" y="120000"/>
                  <a:pt x="60000" y="120000"/>
                </a:cubicBezTo>
                <a:cubicBezTo>
                  <a:pt x="93333" y="120000"/>
                  <a:pt x="120000" y="92962"/>
                  <a:pt x="120000" y="60000"/>
                </a:cubicBezTo>
                <a:cubicBezTo>
                  <a:pt x="120000" y="27037"/>
                  <a:pt x="93333" y="0"/>
                  <a:pt x="6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08" name="Google Shape;808;p45"/>
          <p:cNvSpPr txBox="1"/>
          <p:nvPr/>
        </p:nvSpPr>
        <p:spPr>
          <a:xfrm>
            <a:off x="892650" y="1281300"/>
            <a:ext cx="2958600" cy="5850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hu-HU" sz="800" b="1"/>
              <a:t>Alapprobléma:</a:t>
            </a:r>
            <a:endParaRPr sz="800" b="1"/>
          </a:p>
          <a:p>
            <a:pPr marL="0" lvl="0" indent="0" algn="l" rtl="0">
              <a:spcBef>
                <a:spcPts val="0"/>
              </a:spcBef>
              <a:spcAft>
                <a:spcPts val="0"/>
              </a:spcAft>
              <a:buNone/>
            </a:pPr>
            <a:r>
              <a:rPr lang="hu-HU" sz="800"/>
              <a:t>Az egészségügyi adatok MI célú kutathatóvá tételének szabályozása nem tisztázott, holott rengeteg adattal bír az ágazat.</a:t>
            </a:r>
            <a:endParaRPr sz="800"/>
          </a:p>
        </p:txBody>
      </p:sp>
      <p:sp>
        <p:nvSpPr>
          <p:cNvPr id="809" name="Google Shape;809;p45"/>
          <p:cNvSpPr/>
          <p:nvPr/>
        </p:nvSpPr>
        <p:spPr>
          <a:xfrm>
            <a:off x="843351" y="1976550"/>
            <a:ext cx="681000" cy="162900"/>
          </a:xfrm>
          <a:prstGeom prst="down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0" name="Google Shape;810;p45"/>
          <p:cNvGrpSpPr/>
          <p:nvPr/>
        </p:nvGrpSpPr>
        <p:grpSpPr>
          <a:xfrm>
            <a:off x="421344" y="2249697"/>
            <a:ext cx="1510207" cy="1764850"/>
            <a:chOff x="421344" y="2009072"/>
            <a:chExt cx="1510207" cy="1764850"/>
          </a:xfrm>
        </p:grpSpPr>
        <p:sp>
          <p:nvSpPr>
            <p:cNvPr id="811" name="Google Shape;811;p45"/>
            <p:cNvSpPr txBox="1"/>
            <p:nvPr/>
          </p:nvSpPr>
          <p:spPr>
            <a:xfrm>
              <a:off x="421344" y="2009072"/>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Rendelkezésre álló egészségügyi adatok</a:t>
              </a:r>
              <a:endParaRPr sz="800"/>
            </a:p>
          </p:txBody>
        </p:sp>
        <p:sp>
          <p:nvSpPr>
            <p:cNvPr id="812" name="Google Shape;812;p45"/>
            <p:cNvSpPr txBox="1"/>
            <p:nvPr/>
          </p:nvSpPr>
          <p:spPr>
            <a:xfrm>
              <a:off x="421352" y="2523272"/>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EESZT betegadatok</a:t>
              </a:r>
              <a:endParaRPr sz="700"/>
            </a:p>
          </p:txBody>
        </p:sp>
        <p:sp>
          <p:nvSpPr>
            <p:cNvPr id="813" name="Google Shape;813;p45"/>
            <p:cNvSpPr txBox="1"/>
            <p:nvPr/>
          </p:nvSpPr>
          <p:spPr>
            <a:xfrm>
              <a:off x="421352" y="2766097"/>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Ellátóknál lévő historikus adatok</a:t>
              </a:r>
              <a:endParaRPr sz="700"/>
            </a:p>
          </p:txBody>
        </p:sp>
        <p:sp>
          <p:nvSpPr>
            <p:cNvPr id="814" name="Google Shape;814;p45"/>
            <p:cNvSpPr txBox="1"/>
            <p:nvPr/>
          </p:nvSpPr>
          <p:spPr>
            <a:xfrm>
              <a:off x="421352" y="3021097"/>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Finanszírozási adatok</a:t>
              </a:r>
              <a:endParaRPr sz="700"/>
            </a:p>
          </p:txBody>
        </p:sp>
        <p:sp>
          <p:nvSpPr>
            <p:cNvPr id="815" name="Google Shape;815;p45"/>
            <p:cNvSpPr txBox="1"/>
            <p:nvPr/>
          </p:nvSpPr>
          <p:spPr>
            <a:xfrm>
              <a:off x="421352" y="3276097"/>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Közegészségügyi adatok</a:t>
              </a:r>
              <a:endParaRPr sz="700"/>
            </a:p>
          </p:txBody>
        </p:sp>
        <p:sp>
          <p:nvSpPr>
            <p:cNvPr id="816" name="Google Shape;816;p45"/>
            <p:cNvSpPr txBox="1"/>
            <p:nvPr/>
          </p:nvSpPr>
          <p:spPr>
            <a:xfrm>
              <a:off x="421352" y="3518922"/>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Regiszterek</a:t>
              </a:r>
              <a:endParaRPr sz="700"/>
            </a:p>
          </p:txBody>
        </p:sp>
      </p:grpSp>
      <p:sp>
        <p:nvSpPr>
          <p:cNvPr id="817" name="Google Shape;817;p45"/>
          <p:cNvSpPr/>
          <p:nvPr/>
        </p:nvSpPr>
        <p:spPr>
          <a:xfrm rot="-5400000">
            <a:off x="1795851" y="3050675"/>
            <a:ext cx="681000" cy="162900"/>
          </a:xfrm>
          <a:prstGeom prst="down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5"/>
          <p:cNvSpPr txBox="1"/>
          <p:nvPr/>
        </p:nvSpPr>
        <p:spPr>
          <a:xfrm>
            <a:off x="2341150" y="2249700"/>
            <a:ext cx="1510200" cy="17649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ctr" rtl="0">
              <a:spcBef>
                <a:spcPts val="0"/>
              </a:spcBef>
              <a:spcAft>
                <a:spcPts val="0"/>
              </a:spcAft>
              <a:buNone/>
            </a:pPr>
            <a:r>
              <a:rPr lang="hu-HU" sz="700" b="1"/>
              <a:t>Cél</a:t>
            </a:r>
            <a:endParaRPr sz="700" b="1"/>
          </a:p>
        </p:txBody>
      </p:sp>
      <p:sp>
        <p:nvSpPr>
          <p:cNvPr id="819" name="Google Shape;819;p45"/>
          <p:cNvSpPr txBox="1"/>
          <p:nvPr/>
        </p:nvSpPr>
        <p:spPr>
          <a:xfrm>
            <a:off x="2399928" y="2517125"/>
            <a:ext cx="1398000" cy="14133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A rendelkezésre álló </a:t>
            </a:r>
            <a:r>
              <a:rPr lang="hu-HU" sz="700" b="1"/>
              <a:t>adatok</a:t>
            </a:r>
            <a:r>
              <a:rPr lang="hu-HU" sz="700"/>
              <a:t>, </a:t>
            </a:r>
            <a:r>
              <a:rPr lang="hu-HU" sz="700" b="1"/>
              <a:t>etikai szabályok</a:t>
            </a:r>
            <a:r>
              <a:rPr lang="hu-HU" sz="700"/>
              <a:t> és megfelelő</a:t>
            </a:r>
            <a:r>
              <a:rPr lang="hu-HU" sz="700" b="1"/>
              <a:t> garanciák</a:t>
            </a:r>
            <a:r>
              <a:rPr lang="hu-HU" sz="700"/>
              <a:t> mentén történő - beteg </a:t>
            </a:r>
            <a:r>
              <a:rPr lang="hu-HU" sz="700" b="1"/>
              <a:t>önrendelkezési</a:t>
            </a:r>
            <a:r>
              <a:rPr lang="hu-HU" sz="700"/>
              <a:t> joga melletti - </a:t>
            </a:r>
            <a:r>
              <a:rPr lang="hu-HU" sz="700" b="1"/>
              <a:t>MI célú felhasználása</a:t>
            </a:r>
            <a:endParaRPr sz="700" b="1"/>
          </a:p>
        </p:txBody>
      </p:sp>
      <p:cxnSp>
        <p:nvCxnSpPr>
          <p:cNvPr id="820" name="Google Shape;820;p45"/>
          <p:cNvCxnSpPr/>
          <p:nvPr/>
        </p:nvCxnSpPr>
        <p:spPr>
          <a:xfrm>
            <a:off x="4114789" y="983250"/>
            <a:ext cx="0" cy="3633900"/>
          </a:xfrm>
          <a:prstGeom prst="straightConnector1">
            <a:avLst/>
          </a:prstGeom>
          <a:noFill/>
          <a:ln w="9525" cap="flat" cmpd="sng">
            <a:solidFill>
              <a:schemeClr val="dk2"/>
            </a:solidFill>
            <a:prstDash val="solid"/>
            <a:round/>
            <a:headEnd type="none" w="med" len="med"/>
            <a:tailEnd type="none" w="med" len="med"/>
          </a:ln>
        </p:spPr>
      </p:cxnSp>
      <p:grpSp>
        <p:nvGrpSpPr>
          <p:cNvPr id="821" name="Google Shape;821;p45"/>
          <p:cNvGrpSpPr/>
          <p:nvPr/>
        </p:nvGrpSpPr>
        <p:grpSpPr>
          <a:xfrm>
            <a:off x="6258062" y="1143909"/>
            <a:ext cx="360021" cy="360021"/>
            <a:chOff x="1473200" y="5314950"/>
            <a:chExt cx="606300" cy="606300"/>
          </a:xfrm>
        </p:grpSpPr>
        <p:sp>
          <p:nvSpPr>
            <p:cNvPr id="822" name="Google Shape;822;p45"/>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23" name="Google Shape;823;p45"/>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24" name="Google Shape;824;p45"/>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25" name="Google Shape;825;p45"/>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26" name="Google Shape;826;p45"/>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27" name="Google Shape;827;p45"/>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28" name="Google Shape;828;p45"/>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29" name="Google Shape;829;p45"/>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30" name="Google Shape;830;p45"/>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31" name="Google Shape;831;p45"/>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
        <p:nvSpPr>
          <p:cNvPr id="832" name="Google Shape;832;p45"/>
          <p:cNvSpPr txBox="1"/>
          <p:nvPr/>
        </p:nvSpPr>
        <p:spPr>
          <a:xfrm>
            <a:off x="4534850" y="1021825"/>
            <a:ext cx="1463100" cy="7176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b="1">
                <a:solidFill>
                  <a:srgbClr val="FFFFFF"/>
                </a:solidFill>
              </a:rPr>
              <a:t>Diagnózis felállításában történő támogatás</a:t>
            </a:r>
            <a:endParaRPr sz="700" b="1">
              <a:solidFill>
                <a:srgbClr val="FFFFFF"/>
              </a:solidFill>
            </a:endParaRPr>
          </a:p>
          <a:p>
            <a:pPr marL="0" lvl="0" indent="0" algn="ctr" rtl="0">
              <a:spcBef>
                <a:spcPts val="0"/>
              </a:spcBef>
              <a:spcAft>
                <a:spcPts val="0"/>
              </a:spcAft>
              <a:buNone/>
            </a:pPr>
            <a:r>
              <a:rPr lang="hu-HU" sz="600" i="1">
                <a:solidFill>
                  <a:srgbClr val="FFFFFF"/>
                </a:solidFill>
              </a:rPr>
              <a:t>(döntéstámogatás a beteg mért/észlelt/vizsgált paraméterei alapján)</a:t>
            </a:r>
            <a:endParaRPr sz="600" i="1">
              <a:solidFill>
                <a:srgbClr val="FFFFFF"/>
              </a:solidFill>
            </a:endParaRPr>
          </a:p>
        </p:txBody>
      </p:sp>
      <p:sp>
        <p:nvSpPr>
          <p:cNvPr id="833" name="Google Shape;833;p45"/>
          <p:cNvSpPr txBox="1"/>
          <p:nvPr/>
        </p:nvSpPr>
        <p:spPr>
          <a:xfrm>
            <a:off x="6921075" y="1021825"/>
            <a:ext cx="1463100" cy="7176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b="1">
                <a:solidFill>
                  <a:srgbClr val="FFFFFF"/>
                </a:solidFill>
              </a:rPr>
              <a:t>Adatalapú szűrések</a:t>
            </a:r>
            <a:endParaRPr sz="700" b="1">
              <a:solidFill>
                <a:srgbClr val="FFFFFF"/>
              </a:solidFill>
            </a:endParaRPr>
          </a:p>
          <a:p>
            <a:pPr marL="0" lvl="0" indent="0" algn="ctr" rtl="0">
              <a:spcBef>
                <a:spcPts val="0"/>
              </a:spcBef>
              <a:spcAft>
                <a:spcPts val="0"/>
              </a:spcAft>
              <a:buNone/>
            </a:pPr>
            <a:r>
              <a:rPr lang="hu-HU" sz="600" i="1">
                <a:solidFill>
                  <a:srgbClr val="FFFFFF"/>
                </a:solidFill>
              </a:rPr>
              <a:t>(képalkotó diagnosztikai felvételek MI segítségével történő diagnosztizációja)</a:t>
            </a:r>
            <a:endParaRPr sz="600" i="1">
              <a:solidFill>
                <a:srgbClr val="FFFFFF"/>
              </a:solidFill>
            </a:endParaRPr>
          </a:p>
        </p:txBody>
      </p:sp>
      <p:sp>
        <p:nvSpPr>
          <p:cNvPr id="834" name="Google Shape;834;p45"/>
          <p:cNvSpPr txBox="1"/>
          <p:nvPr/>
        </p:nvSpPr>
        <p:spPr>
          <a:xfrm>
            <a:off x="4534850" y="1904875"/>
            <a:ext cx="1463100" cy="7176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b="1">
                <a:solidFill>
                  <a:srgbClr val="FFFFFF"/>
                </a:solidFill>
              </a:rPr>
              <a:t>Prevenciós célú elemzések</a:t>
            </a:r>
            <a:endParaRPr sz="700" b="1">
              <a:solidFill>
                <a:srgbClr val="FFFFFF"/>
              </a:solidFill>
            </a:endParaRPr>
          </a:p>
          <a:p>
            <a:pPr marL="0" lvl="0" indent="0" algn="ctr" rtl="0">
              <a:spcBef>
                <a:spcPts val="0"/>
              </a:spcBef>
              <a:spcAft>
                <a:spcPts val="0"/>
              </a:spcAft>
              <a:buNone/>
            </a:pPr>
            <a:r>
              <a:rPr lang="hu-HU" sz="600" i="1">
                <a:solidFill>
                  <a:srgbClr val="FFFFFF"/>
                </a:solidFill>
              </a:rPr>
              <a:t>(betegadatok felhasználásával kockázatok azonosítása)</a:t>
            </a:r>
            <a:endParaRPr sz="600" i="1">
              <a:solidFill>
                <a:srgbClr val="FFFFFF"/>
              </a:solidFill>
            </a:endParaRPr>
          </a:p>
        </p:txBody>
      </p:sp>
      <p:sp>
        <p:nvSpPr>
          <p:cNvPr id="835" name="Google Shape;835;p45"/>
          <p:cNvSpPr txBox="1"/>
          <p:nvPr/>
        </p:nvSpPr>
        <p:spPr>
          <a:xfrm>
            <a:off x="6921075" y="1904875"/>
            <a:ext cx="1463100" cy="7176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b="1">
                <a:solidFill>
                  <a:srgbClr val="FFFFFF"/>
                </a:solidFill>
              </a:rPr>
              <a:t>Terápiás tervek felállításában történő támogatás</a:t>
            </a:r>
            <a:endParaRPr sz="700" b="1">
              <a:solidFill>
                <a:srgbClr val="FFFFFF"/>
              </a:solidFill>
            </a:endParaRPr>
          </a:p>
          <a:p>
            <a:pPr marL="0" lvl="0" indent="0" algn="ctr" rtl="0">
              <a:spcBef>
                <a:spcPts val="0"/>
              </a:spcBef>
              <a:spcAft>
                <a:spcPts val="0"/>
              </a:spcAft>
              <a:buNone/>
            </a:pPr>
            <a:r>
              <a:rPr lang="hu-HU" sz="600" i="1">
                <a:solidFill>
                  <a:srgbClr val="FFFFFF"/>
                </a:solidFill>
              </a:rPr>
              <a:t>(pl. onkológia esetén betegadatok alapján gyorsabb és pontosabb terápiás terv felállítása)</a:t>
            </a:r>
            <a:endParaRPr sz="600" i="1">
              <a:solidFill>
                <a:srgbClr val="FFFFFF"/>
              </a:solidFill>
            </a:endParaRPr>
          </a:p>
        </p:txBody>
      </p:sp>
      <p:sp>
        <p:nvSpPr>
          <p:cNvPr id="836" name="Google Shape;836;p45"/>
          <p:cNvSpPr/>
          <p:nvPr/>
        </p:nvSpPr>
        <p:spPr>
          <a:xfrm>
            <a:off x="6116576" y="2767800"/>
            <a:ext cx="681000" cy="162900"/>
          </a:xfrm>
          <a:prstGeom prst="down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5"/>
          <p:cNvSpPr txBox="1"/>
          <p:nvPr/>
        </p:nvSpPr>
        <p:spPr>
          <a:xfrm>
            <a:off x="4381225" y="2964875"/>
            <a:ext cx="4151700" cy="1576200"/>
          </a:xfrm>
          <a:prstGeom prst="rect">
            <a:avLst/>
          </a:prstGeom>
          <a:solidFill>
            <a:srgbClr val="FFFFFF"/>
          </a:solidFill>
          <a:ln w="9525" cap="flat" cmpd="sng">
            <a:solidFill>
              <a:schemeClr val="dk2"/>
            </a:solidFill>
            <a:prstDash val="dash"/>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l" rtl="0">
              <a:spcBef>
                <a:spcPts val="0"/>
              </a:spcBef>
              <a:spcAft>
                <a:spcPts val="0"/>
              </a:spcAft>
              <a:buNone/>
            </a:pPr>
            <a:r>
              <a:rPr lang="hu-HU" sz="700" b="1"/>
              <a:t>Végrehajtásukhoz szükségesek az alábbi lépések:</a:t>
            </a:r>
            <a:endParaRPr sz="700" b="1"/>
          </a:p>
        </p:txBody>
      </p:sp>
      <p:sp>
        <p:nvSpPr>
          <p:cNvPr id="838" name="Google Shape;838;p45"/>
          <p:cNvSpPr txBox="1"/>
          <p:nvPr/>
        </p:nvSpPr>
        <p:spPr>
          <a:xfrm>
            <a:off x="4534850" y="3199922"/>
            <a:ext cx="3849300" cy="209100"/>
          </a:xfrm>
          <a:prstGeom prst="rect">
            <a:avLst/>
          </a:prstGeom>
          <a:solidFill>
            <a:srgbClr val="D9D9D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hu-HU" sz="700"/>
              <a:t>1. Adatvagyonhoz való hozzáférés</a:t>
            </a:r>
            <a:endParaRPr sz="700"/>
          </a:p>
        </p:txBody>
      </p:sp>
      <p:sp>
        <p:nvSpPr>
          <p:cNvPr id="839" name="Google Shape;839;p45"/>
          <p:cNvSpPr txBox="1"/>
          <p:nvPr/>
        </p:nvSpPr>
        <p:spPr>
          <a:xfrm>
            <a:off x="4534863" y="3418944"/>
            <a:ext cx="3849300" cy="209100"/>
          </a:xfrm>
          <a:prstGeom prst="rect">
            <a:avLst/>
          </a:prstGeom>
          <a:solidFill>
            <a:srgbClr val="D9D9D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hu-HU" sz="700"/>
              <a:t>2. Technológia, infrastruktúra, módszertanok, protokollok, szolgáltatások központi biztosítása az egészségügyön belül (valamilyen intézmény)</a:t>
            </a:r>
            <a:endParaRPr sz="700"/>
          </a:p>
        </p:txBody>
      </p:sp>
      <p:sp>
        <p:nvSpPr>
          <p:cNvPr id="840" name="Google Shape;840;p45"/>
          <p:cNvSpPr txBox="1"/>
          <p:nvPr/>
        </p:nvSpPr>
        <p:spPr>
          <a:xfrm>
            <a:off x="4534863" y="3637966"/>
            <a:ext cx="3849300" cy="209100"/>
          </a:xfrm>
          <a:prstGeom prst="rect">
            <a:avLst/>
          </a:prstGeom>
          <a:solidFill>
            <a:srgbClr val="D9D9D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hu-HU" sz="700"/>
              <a:t>3. K+F projektek a terület kialakításához</a:t>
            </a:r>
            <a:endParaRPr sz="700"/>
          </a:p>
        </p:txBody>
      </p:sp>
      <p:sp>
        <p:nvSpPr>
          <p:cNvPr id="841" name="Google Shape;841;p45"/>
          <p:cNvSpPr txBox="1"/>
          <p:nvPr/>
        </p:nvSpPr>
        <p:spPr>
          <a:xfrm>
            <a:off x="4534863" y="3856988"/>
            <a:ext cx="3849300" cy="209100"/>
          </a:xfrm>
          <a:prstGeom prst="rect">
            <a:avLst/>
          </a:prstGeom>
          <a:solidFill>
            <a:srgbClr val="D9D9D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hu-HU" sz="700"/>
              <a:t>4. Területet értő orvos kritikus tömeg</a:t>
            </a:r>
            <a:endParaRPr sz="700"/>
          </a:p>
        </p:txBody>
      </p:sp>
      <p:sp>
        <p:nvSpPr>
          <p:cNvPr id="842" name="Google Shape;842;p45"/>
          <p:cNvSpPr txBox="1"/>
          <p:nvPr/>
        </p:nvSpPr>
        <p:spPr>
          <a:xfrm>
            <a:off x="4532413" y="4076011"/>
            <a:ext cx="3849300" cy="209100"/>
          </a:xfrm>
          <a:prstGeom prst="rect">
            <a:avLst/>
          </a:prstGeom>
          <a:solidFill>
            <a:srgbClr val="D9D9D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hu-HU" sz="700"/>
              <a:t>5. Módszert elfogadó beteg (bár nem az MI dönt, hanem az orvos)</a:t>
            </a:r>
            <a:endParaRPr sz="700"/>
          </a:p>
        </p:txBody>
      </p:sp>
      <p:sp>
        <p:nvSpPr>
          <p:cNvPr id="843" name="Google Shape;843;p45"/>
          <p:cNvSpPr txBox="1"/>
          <p:nvPr/>
        </p:nvSpPr>
        <p:spPr>
          <a:xfrm>
            <a:off x="4532413" y="4292511"/>
            <a:ext cx="3849300" cy="209100"/>
          </a:xfrm>
          <a:prstGeom prst="rect">
            <a:avLst/>
          </a:prstGeom>
          <a:solidFill>
            <a:srgbClr val="D9D9D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hu-HU" sz="700"/>
              <a:t>6. Szolgáltatások evidence based tesztjei, majd finanszírozásba fogadása</a:t>
            </a:r>
            <a:endParaRPr sz="700"/>
          </a:p>
        </p:txBody>
      </p:sp>
      <p:sp>
        <p:nvSpPr>
          <p:cNvPr id="844" name="Google Shape;844;p45"/>
          <p:cNvSpPr txBox="1"/>
          <p:nvPr/>
        </p:nvSpPr>
        <p:spPr>
          <a:xfrm>
            <a:off x="6095144" y="1558306"/>
            <a:ext cx="714900" cy="5211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b="1">
                <a:solidFill>
                  <a:schemeClr val="dk1"/>
                </a:solidFill>
              </a:rPr>
              <a:t>Azonosított egészség-</a:t>
            </a:r>
            <a:endParaRPr sz="700" b="1">
              <a:solidFill>
                <a:schemeClr val="dk1"/>
              </a:solidFill>
            </a:endParaRPr>
          </a:p>
          <a:p>
            <a:pPr marL="0" lvl="0" indent="0" algn="ctr" rtl="0">
              <a:spcBef>
                <a:spcPts val="0"/>
              </a:spcBef>
              <a:spcAft>
                <a:spcPts val="0"/>
              </a:spcAft>
              <a:buNone/>
            </a:pPr>
            <a:r>
              <a:rPr lang="hu-HU" sz="700" b="1">
                <a:solidFill>
                  <a:schemeClr val="dk1"/>
                </a:solidFill>
              </a:rPr>
              <a:t>ügyi fókusz-</a:t>
            </a:r>
            <a:endParaRPr sz="700" b="1">
              <a:solidFill>
                <a:schemeClr val="dk1"/>
              </a:solidFill>
            </a:endParaRPr>
          </a:p>
          <a:p>
            <a:pPr marL="0" lvl="0" indent="0" algn="ctr" rtl="0">
              <a:spcBef>
                <a:spcPts val="0"/>
              </a:spcBef>
              <a:spcAft>
                <a:spcPts val="0"/>
              </a:spcAft>
              <a:buClr>
                <a:schemeClr val="dk1"/>
              </a:buClr>
              <a:buSzPts val="1100"/>
              <a:buFont typeface="Arial"/>
              <a:buNone/>
            </a:pPr>
            <a:r>
              <a:rPr lang="hu-HU" sz="700" b="1">
                <a:solidFill>
                  <a:schemeClr val="dk1"/>
                </a:solidFill>
              </a:rPr>
              <a:t>területek</a:t>
            </a:r>
            <a:endParaRPr sz="700" b="1">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48"/>
        <p:cNvGrpSpPr/>
        <p:nvPr/>
      </p:nvGrpSpPr>
      <p:grpSpPr>
        <a:xfrm>
          <a:off x="0" y="0"/>
          <a:ext cx="0" cy="0"/>
          <a:chOff x="0" y="0"/>
          <a:chExt cx="0" cy="0"/>
        </a:xfrm>
      </p:grpSpPr>
      <p:sp>
        <p:nvSpPr>
          <p:cNvPr id="849" name="Google Shape;849;p46"/>
          <p:cNvSpPr/>
          <p:nvPr/>
        </p:nvSpPr>
        <p:spPr>
          <a:xfrm>
            <a:off x="466250" y="796050"/>
            <a:ext cx="2679000" cy="8307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6"/>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hu-HU" sz="2400">
                <a:solidFill>
                  <a:schemeClr val="dk1"/>
                </a:solidFill>
              </a:rPr>
              <a:t>Logisztikai szektor értéklánca és főbb trendjei </a:t>
            </a:r>
            <a:endParaRPr sz="2400" b="0" i="0" u="none" strike="noStrike" cap="none">
              <a:solidFill>
                <a:schemeClr val="dk1"/>
              </a:solidFill>
              <a:latin typeface="Arial"/>
              <a:ea typeface="Arial"/>
              <a:cs typeface="Arial"/>
              <a:sym typeface="Arial"/>
            </a:endParaRPr>
          </a:p>
        </p:txBody>
      </p:sp>
      <p:sp>
        <p:nvSpPr>
          <p:cNvPr id="851" name="Google Shape;851;p46"/>
          <p:cNvSpPr txBox="1"/>
          <p:nvPr/>
        </p:nvSpPr>
        <p:spPr>
          <a:xfrm>
            <a:off x="511650" y="824100"/>
            <a:ext cx="1262100" cy="781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Logisztikai szakértelem</a:t>
            </a:r>
            <a:endParaRPr sz="700"/>
          </a:p>
        </p:txBody>
      </p:sp>
      <p:sp>
        <p:nvSpPr>
          <p:cNvPr id="852" name="Google Shape;852;p46"/>
          <p:cNvSpPr txBox="1"/>
          <p:nvPr/>
        </p:nvSpPr>
        <p:spPr>
          <a:xfrm>
            <a:off x="1844551" y="824100"/>
            <a:ext cx="1262100" cy="781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Logisztikai infrastruktúra</a:t>
            </a:r>
            <a:endParaRPr sz="700"/>
          </a:p>
        </p:txBody>
      </p:sp>
      <p:sp>
        <p:nvSpPr>
          <p:cNvPr id="853" name="Google Shape;853;p46"/>
          <p:cNvSpPr txBox="1"/>
          <p:nvPr/>
        </p:nvSpPr>
        <p:spPr>
          <a:xfrm>
            <a:off x="3177452" y="824100"/>
            <a:ext cx="1262100" cy="781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Kapcsolatrendszer</a:t>
            </a:r>
            <a:endParaRPr sz="700"/>
          </a:p>
        </p:txBody>
      </p:sp>
      <p:sp>
        <p:nvSpPr>
          <p:cNvPr id="854" name="Google Shape;854;p46"/>
          <p:cNvSpPr txBox="1"/>
          <p:nvPr/>
        </p:nvSpPr>
        <p:spPr>
          <a:xfrm>
            <a:off x="4510354" y="824100"/>
            <a:ext cx="1262100" cy="781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Logisztikai K+F+I</a:t>
            </a:r>
            <a:endParaRPr sz="700"/>
          </a:p>
        </p:txBody>
      </p:sp>
      <p:sp>
        <p:nvSpPr>
          <p:cNvPr id="855" name="Google Shape;855;p46"/>
          <p:cNvSpPr txBox="1"/>
          <p:nvPr/>
        </p:nvSpPr>
        <p:spPr>
          <a:xfrm>
            <a:off x="511650" y="1644771"/>
            <a:ext cx="5260800" cy="5316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Közlekedési hálózati infrastruktúra</a:t>
            </a:r>
            <a:endParaRPr sz="700"/>
          </a:p>
        </p:txBody>
      </p:sp>
      <p:sp>
        <p:nvSpPr>
          <p:cNvPr id="856" name="Google Shape;856;p46"/>
          <p:cNvSpPr txBox="1"/>
          <p:nvPr/>
        </p:nvSpPr>
        <p:spPr>
          <a:xfrm>
            <a:off x="511650" y="2219650"/>
            <a:ext cx="52608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Hírközlési hálózati infrastruktúra</a:t>
            </a:r>
            <a:endParaRPr sz="700"/>
          </a:p>
        </p:txBody>
      </p:sp>
      <p:grpSp>
        <p:nvGrpSpPr>
          <p:cNvPr id="857" name="Google Shape;857;p46"/>
          <p:cNvGrpSpPr/>
          <p:nvPr/>
        </p:nvGrpSpPr>
        <p:grpSpPr>
          <a:xfrm>
            <a:off x="687168" y="1054813"/>
            <a:ext cx="911072" cy="514884"/>
            <a:chOff x="1310630" y="-1015383"/>
            <a:chExt cx="1463100" cy="815981"/>
          </a:xfrm>
        </p:grpSpPr>
        <p:sp>
          <p:nvSpPr>
            <p:cNvPr id="858" name="Google Shape;858;p46"/>
            <p:cNvSpPr txBox="1"/>
            <p:nvPr/>
          </p:nvSpPr>
          <p:spPr>
            <a:xfrm>
              <a:off x="1310630" y="-1015383"/>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Humán erőforrás</a:t>
              </a:r>
              <a:endParaRPr sz="700"/>
            </a:p>
          </p:txBody>
        </p:sp>
        <p:sp>
          <p:nvSpPr>
            <p:cNvPr id="859" name="Google Shape;859;p46"/>
            <p:cNvSpPr txBox="1"/>
            <p:nvPr/>
          </p:nvSpPr>
          <p:spPr>
            <a:xfrm>
              <a:off x="1310630" y="-575902"/>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Logisztikai kulcsszereplők</a:t>
              </a:r>
              <a:endParaRPr sz="700"/>
            </a:p>
          </p:txBody>
        </p:sp>
      </p:grpSp>
      <p:grpSp>
        <p:nvGrpSpPr>
          <p:cNvPr id="860" name="Google Shape;860;p46"/>
          <p:cNvGrpSpPr/>
          <p:nvPr/>
        </p:nvGrpSpPr>
        <p:grpSpPr>
          <a:xfrm>
            <a:off x="2020069" y="1054813"/>
            <a:ext cx="911072" cy="514884"/>
            <a:chOff x="1310630" y="-1015383"/>
            <a:chExt cx="1463100" cy="815981"/>
          </a:xfrm>
        </p:grpSpPr>
        <p:sp>
          <p:nvSpPr>
            <p:cNvPr id="861" name="Google Shape;861;p46"/>
            <p:cNvSpPr txBox="1"/>
            <p:nvPr/>
          </p:nvSpPr>
          <p:spPr>
            <a:xfrm>
              <a:off x="1310630" y="-1015383"/>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Csomóponti infrastruktúra</a:t>
              </a:r>
              <a:endParaRPr sz="700"/>
            </a:p>
          </p:txBody>
        </p:sp>
        <p:sp>
          <p:nvSpPr>
            <p:cNvPr id="862" name="Google Shape;862;p46"/>
            <p:cNvSpPr txBox="1"/>
            <p:nvPr/>
          </p:nvSpPr>
          <p:spPr>
            <a:xfrm>
              <a:off x="1310630" y="-575902"/>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Informatikai infrastruktúra</a:t>
              </a:r>
              <a:endParaRPr sz="700"/>
            </a:p>
          </p:txBody>
        </p:sp>
      </p:grpSp>
      <p:grpSp>
        <p:nvGrpSpPr>
          <p:cNvPr id="863" name="Google Shape;863;p46"/>
          <p:cNvGrpSpPr/>
          <p:nvPr/>
        </p:nvGrpSpPr>
        <p:grpSpPr>
          <a:xfrm>
            <a:off x="3352971" y="1054813"/>
            <a:ext cx="911072" cy="514884"/>
            <a:chOff x="1310630" y="-1015383"/>
            <a:chExt cx="1463100" cy="815981"/>
          </a:xfrm>
        </p:grpSpPr>
        <p:sp>
          <p:nvSpPr>
            <p:cNvPr id="864" name="Google Shape;864;p46"/>
            <p:cNvSpPr txBox="1"/>
            <p:nvPr/>
          </p:nvSpPr>
          <p:spPr>
            <a:xfrm>
              <a:off x="1310630" y="-1015383"/>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Nemzetközi kapcsolatok</a:t>
              </a:r>
              <a:endParaRPr sz="700"/>
            </a:p>
          </p:txBody>
        </p:sp>
        <p:sp>
          <p:nvSpPr>
            <p:cNvPr id="865" name="Google Shape;865;p46"/>
            <p:cNvSpPr txBox="1"/>
            <p:nvPr/>
          </p:nvSpPr>
          <p:spPr>
            <a:xfrm>
              <a:off x="1310630" y="-575902"/>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Hálózatosodás és együttműködés</a:t>
              </a:r>
              <a:endParaRPr sz="700"/>
            </a:p>
          </p:txBody>
        </p:sp>
      </p:grpSp>
      <p:grpSp>
        <p:nvGrpSpPr>
          <p:cNvPr id="866" name="Google Shape;866;p46"/>
          <p:cNvGrpSpPr/>
          <p:nvPr/>
        </p:nvGrpSpPr>
        <p:grpSpPr>
          <a:xfrm>
            <a:off x="4685872" y="1054813"/>
            <a:ext cx="911072" cy="514884"/>
            <a:chOff x="1310630" y="-1015383"/>
            <a:chExt cx="1463100" cy="815981"/>
          </a:xfrm>
        </p:grpSpPr>
        <p:sp>
          <p:nvSpPr>
            <p:cNvPr id="867" name="Google Shape;867;p46"/>
            <p:cNvSpPr txBox="1"/>
            <p:nvPr/>
          </p:nvSpPr>
          <p:spPr>
            <a:xfrm>
              <a:off x="1310630" y="-1015383"/>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Állami</a:t>
              </a:r>
              <a:endParaRPr sz="700"/>
            </a:p>
          </p:txBody>
        </p:sp>
        <p:sp>
          <p:nvSpPr>
            <p:cNvPr id="868" name="Google Shape;868;p46"/>
            <p:cNvSpPr txBox="1"/>
            <p:nvPr/>
          </p:nvSpPr>
          <p:spPr>
            <a:xfrm>
              <a:off x="1310630" y="-575902"/>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Üzleti</a:t>
              </a:r>
              <a:endParaRPr sz="700"/>
            </a:p>
          </p:txBody>
        </p:sp>
      </p:grpSp>
      <p:sp>
        <p:nvSpPr>
          <p:cNvPr id="869" name="Google Shape;869;p46"/>
          <p:cNvSpPr txBox="1"/>
          <p:nvPr/>
        </p:nvSpPr>
        <p:spPr>
          <a:xfrm>
            <a:off x="687263" y="1869350"/>
            <a:ext cx="911100" cy="237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Közúti</a:t>
            </a:r>
            <a:endParaRPr sz="700"/>
          </a:p>
        </p:txBody>
      </p:sp>
      <p:sp>
        <p:nvSpPr>
          <p:cNvPr id="870" name="Google Shape;870;p46"/>
          <p:cNvSpPr txBox="1"/>
          <p:nvPr/>
        </p:nvSpPr>
        <p:spPr>
          <a:xfrm>
            <a:off x="2020107" y="1869350"/>
            <a:ext cx="911100" cy="237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Vasúti</a:t>
            </a:r>
            <a:endParaRPr sz="700"/>
          </a:p>
        </p:txBody>
      </p:sp>
      <p:sp>
        <p:nvSpPr>
          <p:cNvPr id="871" name="Google Shape;871;p46"/>
          <p:cNvSpPr txBox="1"/>
          <p:nvPr/>
        </p:nvSpPr>
        <p:spPr>
          <a:xfrm>
            <a:off x="3352963" y="1869350"/>
            <a:ext cx="911100" cy="237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Légi</a:t>
            </a:r>
            <a:endParaRPr sz="700"/>
          </a:p>
        </p:txBody>
      </p:sp>
      <p:sp>
        <p:nvSpPr>
          <p:cNvPr id="872" name="Google Shape;872;p46"/>
          <p:cNvSpPr txBox="1"/>
          <p:nvPr/>
        </p:nvSpPr>
        <p:spPr>
          <a:xfrm>
            <a:off x="4685818" y="1869350"/>
            <a:ext cx="911100" cy="237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Vízi</a:t>
            </a:r>
            <a:endParaRPr sz="700"/>
          </a:p>
        </p:txBody>
      </p:sp>
      <p:sp>
        <p:nvSpPr>
          <p:cNvPr id="873" name="Google Shape;873;p46"/>
          <p:cNvSpPr txBox="1"/>
          <p:nvPr/>
        </p:nvSpPr>
        <p:spPr>
          <a:xfrm rot="-5400000">
            <a:off x="-166525" y="1110475"/>
            <a:ext cx="836400" cy="2073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700"/>
              <a:t>Logisztikai erőforrások</a:t>
            </a:r>
            <a:endParaRPr sz="700" b="0" i="0" u="none" strike="noStrike" cap="none">
              <a:solidFill>
                <a:srgbClr val="000000"/>
              </a:solidFill>
              <a:latin typeface="Arial"/>
              <a:ea typeface="Arial"/>
              <a:cs typeface="Arial"/>
              <a:sym typeface="Arial"/>
            </a:endParaRPr>
          </a:p>
        </p:txBody>
      </p:sp>
      <p:sp>
        <p:nvSpPr>
          <p:cNvPr id="874" name="Google Shape;874;p46"/>
          <p:cNvSpPr txBox="1"/>
          <p:nvPr/>
        </p:nvSpPr>
        <p:spPr>
          <a:xfrm>
            <a:off x="4951075" y="4844825"/>
            <a:ext cx="4033500" cy="207300"/>
          </a:xfrm>
          <a:prstGeom prst="rect">
            <a:avLst/>
          </a:prstGeom>
          <a:solidFill>
            <a:srgbClr val="F3F3F3"/>
          </a:solid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600" b="1"/>
              <a:t>Értéklánc</a:t>
            </a:r>
            <a:r>
              <a:rPr lang="hu-HU" sz="600"/>
              <a:t> - Forrás: Középtávú Logisztikai Stratégia (A Kormány 2013. februári ülésén fogadta el)</a:t>
            </a:r>
            <a:endParaRPr sz="600" b="0" i="0" u="none" strike="noStrike" cap="none">
              <a:solidFill>
                <a:srgbClr val="000000"/>
              </a:solidFill>
              <a:latin typeface="Arial"/>
              <a:ea typeface="Arial"/>
              <a:cs typeface="Arial"/>
              <a:sym typeface="Arial"/>
            </a:endParaRPr>
          </a:p>
        </p:txBody>
      </p:sp>
      <p:sp>
        <p:nvSpPr>
          <p:cNvPr id="875" name="Google Shape;875;p46"/>
          <p:cNvSpPr txBox="1"/>
          <p:nvPr/>
        </p:nvSpPr>
        <p:spPr>
          <a:xfrm>
            <a:off x="511650" y="2723988"/>
            <a:ext cx="5260800" cy="265500"/>
          </a:xfrm>
          <a:prstGeom prst="rect">
            <a:avLst/>
          </a:prstGeom>
          <a:solidFill>
            <a:srgbClr val="CCCCCC"/>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MI alkalmazása a teljes értékláncon</a:t>
            </a:r>
            <a:endParaRPr sz="700"/>
          </a:p>
        </p:txBody>
      </p:sp>
      <p:sp>
        <p:nvSpPr>
          <p:cNvPr id="876" name="Google Shape;876;p46"/>
          <p:cNvSpPr/>
          <p:nvPr/>
        </p:nvSpPr>
        <p:spPr>
          <a:xfrm rot="5400000">
            <a:off x="3060700" y="-25825"/>
            <a:ext cx="162900" cy="52608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6"/>
          <p:cNvSpPr/>
          <p:nvPr/>
        </p:nvSpPr>
        <p:spPr>
          <a:xfrm rot="2700000">
            <a:off x="2759691" y="3010513"/>
            <a:ext cx="241831" cy="212132"/>
          </a:xfrm>
          <a:prstGeom prst="downArrow">
            <a:avLst>
              <a:gd name="adj1" fmla="val 50000"/>
              <a:gd name="adj2"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6"/>
          <p:cNvSpPr/>
          <p:nvPr/>
        </p:nvSpPr>
        <p:spPr>
          <a:xfrm rot="-2700000">
            <a:off x="3282577" y="3006934"/>
            <a:ext cx="241831" cy="212132"/>
          </a:xfrm>
          <a:prstGeom prst="downArrow">
            <a:avLst>
              <a:gd name="adj1" fmla="val 50000"/>
              <a:gd name="adj2" fmla="val 50000"/>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879" name="Google Shape;879;p46"/>
          <p:cNvSpPr txBox="1"/>
          <p:nvPr/>
        </p:nvSpPr>
        <p:spPr>
          <a:xfrm>
            <a:off x="511650" y="3190650"/>
            <a:ext cx="2157300" cy="265500"/>
          </a:xfrm>
          <a:prstGeom prst="rect">
            <a:avLst/>
          </a:prstGeom>
          <a:solidFill>
            <a:schemeClr val="accent1"/>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solidFill>
                  <a:srgbClr val="FFFFFF"/>
                </a:solidFill>
              </a:rPr>
              <a:t>Rendelkezésre álló adatok kihasználása</a:t>
            </a:r>
            <a:endParaRPr sz="700">
              <a:solidFill>
                <a:srgbClr val="FFFFFF"/>
              </a:solidFill>
            </a:endParaRPr>
          </a:p>
        </p:txBody>
      </p:sp>
      <p:sp>
        <p:nvSpPr>
          <p:cNvPr id="880" name="Google Shape;880;p46"/>
          <p:cNvSpPr txBox="1"/>
          <p:nvPr/>
        </p:nvSpPr>
        <p:spPr>
          <a:xfrm>
            <a:off x="3615150" y="3190625"/>
            <a:ext cx="2157300" cy="2655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hu-HU" sz="700" b="1">
                <a:solidFill>
                  <a:srgbClr val="FFFFFF"/>
                </a:solidFill>
              </a:rPr>
              <a:t>Hálózatos működés optimalizálása</a:t>
            </a:r>
            <a:r>
              <a:rPr lang="hu-HU" sz="700">
                <a:solidFill>
                  <a:srgbClr val="FFFFFF"/>
                </a:solidFill>
              </a:rPr>
              <a:t> </a:t>
            </a:r>
            <a:endParaRPr sz="700">
              <a:solidFill>
                <a:srgbClr val="FFFFFF"/>
              </a:solidFill>
            </a:endParaRPr>
          </a:p>
          <a:p>
            <a:pPr marL="0" lvl="0" indent="0" algn="ctr" rtl="0">
              <a:spcBef>
                <a:spcPts val="0"/>
              </a:spcBef>
              <a:spcAft>
                <a:spcPts val="0"/>
              </a:spcAft>
              <a:buNone/>
            </a:pPr>
            <a:r>
              <a:rPr lang="hu-HU" sz="700">
                <a:solidFill>
                  <a:srgbClr val="FFFFFF"/>
                </a:solidFill>
              </a:rPr>
              <a:t>(emberi intelligenciával nem elérhető szinten)</a:t>
            </a:r>
            <a:endParaRPr sz="700">
              <a:solidFill>
                <a:srgbClr val="FFFFFF"/>
              </a:solidFill>
            </a:endParaRPr>
          </a:p>
        </p:txBody>
      </p:sp>
      <p:sp>
        <p:nvSpPr>
          <p:cNvPr id="881" name="Google Shape;881;p46"/>
          <p:cNvSpPr txBox="1"/>
          <p:nvPr/>
        </p:nvSpPr>
        <p:spPr>
          <a:xfrm>
            <a:off x="511750" y="3511624"/>
            <a:ext cx="972000" cy="11508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Hagyományos vállalati erőforrás tervezés</a:t>
            </a:r>
            <a:endParaRPr sz="700"/>
          </a:p>
        </p:txBody>
      </p:sp>
      <p:sp>
        <p:nvSpPr>
          <p:cNvPr id="882" name="Google Shape;882;p46"/>
          <p:cNvSpPr/>
          <p:nvPr/>
        </p:nvSpPr>
        <p:spPr>
          <a:xfrm>
            <a:off x="1524551" y="3894761"/>
            <a:ext cx="141900" cy="2073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6"/>
          <p:cNvSpPr txBox="1"/>
          <p:nvPr/>
        </p:nvSpPr>
        <p:spPr>
          <a:xfrm>
            <a:off x="3615150" y="3499925"/>
            <a:ext cx="973200" cy="2655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Reaktív működés</a:t>
            </a:r>
            <a:endParaRPr sz="700"/>
          </a:p>
        </p:txBody>
      </p:sp>
      <p:sp>
        <p:nvSpPr>
          <p:cNvPr id="884" name="Google Shape;884;p46"/>
          <p:cNvSpPr txBox="1"/>
          <p:nvPr/>
        </p:nvSpPr>
        <p:spPr>
          <a:xfrm>
            <a:off x="4799250" y="3499925"/>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Proaktív működés</a:t>
            </a:r>
            <a:endParaRPr sz="700"/>
          </a:p>
        </p:txBody>
      </p:sp>
      <p:sp>
        <p:nvSpPr>
          <p:cNvPr id="885" name="Google Shape;885;p46"/>
          <p:cNvSpPr txBox="1"/>
          <p:nvPr/>
        </p:nvSpPr>
        <p:spPr>
          <a:xfrm>
            <a:off x="3615150" y="3809200"/>
            <a:ext cx="973200" cy="2655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Jósló tervezés (forecast)</a:t>
            </a:r>
            <a:endParaRPr sz="700"/>
          </a:p>
        </p:txBody>
      </p:sp>
      <p:sp>
        <p:nvSpPr>
          <p:cNvPr id="886" name="Google Shape;886;p46"/>
          <p:cNvSpPr txBox="1"/>
          <p:nvPr/>
        </p:nvSpPr>
        <p:spPr>
          <a:xfrm>
            <a:off x="4799250" y="3809200"/>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a:t>Előrelátó tervezés (prediction)</a:t>
            </a:r>
            <a:endParaRPr sz="700"/>
          </a:p>
        </p:txBody>
      </p:sp>
      <p:sp>
        <p:nvSpPr>
          <p:cNvPr id="887" name="Google Shape;887;p46"/>
          <p:cNvSpPr txBox="1"/>
          <p:nvPr/>
        </p:nvSpPr>
        <p:spPr>
          <a:xfrm>
            <a:off x="3615150" y="4118475"/>
            <a:ext cx="973200" cy="2655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Manuális folyamatok</a:t>
            </a:r>
            <a:endParaRPr sz="700"/>
          </a:p>
        </p:txBody>
      </p:sp>
      <p:sp>
        <p:nvSpPr>
          <p:cNvPr id="888" name="Google Shape;888;p46"/>
          <p:cNvSpPr txBox="1"/>
          <p:nvPr/>
        </p:nvSpPr>
        <p:spPr>
          <a:xfrm>
            <a:off x="4799250" y="4118475"/>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a:t>Autonóm folyamatok</a:t>
            </a:r>
            <a:endParaRPr sz="700"/>
          </a:p>
        </p:txBody>
      </p:sp>
      <p:sp>
        <p:nvSpPr>
          <p:cNvPr id="889" name="Google Shape;889;p46"/>
          <p:cNvSpPr txBox="1"/>
          <p:nvPr/>
        </p:nvSpPr>
        <p:spPr>
          <a:xfrm>
            <a:off x="3615150" y="4427750"/>
            <a:ext cx="973200" cy="2655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Standard szolgáltatások</a:t>
            </a:r>
            <a:endParaRPr sz="700"/>
          </a:p>
        </p:txBody>
      </p:sp>
      <p:sp>
        <p:nvSpPr>
          <p:cNvPr id="890" name="Google Shape;890;p46"/>
          <p:cNvSpPr txBox="1"/>
          <p:nvPr/>
        </p:nvSpPr>
        <p:spPr>
          <a:xfrm>
            <a:off x="4799250" y="4427750"/>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a:t>Személyre szabott szolgáltatások</a:t>
            </a:r>
            <a:endParaRPr sz="700"/>
          </a:p>
        </p:txBody>
      </p:sp>
      <p:sp>
        <p:nvSpPr>
          <p:cNvPr id="891" name="Google Shape;891;p46"/>
          <p:cNvSpPr/>
          <p:nvPr/>
        </p:nvSpPr>
        <p:spPr>
          <a:xfrm>
            <a:off x="4622850" y="3537114"/>
            <a:ext cx="141900" cy="2073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6"/>
          <p:cNvSpPr/>
          <p:nvPr/>
        </p:nvSpPr>
        <p:spPr>
          <a:xfrm>
            <a:off x="4622850" y="3848198"/>
            <a:ext cx="141900" cy="2073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6"/>
          <p:cNvSpPr/>
          <p:nvPr/>
        </p:nvSpPr>
        <p:spPr>
          <a:xfrm>
            <a:off x="4622850" y="4159281"/>
            <a:ext cx="141900" cy="2073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6"/>
          <p:cNvSpPr/>
          <p:nvPr/>
        </p:nvSpPr>
        <p:spPr>
          <a:xfrm>
            <a:off x="4622850" y="4470364"/>
            <a:ext cx="141900" cy="2073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95" name="Google Shape;895;p46"/>
          <p:cNvCxnSpPr/>
          <p:nvPr/>
        </p:nvCxnSpPr>
        <p:spPr>
          <a:xfrm>
            <a:off x="5839176" y="836275"/>
            <a:ext cx="0" cy="3863100"/>
          </a:xfrm>
          <a:prstGeom prst="straightConnector1">
            <a:avLst/>
          </a:prstGeom>
          <a:noFill/>
          <a:ln w="19050" cap="flat" cmpd="sng">
            <a:solidFill>
              <a:schemeClr val="dk2"/>
            </a:solidFill>
            <a:prstDash val="solid"/>
            <a:round/>
            <a:headEnd type="none" w="med" len="med"/>
            <a:tailEnd type="none" w="med" len="med"/>
          </a:ln>
        </p:spPr>
      </p:cxnSp>
      <p:sp>
        <p:nvSpPr>
          <p:cNvPr id="896" name="Google Shape;896;p46"/>
          <p:cNvSpPr txBox="1"/>
          <p:nvPr/>
        </p:nvSpPr>
        <p:spPr>
          <a:xfrm>
            <a:off x="5906350" y="836275"/>
            <a:ext cx="2955600" cy="3939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Logisztikai kihívások</a:t>
            </a:r>
            <a:endParaRPr sz="900" b="1">
              <a:solidFill>
                <a:srgbClr val="FFFFFF"/>
              </a:solidFill>
            </a:endParaRPr>
          </a:p>
          <a:p>
            <a:pPr marL="0" lvl="0" indent="0" algn="ctr" rtl="0">
              <a:spcBef>
                <a:spcPts val="0"/>
              </a:spcBef>
              <a:spcAft>
                <a:spcPts val="0"/>
              </a:spcAft>
              <a:buNone/>
            </a:pPr>
            <a:r>
              <a:rPr lang="hu-HU" sz="900">
                <a:solidFill>
                  <a:srgbClr val="FFFFFF"/>
                </a:solidFill>
              </a:rPr>
              <a:t>(melyekre az MI jelenthet megoldást)</a:t>
            </a:r>
            <a:endParaRPr sz="900">
              <a:solidFill>
                <a:srgbClr val="FFFFFF"/>
              </a:solidFill>
            </a:endParaRPr>
          </a:p>
        </p:txBody>
      </p:sp>
      <p:grpSp>
        <p:nvGrpSpPr>
          <p:cNvPr id="897" name="Google Shape;897;p46"/>
          <p:cNvGrpSpPr/>
          <p:nvPr/>
        </p:nvGrpSpPr>
        <p:grpSpPr>
          <a:xfrm>
            <a:off x="5905050" y="1314700"/>
            <a:ext cx="2956506" cy="557504"/>
            <a:chOff x="5905050" y="1314700"/>
            <a:chExt cx="2956506" cy="557504"/>
          </a:xfrm>
        </p:grpSpPr>
        <p:sp>
          <p:nvSpPr>
            <p:cNvPr id="898" name="Google Shape;898;p46"/>
            <p:cNvSpPr txBox="1"/>
            <p:nvPr/>
          </p:nvSpPr>
          <p:spPr>
            <a:xfrm>
              <a:off x="5905056" y="1314700"/>
              <a:ext cx="29565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800"/>
                <a:t>E-kereskedelem</a:t>
              </a:r>
              <a:endParaRPr sz="800"/>
            </a:p>
          </p:txBody>
        </p:sp>
        <p:sp>
          <p:nvSpPr>
            <p:cNvPr id="899" name="Google Shape;899;p46"/>
            <p:cNvSpPr txBox="1"/>
            <p:nvPr/>
          </p:nvSpPr>
          <p:spPr>
            <a:xfrm>
              <a:off x="5905050" y="1606704"/>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Anyag és információáramlás szinkronitása</a:t>
              </a:r>
              <a:endParaRPr sz="700"/>
            </a:p>
          </p:txBody>
        </p:sp>
        <p:sp>
          <p:nvSpPr>
            <p:cNvPr id="900" name="Google Shape;900;p46"/>
            <p:cNvSpPr txBox="1"/>
            <p:nvPr/>
          </p:nvSpPr>
          <p:spPr>
            <a:xfrm>
              <a:off x="7383300" y="1606704"/>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Biztonság</a:t>
              </a:r>
              <a:endParaRPr sz="700"/>
            </a:p>
          </p:txBody>
        </p:sp>
      </p:grpSp>
      <p:grpSp>
        <p:nvGrpSpPr>
          <p:cNvPr id="901" name="Google Shape;901;p46"/>
          <p:cNvGrpSpPr/>
          <p:nvPr/>
        </p:nvGrpSpPr>
        <p:grpSpPr>
          <a:xfrm>
            <a:off x="5905056" y="2008548"/>
            <a:ext cx="2956500" cy="559378"/>
            <a:chOff x="5905056" y="1909257"/>
            <a:chExt cx="2956500" cy="559378"/>
          </a:xfrm>
        </p:grpSpPr>
        <p:sp>
          <p:nvSpPr>
            <p:cNvPr id="902" name="Google Shape;902;p46"/>
            <p:cNvSpPr txBox="1"/>
            <p:nvPr/>
          </p:nvSpPr>
          <p:spPr>
            <a:xfrm>
              <a:off x="5905056" y="1909257"/>
              <a:ext cx="29565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800"/>
                <a:t>Logisztikai hálózatok méretének robbanásszerű növekedése</a:t>
              </a:r>
              <a:endParaRPr sz="800"/>
            </a:p>
          </p:txBody>
        </p:sp>
        <p:sp>
          <p:nvSpPr>
            <p:cNvPr id="903" name="Google Shape;903;p46"/>
            <p:cNvSpPr txBox="1"/>
            <p:nvPr/>
          </p:nvSpPr>
          <p:spPr>
            <a:xfrm>
              <a:off x="5905125" y="2203135"/>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Térbeli különbségek áthidalása</a:t>
              </a:r>
              <a:endParaRPr sz="700"/>
            </a:p>
          </p:txBody>
        </p:sp>
        <p:sp>
          <p:nvSpPr>
            <p:cNvPr id="904" name="Google Shape;904;p46"/>
            <p:cNvSpPr txBox="1"/>
            <p:nvPr/>
          </p:nvSpPr>
          <p:spPr>
            <a:xfrm>
              <a:off x="7383375" y="2203135"/>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Időbeli különbségek áthidalása</a:t>
              </a:r>
              <a:endParaRPr sz="700"/>
            </a:p>
          </p:txBody>
        </p:sp>
      </p:grpSp>
      <p:grpSp>
        <p:nvGrpSpPr>
          <p:cNvPr id="905" name="Google Shape;905;p46"/>
          <p:cNvGrpSpPr/>
          <p:nvPr/>
        </p:nvGrpSpPr>
        <p:grpSpPr>
          <a:xfrm>
            <a:off x="5905056" y="2704270"/>
            <a:ext cx="2956500" cy="568653"/>
            <a:chOff x="5905056" y="2518615"/>
            <a:chExt cx="2956500" cy="568653"/>
          </a:xfrm>
        </p:grpSpPr>
        <p:sp>
          <p:nvSpPr>
            <p:cNvPr id="906" name="Google Shape;906;p46"/>
            <p:cNvSpPr txBox="1"/>
            <p:nvPr/>
          </p:nvSpPr>
          <p:spPr>
            <a:xfrm>
              <a:off x="5905056" y="2518615"/>
              <a:ext cx="29565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800"/>
                <a:t>Fizikai rendszerkoncepciók</a:t>
              </a:r>
              <a:endParaRPr sz="800"/>
            </a:p>
          </p:txBody>
        </p:sp>
        <p:sp>
          <p:nvSpPr>
            <p:cNvPr id="907" name="Google Shape;907;p46"/>
            <p:cNvSpPr txBox="1"/>
            <p:nvPr/>
          </p:nvSpPr>
          <p:spPr>
            <a:xfrm>
              <a:off x="5905125" y="2821768"/>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Mega hubok</a:t>
              </a:r>
              <a:endParaRPr sz="700"/>
            </a:p>
          </p:txBody>
        </p:sp>
        <p:sp>
          <p:nvSpPr>
            <p:cNvPr id="908" name="Google Shape;908;p46"/>
            <p:cNvSpPr txBox="1"/>
            <p:nvPr/>
          </p:nvSpPr>
          <p:spPr>
            <a:xfrm>
              <a:off x="7383375" y="2821768"/>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Mega hubokhoz “gateway”-ként kapcsolódó kisebb hubok</a:t>
              </a:r>
              <a:endParaRPr sz="700"/>
            </a:p>
          </p:txBody>
        </p:sp>
      </p:grpSp>
      <p:grpSp>
        <p:nvGrpSpPr>
          <p:cNvPr id="909" name="Google Shape;909;p46"/>
          <p:cNvGrpSpPr/>
          <p:nvPr/>
        </p:nvGrpSpPr>
        <p:grpSpPr>
          <a:xfrm>
            <a:off x="5905056" y="3409268"/>
            <a:ext cx="2956500" cy="555726"/>
            <a:chOff x="5905056" y="3142775"/>
            <a:chExt cx="2956500" cy="555726"/>
          </a:xfrm>
        </p:grpSpPr>
        <p:sp>
          <p:nvSpPr>
            <p:cNvPr id="910" name="Google Shape;910;p46"/>
            <p:cNvSpPr txBox="1"/>
            <p:nvPr/>
          </p:nvSpPr>
          <p:spPr>
            <a:xfrm>
              <a:off x="5905056" y="3142775"/>
              <a:ext cx="29565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800"/>
                <a:t>Városiasodás és népességnövekedés</a:t>
              </a:r>
              <a:endParaRPr sz="800"/>
            </a:p>
          </p:txBody>
        </p:sp>
        <p:sp>
          <p:nvSpPr>
            <p:cNvPr id="911" name="Google Shape;911;p46"/>
            <p:cNvSpPr txBox="1"/>
            <p:nvPr/>
          </p:nvSpPr>
          <p:spPr>
            <a:xfrm>
              <a:off x="5905125" y="3433001"/>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Terület és erőforrások csökkenése</a:t>
              </a:r>
              <a:endParaRPr sz="700"/>
            </a:p>
          </p:txBody>
        </p:sp>
        <p:sp>
          <p:nvSpPr>
            <p:cNvPr id="912" name="Google Shape;912;p46"/>
            <p:cNvSpPr txBox="1"/>
            <p:nvPr/>
          </p:nvSpPr>
          <p:spPr>
            <a:xfrm>
              <a:off x="7383375" y="3433001"/>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Last-mile típusú feladatok</a:t>
              </a:r>
              <a:endParaRPr sz="700"/>
            </a:p>
          </p:txBody>
        </p:sp>
      </p:grpSp>
      <p:grpSp>
        <p:nvGrpSpPr>
          <p:cNvPr id="913" name="Google Shape;913;p46"/>
          <p:cNvGrpSpPr/>
          <p:nvPr/>
        </p:nvGrpSpPr>
        <p:grpSpPr>
          <a:xfrm>
            <a:off x="5905907" y="4101338"/>
            <a:ext cx="2956500" cy="555692"/>
            <a:chOff x="5905907" y="3781737"/>
            <a:chExt cx="2956500" cy="555692"/>
          </a:xfrm>
        </p:grpSpPr>
        <p:sp>
          <p:nvSpPr>
            <p:cNvPr id="914" name="Google Shape;914;p46"/>
            <p:cNvSpPr txBox="1"/>
            <p:nvPr/>
          </p:nvSpPr>
          <p:spPr>
            <a:xfrm>
              <a:off x="5905907" y="3781737"/>
              <a:ext cx="29565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800"/>
                <a:t>Humán erőforrás</a:t>
              </a:r>
              <a:endParaRPr sz="800"/>
            </a:p>
          </p:txBody>
        </p:sp>
        <p:sp>
          <p:nvSpPr>
            <p:cNvPr id="915" name="Google Shape;915;p46"/>
            <p:cNvSpPr txBox="1"/>
            <p:nvPr/>
          </p:nvSpPr>
          <p:spPr>
            <a:xfrm>
              <a:off x="5905975" y="4071928"/>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Mennyiségi probléma</a:t>
              </a:r>
              <a:endParaRPr sz="700"/>
            </a:p>
          </p:txBody>
        </p:sp>
        <p:sp>
          <p:nvSpPr>
            <p:cNvPr id="916" name="Google Shape;916;p46"/>
            <p:cNvSpPr txBox="1"/>
            <p:nvPr/>
          </p:nvSpPr>
          <p:spPr>
            <a:xfrm>
              <a:off x="7384225" y="4071928"/>
              <a:ext cx="1478100" cy="265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0000" rIns="91425" bIns="91425" anchor="ctr" anchorCtr="0">
              <a:noAutofit/>
            </a:bodyPr>
            <a:lstStyle/>
            <a:p>
              <a:pPr marL="0" lvl="0" indent="0" algn="ctr" rtl="0">
                <a:spcBef>
                  <a:spcPts val="0"/>
                </a:spcBef>
                <a:spcAft>
                  <a:spcPts val="0"/>
                </a:spcAft>
                <a:buNone/>
              </a:pPr>
              <a:r>
                <a:rPr lang="hu-HU" sz="700"/>
                <a:t>Minőségi probléma</a:t>
              </a:r>
              <a:endParaRPr sz="700"/>
            </a:p>
          </p:txBody>
        </p:sp>
      </p:grpSp>
      <p:sp>
        <p:nvSpPr>
          <p:cNvPr id="917" name="Google Shape;917;p46"/>
          <p:cNvSpPr txBox="1"/>
          <p:nvPr/>
        </p:nvSpPr>
        <p:spPr>
          <a:xfrm>
            <a:off x="1702645" y="3490359"/>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Fejlett adatelemzés</a:t>
            </a:r>
            <a:endParaRPr sz="700"/>
          </a:p>
        </p:txBody>
      </p:sp>
      <p:sp>
        <p:nvSpPr>
          <p:cNvPr id="918" name="Google Shape;918;p46"/>
          <p:cNvSpPr txBox="1"/>
          <p:nvPr/>
        </p:nvSpPr>
        <p:spPr>
          <a:xfrm>
            <a:off x="1702645" y="3799634"/>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a:t>Növekvő automatizálás</a:t>
            </a:r>
            <a:endParaRPr sz="700"/>
          </a:p>
        </p:txBody>
      </p:sp>
      <p:sp>
        <p:nvSpPr>
          <p:cNvPr id="919" name="Google Shape;919;p46"/>
          <p:cNvSpPr txBox="1"/>
          <p:nvPr/>
        </p:nvSpPr>
        <p:spPr>
          <a:xfrm>
            <a:off x="1702645" y="4108909"/>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a:t>Hardver és szoftver robotika</a:t>
            </a:r>
            <a:endParaRPr sz="700"/>
          </a:p>
        </p:txBody>
      </p:sp>
      <p:sp>
        <p:nvSpPr>
          <p:cNvPr id="920" name="Google Shape;920;p46"/>
          <p:cNvSpPr txBox="1"/>
          <p:nvPr/>
        </p:nvSpPr>
        <p:spPr>
          <a:xfrm>
            <a:off x="1702645" y="4418184"/>
            <a:ext cx="973200" cy="265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a:t>Számítási kapacitás növekedés</a:t>
            </a:r>
            <a:endParaRPr sz="7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4"/>
        <p:cNvGrpSpPr/>
        <p:nvPr/>
      </p:nvGrpSpPr>
      <p:grpSpPr>
        <a:xfrm>
          <a:off x="0" y="0"/>
          <a:ext cx="0" cy="0"/>
          <a:chOff x="0" y="0"/>
          <a:chExt cx="0" cy="0"/>
        </a:xfrm>
      </p:grpSpPr>
      <p:sp>
        <p:nvSpPr>
          <p:cNvPr id="925" name="Google Shape;925;p47"/>
          <p:cNvSpPr txBox="1"/>
          <p:nvPr/>
        </p:nvSpPr>
        <p:spPr>
          <a:xfrm>
            <a:off x="6638775" y="2314647"/>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Anyagáramlási rendszerek</a:t>
            </a:r>
            <a:endParaRPr sz="800"/>
          </a:p>
        </p:txBody>
      </p:sp>
      <p:sp>
        <p:nvSpPr>
          <p:cNvPr id="926" name="Google Shape;926;p47"/>
          <p:cNvSpPr txBox="1"/>
          <p:nvPr/>
        </p:nvSpPr>
        <p:spPr>
          <a:xfrm>
            <a:off x="6326625" y="2828850"/>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Fuzionált szenzor rendszerek</a:t>
            </a:r>
            <a:endParaRPr sz="700"/>
          </a:p>
        </p:txBody>
      </p:sp>
      <p:sp>
        <p:nvSpPr>
          <p:cNvPr id="927" name="Google Shape;927;p47"/>
          <p:cNvSpPr txBox="1"/>
          <p:nvPr/>
        </p:nvSpPr>
        <p:spPr>
          <a:xfrm>
            <a:off x="7399725" y="2828850"/>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Intelligens eszközök</a:t>
            </a:r>
            <a:endParaRPr sz="700"/>
          </a:p>
        </p:txBody>
      </p:sp>
      <p:cxnSp>
        <p:nvCxnSpPr>
          <p:cNvPr id="928" name="Google Shape;928;p47"/>
          <p:cNvCxnSpPr>
            <a:stCxn id="929" idx="3"/>
            <a:endCxn id="930" idx="1"/>
          </p:cNvCxnSpPr>
          <p:nvPr/>
        </p:nvCxnSpPr>
        <p:spPr>
          <a:xfrm>
            <a:off x="2499375" y="1410247"/>
            <a:ext cx="1128600" cy="1161600"/>
          </a:xfrm>
          <a:prstGeom prst="straightConnector1">
            <a:avLst/>
          </a:prstGeom>
          <a:noFill/>
          <a:ln w="9525" cap="flat" cmpd="sng">
            <a:solidFill>
              <a:schemeClr val="dk2"/>
            </a:solidFill>
            <a:prstDash val="dash"/>
            <a:round/>
            <a:headEnd type="none" w="med" len="med"/>
            <a:tailEnd type="none" w="med" len="med"/>
          </a:ln>
        </p:spPr>
      </p:cxnSp>
      <p:sp>
        <p:nvSpPr>
          <p:cNvPr id="929" name="Google Shape;929;p47"/>
          <p:cNvSpPr txBox="1"/>
          <p:nvPr/>
        </p:nvSpPr>
        <p:spPr>
          <a:xfrm>
            <a:off x="989175" y="1153147"/>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Anyagmozgás autonóm eszközökkel</a:t>
            </a:r>
            <a:endParaRPr sz="800"/>
          </a:p>
        </p:txBody>
      </p:sp>
      <p:sp>
        <p:nvSpPr>
          <p:cNvPr id="931" name="Google Shape;931;p47"/>
          <p:cNvSpPr txBox="1"/>
          <p:nvPr/>
        </p:nvSpPr>
        <p:spPr>
          <a:xfrm>
            <a:off x="671175" y="1667350"/>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Raktározási rendszerek</a:t>
            </a:r>
            <a:endParaRPr sz="700"/>
          </a:p>
        </p:txBody>
      </p:sp>
      <p:sp>
        <p:nvSpPr>
          <p:cNvPr id="932" name="Google Shape;932;p47"/>
          <p:cNvSpPr txBox="1"/>
          <p:nvPr/>
        </p:nvSpPr>
        <p:spPr>
          <a:xfrm>
            <a:off x="1744275" y="1667350"/>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Termelőüzemek</a:t>
            </a:r>
            <a:endParaRPr sz="700"/>
          </a:p>
        </p:txBody>
      </p:sp>
      <p:sp>
        <p:nvSpPr>
          <p:cNvPr id="933" name="Google Shape;933;p47"/>
          <p:cNvSpPr txBox="1"/>
          <p:nvPr/>
        </p:nvSpPr>
        <p:spPr>
          <a:xfrm>
            <a:off x="671175" y="1980536"/>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Egészségügyi létesítmények</a:t>
            </a:r>
            <a:endParaRPr sz="700"/>
          </a:p>
        </p:txBody>
      </p:sp>
      <p:sp>
        <p:nvSpPr>
          <p:cNvPr id="934" name="Google Shape;934;p47"/>
          <p:cNvSpPr txBox="1"/>
          <p:nvPr/>
        </p:nvSpPr>
        <p:spPr>
          <a:xfrm>
            <a:off x="1744275" y="1980536"/>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Közlekedési átrakóhelyek</a:t>
            </a:r>
            <a:endParaRPr sz="700"/>
          </a:p>
        </p:txBody>
      </p:sp>
      <p:sp>
        <p:nvSpPr>
          <p:cNvPr id="935" name="Google Shape;935;p47"/>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hu-HU" sz="2400">
                <a:solidFill>
                  <a:schemeClr val="dk1"/>
                </a:solidFill>
              </a:rPr>
              <a:t>Logisztika szektor MI alkalmazási területei </a:t>
            </a:r>
            <a:endParaRPr sz="2400" b="0" i="0" u="none" strike="noStrike" cap="none">
              <a:solidFill>
                <a:schemeClr val="dk1"/>
              </a:solidFill>
              <a:latin typeface="Arial"/>
              <a:ea typeface="Arial"/>
              <a:cs typeface="Arial"/>
              <a:sym typeface="Arial"/>
            </a:endParaRPr>
          </a:p>
        </p:txBody>
      </p:sp>
      <p:sp>
        <p:nvSpPr>
          <p:cNvPr id="930" name="Google Shape;930;p47"/>
          <p:cNvSpPr txBox="1"/>
          <p:nvPr/>
        </p:nvSpPr>
        <p:spPr>
          <a:xfrm>
            <a:off x="3627911" y="2161200"/>
            <a:ext cx="1888200" cy="821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solidFill>
                  <a:srgbClr val="FFFFFF"/>
                </a:solidFill>
              </a:rPr>
              <a:t>MI alkalmazásához rendelkezésre álló adatok</a:t>
            </a:r>
            <a:endParaRPr sz="800" b="1">
              <a:solidFill>
                <a:srgbClr val="FFFFFF"/>
              </a:solidFill>
            </a:endParaRPr>
          </a:p>
          <a:p>
            <a:pPr marL="0" lvl="0" indent="0" algn="ctr" rtl="0">
              <a:spcBef>
                <a:spcPts val="0"/>
              </a:spcBef>
              <a:spcAft>
                <a:spcPts val="0"/>
              </a:spcAft>
              <a:buNone/>
            </a:pPr>
            <a:r>
              <a:rPr lang="hu-HU" sz="700">
                <a:solidFill>
                  <a:srgbClr val="FFFFFF"/>
                </a:solidFill>
              </a:rPr>
              <a:t>(operációk lebonyolítása, irányítása, vagy annak tervezése során végrehajtott aktivitásokban realizálódnak)</a:t>
            </a:r>
            <a:endParaRPr sz="700">
              <a:solidFill>
                <a:srgbClr val="FFFFFF"/>
              </a:solidFill>
            </a:endParaRPr>
          </a:p>
        </p:txBody>
      </p:sp>
      <p:sp>
        <p:nvSpPr>
          <p:cNvPr id="936" name="Google Shape;936;p47"/>
          <p:cNvSpPr txBox="1"/>
          <p:nvPr/>
        </p:nvSpPr>
        <p:spPr>
          <a:xfrm>
            <a:off x="989175" y="3484822"/>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Járművek telephelyen belüli automatizált mozgatása</a:t>
            </a:r>
            <a:endParaRPr sz="800"/>
          </a:p>
        </p:txBody>
      </p:sp>
      <p:sp>
        <p:nvSpPr>
          <p:cNvPr id="937" name="Google Shape;937;p47"/>
          <p:cNvSpPr txBox="1"/>
          <p:nvPr/>
        </p:nvSpPr>
        <p:spPr>
          <a:xfrm>
            <a:off x="6638775" y="3484822"/>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Intelligens egységrakomány-képző eszközök</a:t>
            </a:r>
            <a:endParaRPr sz="800"/>
          </a:p>
        </p:txBody>
      </p:sp>
      <p:sp>
        <p:nvSpPr>
          <p:cNvPr id="938" name="Google Shape;938;p47"/>
          <p:cNvSpPr txBox="1"/>
          <p:nvPr/>
        </p:nvSpPr>
        <p:spPr>
          <a:xfrm>
            <a:off x="6638775" y="1144472"/>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Logisztikai operáció irányítása</a:t>
            </a:r>
            <a:endParaRPr sz="800"/>
          </a:p>
        </p:txBody>
      </p:sp>
      <p:cxnSp>
        <p:nvCxnSpPr>
          <p:cNvPr id="939" name="Google Shape;939;p47"/>
          <p:cNvCxnSpPr>
            <a:stCxn id="940" idx="3"/>
            <a:endCxn id="930" idx="1"/>
          </p:cNvCxnSpPr>
          <p:nvPr/>
        </p:nvCxnSpPr>
        <p:spPr>
          <a:xfrm rot="10800000" flipH="1">
            <a:off x="2499375" y="2571885"/>
            <a:ext cx="1128600" cy="4200"/>
          </a:xfrm>
          <a:prstGeom prst="straightConnector1">
            <a:avLst/>
          </a:prstGeom>
          <a:noFill/>
          <a:ln w="9525" cap="flat" cmpd="sng">
            <a:solidFill>
              <a:schemeClr val="dk2"/>
            </a:solidFill>
            <a:prstDash val="dash"/>
            <a:round/>
            <a:headEnd type="none" w="med" len="med"/>
            <a:tailEnd type="none" w="med" len="med"/>
          </a:ln>
        </p:spPr>
      </p:cxnSp>
      <p:cxnSp>
        <p:nvCxnSpPr>
          <p:cNvPr id="941" name="Google Shape;941;p47"/>
          <p:cNvCxnSpPr>
            <a:stCxn id="936" idx="3"/>
            <a:endCxn id="930" idx="1"/>
          </p:cNvCxnSpPr>
          <p:nvPr/>
        </p:nvCxnSpPr>
        <p:spPr>
          <a:xfrm rot="10800000" flipH="1">
            <a:off x="2499375" y="2571622"/>
            <a:ext cx="1128600" cy="1170300"/>
          </a:xfrm>
          <a:prstGeom prst="straightConnector1">
            <a:avLst/>
          </a:prstGeom>
          <a:noFill/>
          <a:ln w="9525" cap="flat" cmpd="sng">
            <a:solidFill>
              <a:schemeClr val="dk2"/>
            </a:solidFill>
            <a:prstDash val="dash"/>
            <a:round/>
            <a:headEnd type="none" w="med" len="med"/>
            <a:tailEnd type="none" w="med" len="med"/>
          </a:ln>
        </p:spPr>
      </p:cxnSp>
      <p:cxnSp>
        <p:nvCxnSpPr>
          <p:cNvPr id="942" name="Google Shape;942;p47"/>
          <p:cNvCxnSpPr>
            <a:stCxn id="930" idx="3"/>
            <a:endCxn id="925" idx="1"/>
          </p:cNvCxnSpPr>
          <p:nvPr/>
        </p:nvCxnSpPr>
        <p:spPr>
          <a:xfrm>
            <a:off x="5516111" y="2571750"/>
            <a:ext cx="1122600" cy="0"/>
          </a:xfrm>
          <a:prstGeom prst="straightConnector1">
            <a:avLst/>
          </a:prstGeom>
          <a:noFill/>
          <a:ln w="9525" cap="flat" cmpd="sng">
            <a:solidFill>
              <a:schemeClr val="dk2"/>
            </a:solidFill>
            <a:prstDash val="dash"/>
            <a:round/>
            <a:headEnd type="none" w="med" len="med"/>
            <a:tailEnd type="none" w="med" len="med"/>
          </a:ln>
        </p:spPr>
      </p:cxnSp>
      <p:cxnSp>
        <p:nvCxnSpPr>
          <p:cNvPr id="943" name="Google Shape;943;p47"/>
          <p:cNvCxnSpPr>
            <a:stCxn id="930" idx="3"/>
            <a:endCxn id="937" idx="1"/>
          </p:cNvCxnSpPr>
          <p:nvPr/>
        </p:nvCxnSpPr>
        <p:spPr>
          <a:xfrm>
            <a:off x="5516111" y="2571750"/>
            <a:ext cx="1122600" cy="1170300"/>
          </a:xfrm>
          <a:prstGeom prst="straightConnector1">
            <a:avLst/>
          </a:prstGeom>
          <a:noFill/>
          <a:ln w="9525" cap="flat" cmpd="sng">
            <a:solidFill>
              <a:schemeClr val="dk2"/>
            </a:solidFill>
            <a:prstDash val="dash"/>
            <a:round/>
            <a:headEnd type="none" w="med" len="med"/>
            <a:tailEnd type="none" w="med" len="med"/>
          </a:ln>
        </p:spPr>
      </p:cxnSp>
      <p:cxnSp>
        <p:nvCxnSpPr>
          <p:cNvPr id="944" name="Google Shape;944;p47"/>
          <p:cNvCxnSpPr>
            <a:stCxn id="930" idx="3"/>
            <a:endCxn id="938" idx="1"/>
          </p:cNvCxnSpPr>
          <p:nvPr/>
        </p:nvCxnSpPr>
        <p:spPr>
          <a:xfrm rot="10800000" flipH="1">
            <a:off x="5516111" y="1401450"/>
            <a:ext cx="1122600" cy="1170300"/>
          </a:xfrm>
          <a:prstGeom prst="straightConnector1">
            <a:avLst/>
          </a:prstGeom>
          <a:noFill/>
          <a:ln w="9525" cap="flat" cmpd="sng">
            <a:solidFill>
              <a:schemeClr val="dk2"/>
            </a:solidFill>
            <a:prstDash val="dash"/>
            <a:round/>
            <a:headEnd type="none" w="med" len="med"/>
            <a:tailEnd type="none" w="med" len="med"/>
          </a:ln>
        </p:spPr>
      </p:cxnSp>
      <p:sp>
        <p:nvSpPr>
          <p:cNvPr id="945" name="Google Shape;945;p47"/>
          <p:cNvSpPr txBox="1"/>
          <p:nvPr/>
        </p:nvSpPr>
        <p:spPr>
          <a:xfrm>
            <a:off x="671175" y="399902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Raktárak</a:t>
            </a:r>
            <a:endParaRPr sz="700"/>
          </a:p>
        </p:txBody>
      </p:sp>
      <p:sp>
        <p:nvSpPr>
          <p:cNvPr id="946" name="Google Shape;946;p47"/>
          <p:cNvSpPr txBox="1"/>
          <p:nvPr/>
        </p:nvSpPr>
        <p:spPr>
          <a:xfrm>
            <a:off x="1744275" y="399902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Közlekedési átrakóhelyek</a:t>
            </a:r>
            <a:endParaRPr sz="700"/>
          </a:p>
        </p:txBody>
      </p:sp>
      <p:sp>
        <p:nvSpPr>
          <p:cNvPr id="947" name="Google Shape;947;p47"/>
          <p:cNvSpPr txBox="1"/>
          <p:nvPr/>
        </p:nvSpPr>
        <p:spPr>
          <a:xfrm>
            <a:off x="7930425" y="165867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Termeléstervezés és irányítás</a:t>
            </a:r>
            <a:endParaRPr sz="700"/>
          </a:p>
        </p:txBody>
      </p:sp>
      <p:sp>
        <p:nvSpPr>
          <p:cNvPr id="948" name="Google Shape;948;p47"/>
          <p:cNvSpPr txBox="1"/>
          <p:nvPr/>
        </p:nvSpPr>
        <p:spPr>
          <a:xfrm>
            <a:off x="7930425" y="196527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Szállításirányítás</a:t>
            </a:r>
            <a:endParaRPr sz="700"/>
          </a:p>
        </p:txBody>
      </p:sp>
      <p:sp>
        <p:nvSpPr>
          <p:cNvPr id="949" name="Google Shape;949;p47"/>
          <p:cNvSpPr txBox="1"/>
          <p:nvPr/>
        </p:nvSpPr>
        <p:spPr>
          <a:xfrm>
            <a:off x="6857325" y="165867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Tárolás és anyagmozgatás</a:t>
            </a:r>
            <a:endParaRPr sz="700"/>
          </a:p>
        </p:txBody>
      </p:sp>
      <p:sp>
        <p:nvSpPr>
          <p:cNvPr id="950" name="Google Shape;950;p47"/>
          <p:cNvSpPr txBox="1"/>
          <p:nvPr/>
        </p:nvSpPr>
        <p:spPr>
          <a:xfrm>
            <a:off x="5784225" y="165867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Döntéstámogatás</a:t>
            </a:r>
            <a:endParaRPr sz="700"/>
          </a:p>
        </p:txBody>
      </p:sp>
      <p:sp>
        <p:nvSpPr>
          <p:cNvPr id="951" name="Google Shape;951;p47"/>
          <p:cNvSpPr txBox="1"/>
          <p:nvPr/>
        </p:nvSpPr>
        <p:spPr>
          <a:xfrm>
            <a:off x="6857325" y="196527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Készletszabályozás</a:t>
            </a:r>
            <a:endParaRPr sz="700"/>
          </a:p>
        </p:txBody>
      </p:sp>
      <p:sp>
        <p:nvSpPr>
          <p:cNvPr id="952" name="Google Shape;952;p47"/>
          <p:cNvSpPr txBox="1"/>
          <p:nvPr/>
        </p:nvSpPr>
        <p:spPr>
          <a:xfrm>
            <a:off x="5784225" y="1965275"/>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Kereslet előrejelzése</a:t>
            </a:r>
            <a:endParaRPr sz="700"/>
          </a:p>
        </p:txBody>
      </p:sp>
      <p:sp>
        <p:nvSpPr>
          <p:cNvPr id="940" name="Google Shape;940;p47"/>
          <p:cNvSpPr txBox="1"/>
          <p:nvPr/>
        </p:nvSpPr>
        <p:spPr>
          <a:xfrm>
            <a:off x="989175" y="2318985"/>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Autonóm teherszállító járművek</a:t>
            </a:r>
            <a:endParaRPr sz="800"/>
          </a:p>
        </p:txBody>
      </p:sp>
      <p:sp>
        <p:nvSpPr>
          <p:cNvPr id="953" name="Google Shape;953;p47"/>
          <p:cNvSpPr txBox="1"/>
          <p:nvPr/>
        </p:nvSpPr>
        <p:spPr>
          <a:xfrm>
            <a:off x="671175" y="2833188"/>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Távolsági áruszállítás</a:t>
            </a:r>
            <a:endParaRPr sz="700"/>
          </a:p>
        </p:txBody>
      </p:sp>
      <p:sp>
        <p:nvSpPr>
          <p:cNvPr id="954" name="Google Shape;954;p47"/>
          <p:cNvSpPr txBox="1"/>
          <p:nvPr/>
        </p:nvSpPr>
        <p:spPr>
          <a:xfrm>
            <a:off x="1744275" y="2833188"/>
            <a:ext cx="1073100" cy="3066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Városi áruszállítás</a:t>
            </a:r>
            <a:endParaRPr sz="7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58"/>
        <p:cNvGrpSpPr/>
        <p:nvPr/>
      </p:nvGrpSpPr>
      <p:grpSpPr>
        <a:xfrm>
          <a:off x="0" y="0"/>
          <a:ext cx="0" cy="0"/>
          <a:chOff x="0" y="0"/>
          <a:chExt cx="0" cy="0"/>
        </a:xfrm>
      </p:grpSpPr>
      <p:sp>
        <p:nvSpPr>
          <p:cNvPr id="959" name="Google Shape;959;p48"/>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hu-HU" sz="2400">
                <a:solidFill>
                  <a:schemeClr val="dk1"/>
                </a:solidFill>
              </a:rPr>
              <a:t>Energetika szektor fókuszterületei </a:t>
            </a:r>
            <a:endParaRPr sz="2400" b="0" i="0" u="none" strike="noStrike" cap="none">
              <a:solidFill>
                <a:schemeClr val="dk1"/>
              </a:solidFill>
              <a:latin typeface="Arial"/>
              <a:ea typeface="Arial"/>
              <a:cs typeface="Arial"/>
              <a:sym typeface="Arial"/>
            </a:endParaRPr>
          </a:p>
        </p:txBody>
      </p:sp>
      <p:sp>
        <p:nvSpPr>
          <p:cNvPr id="960" name="Google Shape;960;p48"/>
          <p:cNvSpPr txBox="1"/>
          <p:nvPr/>
        </p:nvSpPr>
        <p:spPr>
          <a:xfrm>
            <a:off x="655388" y="1606977"/>
            <a:ext cx="1463100" cy="376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Adatvezérelt működés feltérképezése</a:t>
            </a:r>
            <a:endParaRPr sz="800"/>
          </a:p>
        </p:txBody>
      </p:sp>
      <p:sp>
        <p:nvSpPr>
          <p:cNvPr id="961" name="Google Shape;961;p48"/>
          <p:cNvSpPr txBox="1"/>
          <p:nvPr/>
        </p:nvSpPr>
        <p:spPr>
          <a:xfrm>
            <a:off x="2495163" y="1606977"/>
            <a:ext cx="1463100" cy="376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t>Szükséges adatok, folyamatok, algortimusok feltérképezése</a:t>
            </a:r>
            <a:endParaRPr sz="800"/>
          </a:p>
        </p:txBody>
      </p:sp>
      <p:sp>
        <p:nvSpPr>
          <p:cNvPr id="962" name="Google Shape;962;p48"/>
          <p:cNvSpPr txBox="1"/>
          <p:nvPr/>
        </p:nvSpPr>
        <p:spPr>
          <a:xfrm>
            <a:off x="4334938" y="1606977"/>
            <a:ext cx="1463100" cy="3765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solidFill>
                  <a:srgbClr val="FFFFFF"/>
                </a:solidFill>
              </a:rPr>
              <a:t>Adatvagyon és algoritmusok</a:t>
            </a:r>
            <a:endParaRPr sz="800">
              <a:solidFill>
                <a:srgbClr val="FFFFFF"/>
              </a:solidFill>
            </a:endParaRPr>
          </a:p>
        </p:txBody>
      </p:sp>
      <p:sp>
        <p:nvSpPr>
          <p:cNvPr id="963" name="Google Shape;963;p48"/>
          <p:cNvSpPr/>
          <p:nvPr/>
        </p:nvSpPr>
        <p:spPr>
          <a:xfrm>
            <a:off x="2235888" y="1691569"/>
            <a:ext cx="141900" cy="2073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8"/>
          <p:cNvSpPr/>
          <p:nvPr/>
        </p:nvSpPr>
        <p:spPr>
          <a:xfrm>
            <a:off x="4075650" y="1691569"/>
            <a:ext cx="141900" cy="2073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8"/>
          <p:cNvSpPr txBox="1"/>
          <p:nvPr/>
        </p:nvSpPr>
        <p:spPr>
          <a:xfrm>
            <a:off x="6130333" y="976655"/>
            <a:ext cx="2468400" cy="3765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b="1">
                <a:solidFill>
                  <a:srgbClr val="FFFFFF"/>
                </a:solidFill>
              </a:rPr>
              <a:t>Döntési algoritmusok kifejlesztése</a:t>
            </a:r>
            <a:endParaRPr sz="700" b="1">
              <a:solidFill>
                <a:srgbClr val="FFFFFF"/>
              </a:solidFill>
            </a:endParaRPr>
          </a:p>
          <a:p>
            <a:pPr marL="0" marR="0" lvl="0" indent="0" algn="ctr" rtl="0">
              <a:lnSpc>
                <a:spcPct val="100000"/>
              </a:lnSpc>
              <a:spcBef>
                <a:spcPts val="0"/>
              </a:spcBef>
              <a:spcAft>
                <a:spcPts val="0"/>
              </a:spcAft>
              <a:buNone/>
            </a:pPr>
            <a:r>
              <a:rPr lang="hu-HU" sz="700">
                <a:solidFill>
                  <a:srgbClr val="FFFFFF"/>
                </a:solidFill>
              </a:rPr>
              <a:t>(okos energia közösségek számára)</a:t>
            </a:r>
            <a:endParaRPr sz="700">
              <a:solidFill>
                <a:srgbClr val="FFFFFF"/>
              </a:solidFill>
            </a:endParaRPr>
          </a:p>
        </p:txBody>
      </p:sp>
      <p:sp>
        <p:nvSpPr>
          <p:cNvPr id="966" name="Google Shape;966;p48"/>
          <p:cNvSpPr txBox="1"/>
          <p:nvPr/>
        </p:nvSpPr>
        <p:spPr>
          <a:xfrm>
            <a:off x="6130333" y="1388080"/>
            <a:ext cx="2468400" cy="3765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b="1">
                <a:solidFill>
                  <a:srgbClr val="FFFFFF"/>
                </a:solidFill>
              </a:rPr>
              <a:t>Személyre szabott energiacsomagok, multitarifák, mikroszerződések algoritmusai</a:t>
            </a:r>
            <a:endParaRPr sz="700" b="1">
              <a:solidFill>
                <a:srgbClr val="FFFFFF"/>
              </a:solidFill>
            </a:endParaRPr>
          </a:p>
        </p:txBody>
      </p:sp>
      <p:sp>
        <p:nvSpPr>
          <p:cNvPr id="967" name="Google Shape;967;p48"/>
          <p:cNvSpPr txBox="1"/>
          <p:nvPr/>
        </p:nvSpPr>
        <p:spPr>
          <a:xfrm>
            <a:off x="6130333" y="1799505"/>
            <a:ext cx="2468400" cy="3765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b="1">
                <a:solidFill>
                  <a:srgbClr val="FFFFFF"/>
                </a:solidFill>
              </a:rPr>
              <a:t>Valós idejű adatgyűjtés okos mérőkkel és szenzorokkal</a:t>
            </a:r>
            <a:endParaRPr sz="700" b="1">
              <a:solidFill>
                <a:srgbClr val="FFFFFF"/>
              </a:solidFill>
            </a:endParaRPr>
          </a:p>
        </p:txBody>
      </p:sp>
      <p:sp>
        <p:nvSpPr>
          <p:cNvPr id="968" name="Google Shape;968;p48"/>
          <p:cNvSpPr txBox="1"/>
          <p:nvPr/>
        </p:nvSpPr>
        <p:spPr>
          <a:xfrm>
            <a:off x="6130333" y="2210930"/>
            <a:ext cx="2468400" cy="3765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None/>
            </a:pPr>
            <a:r>
              <a:rPr lang="hu-HU" sz="700" b="1">
                <a:solidFill>
                  <a:srgbClr val="FFFFFF"/>
                </a:solidFill>
              </a:rPr>
              <a:t>Kiegyenlítő energia minimalizálása</a:t>
            </a:r>
            <a:endParaRPr sz="700" b="1">
              <a:solidFill>
                <a:srgbClr val="FFFFFF"/>
              </a:solidFill>
            </a:endParaRPr>
          </a:p>
          <a:p>
            <a:pPr marL="0" marR="0" lvl="0" indent="0" algn="ctr" rtl="0">
              <a:lnSpc>
                <a:spcPct val="100000"/>
              </a:lnSpc>
              <a:spcBef>
                <a:spcPts val="0"/>
              </a:spcBef>
              <a:spcAft>
                <a:spcPts val="0"/>
              </a:spcAft>
              <a:buNone/>
            </a:pPr>
            <a:r>
              <a:rPr lang="hu-HU" sz="700">
                <a:solidFill>
                  <a:srgbClr val="FFFFFF"/>
                </a:solidFill>
              </a:rPr>
              <a:t>(menetrend tartás, szabályozási képesség növelése a nagy darabszám és kis egységek bevonásával)</a:t>
            </a:r>
            <a:endParaRPr sz="700">
              <a:solidFill>
                <a:srgbClr val="FFFFFF"/>
              </a:solidFill>
            </a:endParaRPr>
          </a:p>
        </p:txBody>
      </p:sp>
      <p:cxnSp>
        <p:nvCxnSpPr>
          <p:cNvPr id="969" name="Google Shape;969;p48"/>
          <p:cNvCxnSpPr>
            <a:stCxn id="962" idx="3"/>
            <a:endCxn id="965" idx="1"/>
          </p:cNvCxnSpPr>
          <p:nvPr/>
        </p:nvCxnSpPr>
        <p:spPr>
          <a:xfrm rot="10800000" flipH="1">
            <a:off x="5798038" y="1164927"/>
            <a:ext cx="332400" cy="630300"/>
          </a:xfrm>
          <a:prstGeom prst="bentConnector3">
            <a:avLst>
              <a:gd name="adj1" fmla="val 49984"/>
            </a:avLst>
          </a:prstGeom>
          <a:noFill/>
          <a:ln w="9525" cap="flat" cmpd="sng">
            <a:solidFill>
              <a:schemeClr val="dk2"/>
            </a:solidFill>
            <a:prstDash val="solid"/>
            <a:round/>
            <a:headEnd type="none" w="med" len="med"/>
            <a:tailEnd type="triangle" w="med" len="med"/>
          </a:ln>
        </p:spPr>
      </p:cxnSp>
      <p:cxnSp>
        <p:nvCxnSpPr>
          <p:cNvPr id="970" name="Google Shape;970;p48"/>
          <p:cNvCxnSpPr>
            <a:stCxn id="962" idx="3"/>
            <a:endCxn id="966" idx="1"/>
          </p:cNvCxnSpPr>
          <p:nvPr/>
        </p:nvCxnSpPr>
        <p:spPr>
          <a:xfrm rot="10800000" flipH="1">
            <a:off x="5798038" y="1576227"/>
            <a:ext cx="332400" cy="219000"/>
          </a:xfrm>
          <a:prstGeom prst="bentConnector3">
            <a:avLst>
              <a:gd name="adj1" fmla="val 49984"/>
            </a:avLst>
          </a:prstGeom>
          <a:noFill/>
          <a:ln w="9525" cap="flat" cmpd="sng">
            <a:solidFill>
              <a:schemeClr val="dk2"/>
            </a:solidFill>
            <a:prstDash val="solid"/>
            <a:round/>
            <a:headEnd type="none" w="med" len="med"/>
            <a:tailEnd type="triangle" w="med" len="med"/>
          </a:ln>
        </p:spPr>
      </p:cxnSp>
      <p:cxnSp>
        <p:nvCxnSpPr>
          <p:cNvPr id="971" name="Google Shape;971;p48"/>
          <p:cNvCxnSpPr>
            <a:stCxn id="962" idx="3"/>
            <a:endCxn id="967" idx="1"/>
          </p:cNvCxnSpPr>
          <p:nvPr/>
        </p:nvCxnSpPr>
        <p:spPr>
          <a:xfrm>
            <a:off x="5798038" y="1795227"/>
            <a:ext cx="332400" cy="192600"/>
          </a:xfrm>
          <a:prstGeom prst="bentConnector3">
            <a:avLst>
              <a:gd name="adj1" fmla="val 49984"/>
            </a:avLst>
          </a:prstGeom>
          <a:noFill/>
          <a:ln w="9525" cap="flat" cmpd="sng">
            <a:solidFill>
              <a:schemeClr val="dk2"/>
            </a:solidFill>
            <a:prstDash val="solid"/>
            <a:round/>
            <a:headEnd type="none" w="med" len="med"/>
            <a:tailEnd type="triangle" w="med" len="med"/>
          </a:ln>
        </p:spPr>
      </p:cxnSp>
      <p:cxnSp>
        <p:nvCxnSpPr>
          <p:cNvPr id="972" name="Google Shape;972;p48"/>
          <p:cNvCxnSpPr>
            <a:stCxn id="962" idx="3"/>
            <a:endCxn id="968" idx="1"/>
          </p:cNvCxnSpPr>
          <p:nvPr/>
        </p:nvCxnSpPr>
        <p:spPr>
          <a:xfrm>
            <a:off x="5798038" y="1795227"/>
            <a:ext cx="332400" cy="603900"/>
          </a:xfrm>
          <a:prstGeom prst="bentConnector3">
            <a:avLst>
              <a:gd name="adj1" fmla="val 49984"/>
            </a:avLst>
          </a:prstGeom>
          <a:noFill/>
          <a:ln w="9525" cap="flat" cmpd="sng">
            <a:solidFill>
              <a:schemeClr val="dk2"/>
            </a:solidFill>
            <a:prstDash val="solid"/>
            <a:round/>
            <a:headEnd type="none" w="med" len="med"/>
            <a:tailEnd type="triangle" w="med" len="med"/>
          </a:ln>
        </p:spPr>
      </p:cxnSp>
      <p:cxnSp>
        <p:nvCxnSpPr>
          <p:cNvPr id="973" name="Google Shape;973;p48"/>
          <p:cNvCxnSpPr/>
          <p:nvPr/>
        </p:nvCxnSpPr>
        <p:spPr>
          <a:xfrm>
            <a:off x="451450" y="2617435"/>
            <a:ext cx="8288700" cy="0"/>
          </a:xfrm>
          <a:prstGeom prst="straightConnector1">
            <a:avLst/>
          </a:prstGeom>
          <a:noFill/>
          <a:ln w="9525" cap="flat" cmpd="sng">
            <a:solidFill>
              <a:schemeClr val="dk2"/>
            </a:solidFill>
            <a:prstDash val="solid"/>
            <a:round/>
            <a:headEnd type="none" w="med" len="med"/>
            <a:tailEnd type="none" w="med" len="med"/>
          </a:ln>
        </p:spPr>
      </p:cxnSp>
      <p:sp>
        <p:nvSpPr>
          <p:cNvPr id="974" name="Google Shape;974;p48"/>
          <p:cNvSpPr txBox="1"/>
          <p:nvPr/>
        </p:nvSpPr>
        <p:spPr>
          <a:xfrm>
            <a:off x="2730309" y="3332972"/>
            <a:ext cx="1293600" cy="3765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a:solidFill>
                  <a:srgbClr val="FFFFFF"/>
                </a:solidFill>
              </a:rPr>
              <a:t>Adatvagyon és algoritmusok</a:t>
            </a:r>
            <a:endParaRPr sz="800">
              <a:solidFill>
                <a:srgbClr val="FFFFFF"/>
              </a:solidFill>
            </a:endParaRPr>
          </a:p>
        </p:txBody>
      </p:sp>
      <p:sp>
        <p:nvSpPr>
          <p:cNvPr id="975" name="Google Shape;975;p48"/>
          <p:cNvSpPr txBox="1"/>
          <p:nvPr/>
        </p:nvSpPr>
        <p:spPr>
          <a:xfrm>
            <a:off x="500700" y="3074075"/>
            <a:ext cx="1029600" cy="6354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Ki nem használt adatok begyűjtése egységes adatmodellbe</a:t>
            </a:r>
            <a:endParaRPr sz="700"/>
          </a:p>
        </p:txBody>
      </p:sp>
      <p:sp>
        <p:nvSpPr>
          <p:cNvPr id="976" name="Google Shape;976;p48"/>
          <p:cNvSpPr txBox="1"/>
          <p:nvPr/>
        </p:nvSpPr>
        <p:spPr>
          <a:xfrm>
            <a:off x="1530429" y="3870725"/>
            <a:ext cx="1029600" cy="6354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Adatáramlás folyamatainak további standardizálása, automatizálás fokozása</a:t>
            </a:r>
            <a:endParaRPr sz="700"/>
          </a:p>
        </p:txBody>
      </p:sp>
      <p:sp>
        <p:nvSpPr>
          <p:cNvPr id="977" name="Google Shape;977;p48"/>
          <p:cNvSpPr txBox="1"/>
          <p:nvPr/>
        </p:nvSpPr>
        <p:spPr>
          <a:xfrm>
            <a:off x="2862286" y="3986125"/>
            <a:ext cx="1029600" cy="6354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Decentralizált üzemi adatok és adathozzáférés feloldása</a:t>
            </a:r>
            <a:endParaRPr sz="700"/>
          </a:p>
        </p:txBody>
      </p:sp>
      <p:sp>
        <p:nvSpPr>
          <p:cNvPr id="978" name="Google Shape;978;p48"/>
          <p:cNvSpPr txBox="1"/>
          <p:nvPr/>
        </p:nvSpPr>
        <p:spPr>
          <a:xfrm>
            <a:off x="4194142" y="3870725"/>
            <a:ext cx="1029600" cy="6354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Adatokon alapuló energiatermékek lánca (blockchain)</a:t>
            </a:r>
            <a:endParaRPr sz="700"/>
          </a:p>
        </p:txBody>
      </p:sp>
      <p:sp>
        <p:nvSpPr>
          <p:cNvPr id="979" name="Google Shape;979;p48"/>
          <p:cNvSpPr txBox="1"/>
          <p:nvPr/>
        </p:nvSpPr>
        <p:spPr>
          <a:xfrm>
            <a:off x="5223871" y="3074075"/>
            <a:ext cx="1029600" cy="6354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Hatékony, adatvezérelt energiapiaci modellek támogatása (MI felhasználásával)</a:t>
            </a:r>
            <a:endParaRPr sz="700"/>
          </a:p>
        </p:txBody>
      </p:sp>
      <p:cxnSp>
        <p:nvCxnSpPr>
          <p:cNvPr id="980" name="Google Shape;980;p48"/>
          <p:cNvCxnSpPr>
            <a:stCxn id="975" idx="3"/>
            <a:endCxn id="974" idx="1"/>
          </p:cNvCxnSpPr>
          <p:nvPr/>
        </p:nvCxnSpPr>
        <p:spPr>
          <a:xfrm>
            <a:off x="1530300" y="3391775"/>
            <a:ext cx="1200000" cy="129300"/>
          </a:xfrm>
          <a:prstGeom prst="straightConnector1">
            <a:avLst/>
          </a:prstGeom>
          <a:noFill/>
          <a:ln w="9525" cap="flat" cmpd="sng">
            <a:solidFill>
              <a:schemeClr val="dk2"/>
            </a:solidFill>
            <a:prstDash val="dot"/>
            <a:round/>
            <a:headEnd type="none" w="med" len="med"/>
            <a:tailEnd type="none" w="med" len="med"/>
          </a:ln>
        </p:spPr>
      </p:cxnSp>
      <p:cxnSp>
        <p:nvCxnSpPr>
          <p:cNvPr id="981" name="Google Shape;981;p48"/>
          <p:cNvCxnSpPr>
            <a:stCxn id="974" idx="1"/>
            <a:endCxn id="976" idx="0"/>
          </p:cNvCxnSpPr>
          <p:nvPr/>
        </p:nvCxnSpPr>
        <p:spPr>
          <a:xfrm flipH="1">
            <a:off x="2045109" y="3521222"/>
            <a:ext cx="685200" cy="349500"/>
          </a:xfrm>
          <a:prstGeom prst="straightConnector1">
            <a:avLst/>
          </a:prstGeom>
          <a:noFill/>
          <a:ln w="9525" cap="flat" cmpd="sng">
            <a:solidFill>
              <a:schemeClr val="dk2"/>
            </a:solidFill>
            <a:prstDash val="dot"/>
            <a:round/>
            <a:headEnd type="none" w="med" len="med"/>
            <a:tailEnd type="none" w="med" len="med"/>
          </a:ln>
        </p:spPr>
      </p:cxnSp>
      <p:cxnSp>
        <p:nvCxnSpPr>
          <p:cNvPr id="982" name="Google Shape;982;p48"/>
          <p:cNvCxnSpPr>
            <a:stCxn id="974" idx="2"/>
            <a:endCxn id="977" idx="0"/>
          </p:cNvCxnSpPr>
          <p:nvPr/>
        </p:nvCxnSpPr>
        <p:spPr>
          <a:xfrm>
            <a:off x="3377109" y="3709472"/>
            <a:ext cx="0" cy="276600"/>
          </a:xfrm>
          <a:prstGeom prst="straightConnector1">
            <a:avLst/>
          </a:prstGeom>
          <a:noFill/>
          <a:ln w="9525" cap="flat" cmpd="sng">
            <a:solidFill>
              <a:schemeClr val="dk2"/>
            </a:solidFill>
            <a:prstDash val="dot"/>
            <a:round/>
            <a:headEnd type="none" w="med" len="med"/>
            <a:tailEnd type="none" w="med" len="med"/>
          </a:ln>
        </p:spPr>
      </p:cxnSp>
      <p:cxnSp>
        <p:nvCxnSpPr>
          <p:cNvPr id="983" name="Google Shape;983;p48"/>
          <p:cNvCxnSpPr>
            <a:stCxn id="974" idx="3"/>
            <a:endCxn id="978" idx="0"/>
          </p:cNvCxnSpPr>
          <p:nvPr/>
        </p:nvCxnSpPr>
        <p:spPr>
          <a:xfrm>
            <a:off x="4023909" y="3521222"/>
            <a:ext cx="684900" cy="349500"/>
          </a:xfrm>
          <a:prstGeom prst="straightConnector1">
            <a:avLst/>
          </a:prstGeom>
          <a:noFill/>
          <a:ln w="9525" cap="flat" cmpd="sng">
            <a:solidFill>
              <a:schemeClr val="dk2"/>
            </a:solidFill>
            <a:prstDash val="dot"/>
            <a:round/>
            <a:headEnd type="none" w="med" len="med"/>
            <a:tailEnd type="none" w="med" len="med"/>
          </a:ln>
        </p:spPr>
      </p:cxnSp>
      <p:cxnSp>
        <p:nvCxnSpPr>
          <p:cNvPr id="984" name="Google Shape;984;p48"/>
          <p:cNvCxnSpPr>
            <a:stCxn id="974" idx="3"/>
            <a:endCxn id="979" idx="1"/>
          </p:cNvCxnSpPr>
          <p:nvPr/>
        </p:nvCxnSpPr>
        <p:spPr>
          <a:xfrm rot="10800000" flipH="1">
            <a:off x="4023909" y="3391922"/>
            <a:ext cx="1200000" cy="129300"/>
          </a:xfrm>
          <a:prstGeom prst="straightConnector1">
            <a:avLst/>
          </a:prstGeom>
          <a:noFill/>
          <a:ln w="9525" cap="flat" cmpd="sng">
            <a:solidFill>
              <a:schemeClr val="dk2"/>
            </a:solidFill>
            <a:prstDash val="dot"/>
            <a:round/>
            <a:headEnd type="none" w="med" len="med"/>
            <a:tailEnd type="none" w="med" len="med"/>
          </a:ln>
        </p:spPr>
      </p:cxnSp>
      <p:sp>
        <p:nvSpPr>
          <p:cNvPr id="985" name="Google Shape;985;p48"/>
          <p:cNvSpPr txBox="1"/>
          <p:nvPr/>
        </p:nvSpPr>
        <p:spPr>
          <a:xfrm>
            <a:off x="500700" y="2661200"/>
            <a:ext cx="5752800" cy="265500"/>
          </a:xfrm>
          <a:prstGeom prst="rect">
            <a:avLst/>
          </a:prstGeom>
          <a:solidFill>
            <a:srgbClr val="CCCCCC"/>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hu-HU" sz="700" b="1"/>
              <a:t>Hatékonyságot javító lehetőségek az energetika szektorban</a:t>
            </a:r>
            <a:endParaRPr sz="700"/>
          </a:p>
        </p:txBody>
      </p:sp>
      <p:sp>
        <p:nvSpPr>
          <p:cNvPr id="986" name="Google Shape;986;p48"/>
          <p:cNvSpPr txBox="1"/>
          <p:nvPr/>
        </p:nvSpPr>
        <p:spPr>
          <a:xfrm>
            <a:off x="6448925" y="2866923"/>
            <a:ext cx="2138400" cy="726300"/>
          </a:xfrm>
          <a:prstGeom prst="rect">
            <a:avLst/>
          </a:prstGeom>
          <a:solidFill>
            <a:srgbClr val="F3F3F3"/>
          </a:solidFill>
          <a:ln>
            <a:noFill/>
          </a:ln>
          <a:effectLst>
            <a:outerShdw blurRad="57150" dist="19050" dir="5400000" algn="bl" rotWithShape="0">
              <a:srgbClr val="000000">
                <a:alpha val="49410"/>
              </a:srgbClr>
            </a:outerShdw>
          </a:effectLst>
        </p:spPr>
        <p:txBody>
          <a:bodyPr spcFirstLastPara="1" wrap="square" lIns="36000" tIns="36000" rIns="36000" bIns="36000" anchor="ctr" anchorCtr="0">
            <a:noAutofit/>
          </a:bodyPr>
          <a:lstStyle/>
          <a:p>
            <a:pPr marL="171450" marR="0" lvl="0" indent="-152400" algn="l" rtl="0">
              <a:lnSpc>
                <a:spcPct val="100000"/>
              </a:lnSpc>
              <a:spcBef>
                <a:spcPts val="0"/>
              </a:spcBef>
              <a:spcAft>
                <a:spcPts val="0"/>
              </a:spcAft>
              <a:buClr>
                <a:srgbClr val="000000"/>
              </a:buClr>
              <a:buSzPts val="700"/>
              <a:buFont typeface="Arial"/>
              <a:buChar char="•"/>
            </a:pPr>
            <a:r>
              <a:rPr lang="hu-HU" sz="700"/>
              <a:t>Adatok, funkcionalitások, szolgáltatások definiálása az adatvezérelt működéshez</a:t>
            </a:r>
            <a:endParaRPr sz="700"/>
          </a:p>
          <a:p>
            <a:pPr marL="171450" marR="0" lvl="0" indent="-152400" algn="l" rtl="0">
              <a:lnSpc>
                <a:spcPct val="100000"/>
              </a:lnSpc>
              <a:spcBef>
                <a:spcPts val="0"/>
              </a:spcBef>
              <a:spcAft>
                <a:spcPts val="0"/>
              </a:spcAft>
              <a:buSzPts val="700"/>
              <a:buChar char="•"/>
            </a:pPr>
            <a:r>
              <a:rPr lang="hu-HU" sz="700"/>
              <a:t>HW és SW minimum követelmények definiálása</a:t>
            </a:r>
            <a:endParaRPr sz="700"/>
          </a:p>
          <a:p>
            <a:pPr marL="171450" marR="0" lvl="0" indent="-152400" algn="l" rtl="0">
              <a:lnSpc>
                <a:spcPct val="100000"/>
              </a:lnSpc>
              <a:spcBef>
                <a:spcPts val="0"/>
              </a:spcBef>
              <a:spcAft>
                <a:spcPts val="0"/>
              </a:spcAft>
              <a:buSzPts val="700"/>
              <a:buChar char="•"/>
            </a:pPr>
            <a:r>
              <a:rPr lang="hu-HU" sz="700"/>
              <a:t>Standardizálás, automatizálás</a:t>
            </a:r>
            <a:endParaRPr sz="700"/>
          </a:p>
          <a:p>
            <a:pPr marL="171450" marR="0" lvl="0" indent="-152400" algn="l" rtl="0">
              <a:lnSpc>
                <a:spcPct val="100000"/>
              </a:lnSpc>
              <a:spcBef>
                <a:spcPts val="0"/>
              </a:spcBef>
              <a:spcAft>
                <a:spcPts val="0"/>
              </a:spcAft>
              <a:buSzPts val="700"/>
              <a:buChar char="•"/>
            </a:pPr>
            <a:r>
              <a:rPr lang="hu-HU" sz="700"/>
              <a:t>Szabályozási környezet megteremtése</a:t>
            </a:r>
            <a:endParaRPr sz="700"/>
          </a:p>
        </p:txBody>
      </p:sp>
      <p:sp>
        <p:nvSpPr>
          <p:cNvPr id="987" name="Google Shape;987;p48"/>
          <p:cNvSpPr txBox="1"/>
          <p:nvPr/>
        </p:nvSpPr>
        <p:spPr>
          <a:xfrm>
            <a:off x="6446450" y="2653013"/>
            <a:ext cx="2138400" cy="213900"/>
          </a:xfrm>
          <a:prstGeom prst="rect">
            <a:avLst/>
          </a:prstGeom>
          <a:solidFill>
            <a:srgbClr val="C9DAF8"/>
          </a:solidFill>
          <a:ln>
            <a:noFill/>
          </a:ln>
          <a:effectLst>
            <a:outerShdw blurRad="57150" dist="19050" dir="5400000" algn="bl" rotWithShape="0">
              <a:srgbClr val="000000">
                <a:alpha val="4941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hu-HU" sz="800" b="1" i="0" u="none" strike="noStrike" cap="none">
                <a:solidFill>
                  <a:srgbClr val="000000"/>
                </a:solidFill>
                <a:latin typeface="Arial"/>
                <a:ea typeface="Arial"/>
                <a:cs typeface="Arial"/>
                <a:sym typeface="Arial"/>
              </a:rPr>
              <a:t>Akciók 2 éven belül</a:t>
            </a:r>
            <a:endParaRPr sz="800" b="1" i="0" u="none" strike="noStrike" cap="none">
              <a:solidFill>
                <a:srgbClr val="000000"/>
              </a:solidFill>
              <a:latin typeface="Arial"/>
              <a:ea typeface="Arial"/>
              <a:cs typeface="Arial"/>
              <a:sym typeface="Arial"/>
            </a:endParaRPr>
          </a:p>
        </p:txBody>
      </p:sp>
      <p:sp>
        <p:nvSpPr>
          <p:cNvPr id="988" name="Google Shape;988;p48"/>
          <p:cNvSpPr txBox="1"/>
          <p:nvPr/>
        </p:nvSpPr>
        <p:spPr>
          <a:xfrm>
            <a:off x="6446450" y="3806973"/>
            <a:ext cx="2138400" cy="726300"/>
          </a:xfrm>
          <a:prstGeom prst="rect">
            <a:avLst/>
          </a:prstGeom>
          <a:solidFill>
            <a:srgbClr val="F3F3F3"/>
          </a:solidFill>
          <a:ln>
            <a:noFill/>
          </a:ln>
          <a:effectLst>
            <a:outerShdw blurRad="57150" dist="19050" dir="5400000" algn="bl" rotWithShape="0">
              <a:srgbClr val="000000">
                <a:alpha val="49410"/>
              </a:srgbClr>
            </a:outerShdw>
          </a:effectLst>
        </p:spPr>
        <p:txBody>
          <a:bodyPr spcFirstLastPara="1" wrap="square" lIns="36000" tIns="36000" rIns="36000" bIns="36000" anchor="ctr" anchorCtr="0">
            <a:noAutofit/>
          </a:bodyPr>
          <a:lstStyle/>
          <a:p>
            <a:pPr marL="171450" marR="0" lvl="0" indent="-152400" algn="l" rtl="0">
              <a:lnSpc>
                <a:spcPct val="100000"/>
              </a:lnSpc>
              <a:spcBef>
                <a:spcPts val="0"/>
              </a:spcBef>
              <a:spcAft>
                <a:spcPts val="0"/>
              </a:spcAft>
              <a:buClr>
                <a:srgbClr val="000000"/>
              </a:buClr>
              <a:buSzPts val="700"/>
              <a:buFont typeface="Arial"/>
              <a:buChar char="•"/>
            </a:pPr>
            <a:r>
              <a:rPr lang="hu-HU" sz="700"/>
              <a:t>Algoritmus kutatás, összefüggések feltárása</a:t>
            </a:r>
            <a:endParaRPr sz="700"/>
          </a:p>
          <a:p>
            <a:pPr marL="171450" marR="0" lvl="0" indent="-152400" algn="l" rtl="0">
              <a:lnSpc>
                <a:spcPct val="100000"/>
              </a:lnSpc>
              <a:spcBef>
                <a:spcPts val="0"/>
              </a:spcBef>
              <a:spcAft>
                <a:spcPts val="0"/>
              </a:spcAft>
              <a:buSzPts val="700"/>
              <a:buChar char="•"/>
            </a:pPr>
            <a:r>
              <a:rPr lang="hu-HU" sz="700"/>
              <a:t>Szinergiák azonosítása az iparágak és okos települések között</a:t>
            </a:r>
            <a:endParaRPr sz="700"/>
          </a:p>
          <a:p>
            <a:pPr marL="171450" marR="0" lvl="0" indent="-152400" algn="l" rtl="0">
              <a:lnSpc>
                <a:spcPct val="100000"/>
              </a:lnSpc>
              <a:spcBef>
                <a:spcPts val="0"/>
              </a:spcBef>
              <a:spcAft>
                <a:spcPts val="0"/>
              </a:spcAft>
              <a:buSzPts val="700"/>
              <a:buChar char="•"/>
            </a:pPr>
            <a:r>
              <a:rPr lang="hu-HU" sz="700"/>
              <a:t>Adatvezérelt működés, folyamatok implementálása (autonóm, önműködő kereslet-kínálat alapú működés)</a:t>
            </a:r>
            <a:endParaRPr sz="700"/>
          </a:p>
        </p:txBody>
      </p:sp>
      <p:sp>
        <p:nvSpPr>
          <p:cNvPr id="989" name="Google Shape;989;p48"/>
          <p:cNvSpPr txBox="1"/>
          <p:nvPr/>
        </p:nvSpPr>
        <p:spPr>
          <a:xfrm>
            <a:off x="6448936" y="3593073"/>
            <a:ext cx="2138400" cy="213900"/>
          </a:xfrm>
          <a:prstGeom prst="rect">
            <a:avLst/>
          </a:prstGeom>
          <a:solidFill>
            <a:srgbClr val="C9DAF8"/>
          </a:solidFill>
          <a:ln>
            <a:noFill/>
          </a:ln>
          <a:effectLst>
            <a:outerShdw blurRad="57150" dist="19050" dir="5400000" algn="bl" rotWithShape="0">
              <a:srgbClr val="000000">
                <a:alpha val="49410"/>
              </a:srgbClr>
            </a:outerShdw>
          </a:effectLst>
        </p:spPr>
        <p:txBody>
          <a:bodyPr spcFirstLastPara="1" wrap="square" lIns="91425" tIns="90000"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Akciók 5 éven belül</a:t>
            </a:r>
            <a:endParaRPr sz="800" b="1" i="0" u="none" strike="noStrike" cap="none">
              <a:solidFill>
                <a:srgbClr val="000000"/>
              </a:solidFill>
              <a:latin typeface="Arial"/>
              <a:ea typeface="Arial"/>
              <a:cs typeface="Arial"/>
              <a:sym typeface="Arial"/>
            </a:endParaRPr>
          </a:p>
        </p:txBody>
      </p:sp>
      <p:sp>
        <p:nvSpPr>
          <p:cNvPr id="990" name="Google Shape;990;p48"/>
          <p:cNvSpPr txBox="1"/>
          <p:nvPr/>
        </p:nvSpPr>
        <p:spPr>
          <a:xfrm>
            <a:off x="500700" y="674852"/>
            <a:ext cx="8097900" cy="276600"/>
          </a:xfrm>
          <a:prstGeom prst="rect">
            <a:avLst/>
          </a:prstGeom>
          <a:solidFill>
            <a:srgbClr val="CCCCCC"/>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hu-HU" sz="700" b="1"/>
              <a:t>MI fejlesztési lehetőségek az energetika szektorban</a:t>
            </a:r>
            <a:endParaRPr sz="7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4"/>
        <p:cNvGrpSpPr/>
        <p:nvPr/>
      </p:nvGrpSpPr>
      <p:grpSpPr>
        <a:xfrm>
          <a:off x="0" y="0"/>
          <a:ext cx="0" cy="0"/>
          <a:chOff x="0" y="0"/>
          <a:chExt cx="0" cy="0"/>
        </a:xfrm>
      </p:grpSpPr>
      <p:sp>
        <p:nvSpPr>
          <p:cNvPr id="995" name="Google Shape;995;p49"/>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 Magyarország Mesterséges Intelligencia stratégiája </a:t>
            </a:r>
            <a:endParaRPr sz="2400" b="0" i="0" u="none" strike="noStrike" cap="none">
              <a:solidFill>
                <a:schemeClr val="dk1"/>
              </a:solidFill>
              <a:latin typeface="Arial"/>
              <a:ea typeface="Arial"/>
              <a:cs typeface="Arial"/>
              <a:sym typeface="Arial"/>
            </a:endParaRPr>
          </a:p>
        </p:txBody>
      </p:sp>
      <p:grpSp>
        <p:nvGrpSpPr>
          <p:cNvPr id="996" name="Google Shape;996;p49"/>
          <p:cNvGrpSpPr/>
          <p:nvPr/>
        </p:nvGrpSpPr>
        <p:grpSpPr>
          <a:xfrm>
            <a:off x="1161296" y="3526110"/>
            <a:ext cx="6738985" cy="1027500"/>
            <a:chOff x="433200" y="3233502"/>
            <a:chExt cx="8582508" cy="1027500"/>
          </a:xfrm>
        </p:grpSpPr>
        <p:sp>
          <p:nvSpPr>
            <p:cNvPr id="997" name="Google Shape;997;p49"/>
            <p:cNvSpPr/>
            <p:nvPr/>
          </p:nvSpPr>
          <p:spPr>
            <a:xfrm>
              <a:off x="433200"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Kompetencia fejlesztés</a:t>
              </a:r>
              <a:endParaRPr sz="900" b="1" i="0" u="none" strike="noStrike" cap="none">
                <a:solidFill>
                  <a:srgbClr val="000000"/>
                </a:solidFill>
                <a:latin typeface="Arial"/>
                <a:ea typeface="Arial"/>
                <a:cs typeface="Arial"/>
                <a:sym typeface="Arial"/>
              </a:endParaRPr>
            </a:p>
          </p:txBody>
        </p:sp>
        <p:sp>
          <p:nvSpPr>
            <p:cNvPr id="998" name="Google Shape;998;p49"/>
            <p:cNvSpPr/>
            <p:nvPr/>
          </p:nvSpPr>
          <p:spPr>
            <a:xfrm>
              <a:off x="1893192"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Kutatás- fejlesztés- innováció</a:t>
              </a:r>
              <a:endParaRPr sz="900" b="1" i="0" u="none" strike="noStrike" cap="none">
                <a:solidFill>
                  <a:srgbClr val="000000"/>
                </a:solidFill>
                <a:latin typeface="Arial"/>
                <a:ea typeface="Arial"/>
                <a:cs typeface="Arial"/>
                <a:sym typeface="Arial"/>
              </a:endParaRPr>
            </a:p>
          </p:txBody>
        </p:sp>
        <p:sp>
          <p:nvSpPr>
            <p:cNvPr id="999" name="Google Shape;999;p49"/>
            <p:cNvSpPr/>
            <p:nvPr/>
          </p:nvSpPr>
          <p:spPr>
            <a:xfrm>
              <a:off x="3353184"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Alkalmazások ösztönzése</a:t>
              </a:r>
              <a:endParaRPr sz="900" b="1" i="0" u="none" strike="noStrike" cap="none">
                <a:solidFill>
                  <a:srgbClr val="000000"/>
                </a:solidFill>
                <a:latin typeface="Arial"/>
                <a:ea typeface="Arial"/>
                <a:cs typeface="Arial"/>
                <a:sym typeface="Arial"/>
              </a:endParaRPr>
            </a:p>
          </p:txBody>
        </p:sp>
        <p:sp>
          <p:nvSpPr>
            <p:cNvPr id="1000" name="Google Shape;1000;p49"/>
            <p:cNvSpPr/>
            <p:nvPr/>
          </p:nvSpPr>
          <p:spPr>
            <a:xfrm>
              <a:off x="4813176"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Szabályozás és etikai keretek</a:t>
              </a:r>
              <a:endParaRPr sz="900" b="1" i="0" u="none" strike="noStrike" cap="none">
                <a:solidFill>
                  <a:srgbClr val="000000"/>
                </a:solidFill>
                <a:latin typeface="Arial"/>
                <a:ea typeface="Arial"/>
                <a:cs typeface="Arial"/>
                <a:sym typeface="Arial"/>
              </a:endParaRPr>
            </a:p>
          </p:txBody>
        </p:sp>
        <p:sp>
          <p:nvSpPr>
            <p:cNvPr id="1001" name="Google Shape;1001;p49"/>
            <p:cNvSpPr/>
            <p:nvPr/>
          </p:nvSpPr>
          <p:spPr>
            <a:xfrm>
              <a:off x="6273168"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Infrastruktúra fejlesztés</a:t>
              </a:r>
              <a:endParaRPr sz="900" b="1" i="0" u="none" strike="noStrike" cap="none">
                <a:solidFill>
                  <a:srgbClr val="000000"/>
                </a:solidFill>
                <a:latin typeface="Arial"/>
                <a:ea typeface="Arial"/>
                <a:cs typeface="Arial"/>
                <a:sym typeface="Arial"/>
              </a:endParaRPr>
            </a:p>
          </p:txBody>
        </p:sp>
        <p:sp>
          <p:nvSpPr>
            <p:cNvPr id="1002" name="Google Shape;1002;p49"/>
            <p:cNvSpPr/>
            <p:nvPr/>
          </p:nvSpPr>
          <p:spPr>
            <a:xfrm>
              <a:off x="7760208" y="3233502"/>
              <a:ext cx="1255500" cy="1027500"/>
            </a:xfrm>
            <a:prstGeom prst="rect">
              <a:avLst/>
            </a:prstGeom>
            <a:solidFill>
              <a:srgbClr val="D8D8D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000000"/>
                  </a:solidFill>
                  <a:latin typeface="Arial"/>
                  <a:ea typeface="Arial"/>
                  <a:cs typeface="Arial"/>
                  <a:sym typeface="Arial"/>
                </a:rPr>
                <a:t>Adatgazdaság beindítása</a:t>
              </a:r>
              <a:endParaRPr sz="900" b="1" i="0" u="none" strike="noStrike" cap="none">
                <a:solidFill>
                  <a:srgbClr val="000000"/>
                </a:solidFill>
                <a:latin typeface="Arial"/>
                <a:ea typeface="Arial"/>
                <a:cs typeface="Arial"/>
                <a:sym typeface="Arial"/>
              </a:endParaRPr>
            </a:p>
          </p:txBody>
        </p:sp>
      </p:grpSp>
      <p:sp>
        <p:nvSpPr>
          <p:cNvPr id="1003" name="Google Shape;1003;p49"/>
          <p:cNvSpPr/>
          <p:nvPr/>
        </p:nvSpPr>
        <p:spPr>
          <a:xfrm>
            <a:off x="1161288" y="3392424"/>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04" name="Google Shape;1004;p49"/>
          <p:cNvSpPr/>
          <p:nvPr/>
        </p:nvSpPr>
        <p:spPr>
          <a:xfrm>
            <a:off x="3763040" y="1833372"/>
            <a:ext cx="3196500" cy="1476900"/>
          </a:xfrm>
          <a:prstGeom prst="roundRect">
            <a:avLst>
              <a:gd name="adj" fmla="val 16667"/>
            </a:avLst>
          </a:prstGeom>
          <a:solidFill>
            <a:srgbClr val="00B050">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05" name="Google Shape;1005;p49"/>
          <p:cNvSpPr/>
          <p:nvPr/>
        </p:nvSpPr>
        <p:spPr>
          <a:xfrm>
            <a:off x="2075688" y="1833372"/>
            <a:ext cx="3196500" cy="1476900"/>
          </a:xfrm>
          <a:prstGeom prst="roundRect">
            <a:avLst>
              <a:gd name="adj" fmla="val 16667"/>
            </a:avLst>
          </a:prstGeom>
          <a:solidFill>
            <a:srgbClr val="558ED5">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06" name="Google Shape;1006;p49"/>
          <p:cNvSpPr/>
          <p:nvPr/>
        </p:nvSpPr>
        <p:spPr>
          <a:xfrm>
            <a:off x="3819764" y="2001003"/>
            <a:ext cx="1383300" cy="12348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Agrár szektor</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Egészségügy</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hu-HU" sz="1050" b="0" i="0" u="none" strike="noStrike" cap="none">
                <a:solidFill>
                  <a:schemeClr val="lt1"/>
                </a:solidFill>
                <a:latin typeface="Arial"/>
                <a:ea typeface="Arial"/>
                <a:cs typeface="Arial"/>
                <a:sym typeface="Arial"/>
              </a:rPr>
              <a:t>Közlekedés- logisztika</a:t>
            </a:r>
            <a:endParaRPr sz="1400" b="0" i="0" u="none" strike="noStrike" cap="none">
              <a:solidFill>
                <a:srgbClr val="000000"/>
              </a:solidFill>
              <a:latin typeface="Arial"/>
              <a:ea typeface="Arial"/>
              <a:cs typeface="Arial"/>
              <a:sym typeface="Arial"/>
            </a:endParaRPr>
          </a:p>
        </p:txBody>
      </p:sp>
      <p:sp>
        <p:nvSpPr>
          <p:cNvPr id="1007" name="Google Shape;1007;p49"/>
          <p:cNvSpPr/>
          <p:nvPr/>
        </p:nvSpPr>
        <p:spPr>
          <a:xfrm>
            <a:off x="2184482"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Gépi látás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Nyelvértelmezés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Anonimizálás</a:t>
            </a:r>
            <a:endParaRPr sz="9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Hálózatkutatás</a:t>
            </a:r>
            <a:endParaRPr sz="1400" b="0" i="0" u="none" strike="noStrike" cap="none">
              <a:solidFill>
                <a:srgbClr val="000000"/>
              </a:solidFill>
              <a:latin typeface="Arial"/>
              <a:ea typeface="Arial"/>
              <a:cs typeface="Arial"/>
              <a:sym typeface="Arial"/>
            </a:endParaRPr>
          </a:p>
        </p:txBody>
      </p:sp>
      <p:sp>
        <p:nvSpPr>
          <p:cNvPr id="1008" name="Google Shape;1008;p49"/>
          <p:cNvSpPr/>
          <p:nvPr/>
        </p:nvSpPr>
        <p:spPr>
          <a:xfrm>
            <a:off x="5455046" y="2381685"/>
            <a:ext cx="1383300" cy="854100"/>
          </a:xfrm>
          <a:prstGeom prst="roundRect">
            <a:avLst>
              <a:gd name="adj" fmla="val 16667"/>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Gyártás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Energetika</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lt1"/>
                </a:solidFill>
                <a:latin typeface="Arial"/>
                <a:ea typeface="Arial"/>
                <a:cs typeface="Arial"/>
                <a:sym typeface="Arial"/>
              </a:rPr>
              <a:t>Állami szolgáltatások</a:t>
            </a:r>
            <a:endParaRPr sz="1400" b="0" i="0" u="none" strike="noStrike" cap="none">
              <a:solidFill>
                <a:srgbClr val="000000"/>
              </a:solidFill>
              <a:latin typeface="Arial"/>
              <a:ea typeface="Arial"/>
              <a:cs typeface="Arial"/>
              <a:sym typeface="Arial"/>
            </a:endParaRPr>
          </a:p>
        </p:txBody>
      </p:sp>
      <p:sp>
        <p:nvSpPr>
          <p:cNvPr id="1009" name="Google Shape;1009;p49"/>
          <p:cNvSpPr txBox="1"/>
          <p:nvPr/>
        </p:nvSpPr>
        <p:spPr>
          <a:xfrm>
            <a:off x="2184482" y="1852368"/>
            <a:ext cx="1599000" cy="37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MI technológia fejlesztés</a:t>
            </a:r>
            <a:endParaRPr sz="1400" b="0" i="0" u="none" strike="noStrike" cap="none">
              <a:solidFill>
                <a:srgbClr val="000000"/>
              </a:solidFill>
              <a:latin typeface="Arial"/>
              <a:ea typeface="Arial"/>
              <a:cs typeface="Arial"/>
              <a:sym typeface="Arial"/>
            </a:endParaRPr>
          </a:p>
        </p:txBody>
      </p:sp>
      <p:sp>
        <p:nvSpPr>
          <p:cNvPr id="1010" name="Google Shape;1010;p49"/>
          <p:cNvSpPr txBox="1"/>
          <p:nvPr/>
        </p:nvSpPr>
        <p:spPr>
          <a:xfrm>
            <a:off x="5239135" y="1852368"/>
            <a:ext cx="1599000" cy="376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100"/>
              <a:buFont typeface="Arial"/>
              <a:buNone/>
            </a:pPr>
            <a:r>
              <a:rPr lang="hu-HU" sz="1100"/>
              <a:t>Szektorális h</a:t>
            </a:r>
            <a:r>
              <a:rPr lang="hu-HU" sz="1100" b="0" i="0" u="none" strike="noStrike" cap="none">
                <a:solidFill>
                  <a:srgbClr val="000000"/>
                </a:solidFill>
                <a:latin typeface="Arial"/>
                <a:ea typeface="Arial"/>
                <a:cs typeface="Arial"/>
                <a:sym typeface="Arial"/>
              </a:rPr>
              <a:t>atékonyság fejlesztés</a:t>
            </a:r>
            <a:endParaRPr sz="1400" b="0" i="0" u="none" strike="noStrike" cap="none">
              <a:solidFill>
                <a:srgbClr val="000000"/>
              </a:solidFill>
              <a:latin typeface="Arial"/>
              <a:ea typeface="Arial"/>
              <a:cs typeface="Arial"/>
              <a:sym typeface="Arial"/>
            </a:endParaRPr>
          </a:p>
        </p:txBody>
      </p:sp>
      <p:sp>
        <p:nvSpPr>
          <p:cNvPr id="1011" name="Google Shape;1011;p49"/>
          <p:cNvSpPr/>
          <p:nvPr/>
        </p:nvSpPr>
        <p:spPr>
          <a:xfrm>
            <a:off x="1058515"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Autonóm közlekedési rendszerek bevezetése</a:t>
            </a:r>
            <a:endParaRPr sz="1400" b="0" i="0" u="none" strike="noStrike" cap="none">
              <a:solidFill>
                <a:srgbClr val="000000"/>
              </a:solidFill>
              <a:latin typeface="Arial"/>
              <a:ea typeface="Arial"/>
              <a:cs typeface="Arial"/>
              <a:sym typeface="Arial"/>
            </a:endParaRPr>
          </a:p>
        </p:txBody>
      </p:sp>
      <p:sp>
        <p:nvSpPr>
          <p:cNvPr id="1012" name="Google Shape;1012;p49"/>
          <p:cNvSpPr/>
          <p:nvPr/>
        </p:nvSpPr>
        <p:spPr>
          <a:xfrm>
            <a:off x="247698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Egészség vezérelt digitális agrárium</a:t>
            </a:r>
            <a:endParaRPr sz="1400" b="0" i="0" u="none" strike="noStrike" cap="none">
              <a:solidFill>
                <a:srgbClr val="000000"/>
              </a:solidFill>
              <a:latin typeface="Arial"/>
              <a:ea typeface="Arial"/>
              <a:cs typeface="Arial"/>
              <a:sym typeface="Arial"/>
            </a:endParaRPr>
          </a:p>
        </p:txBody>
      </p:sp>
      <p:sp>
        <p:nvSpPr>
          <p:cNvPr id="1013" name="Google Shape;1013;p49"/>
          <p:cNvSpPr/>
          <p:nvPr/>
        </p:nvSpPr>
        <p:spPr>
          <a:xfrm>
            <a:off x="3895461"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Adattárca és személyre szabott szolgáltatások</a:t>
            </a:r>
            <a:endParaRPr sz="1400" b="0" i="0" u="none" strike="noStrike" cap="none">
              <a:solidFill>
                <a:srgbClr val="000000"/>
              </a:solidFill>
              <a:latin typeface="Arial"/>
              <a:ea typeface="Arial"/>
              <a:cs typeface="Arial"/>
              <a:sym typeface="Arial"/>
            </a:endParaRPr>
          </a:p>
        </p:txBody>
      </p:sp>
      <p:sp>
        <p:nvSpPr>
          <p:cNvPr id="1014" name="Google Shape;1014;p49"/>
          <p:cNvSpPr/>
          <p:nvPr/>
        </p:nvSpPr>
        <p:spPr>
          <a:xfrm>
            <a:off x="5313934"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Automatizált ügyintézés magyar nyelven</a:t>
            </a:r>
            <a:endParaRPr sz="1400" b="0" i="0" u="none" strike="noStrike" cap="none">
              <a:solidFill>
                <a:srgbClr val="000000"/>
              </a:solidFill>
              <a:latin typeface="Arial"/>
              <a:ea typeface="Arial"/>
              <a:cs typeface="Arial"/>
              <a:sym typeface="Arial"/>
            </a:endParaRPr>
          </a:p>
        </p:txBody>
      </p:sp>
      <p:sp>
        <p:nvSpPr>
          <p:cNvPr id="1015" name="Google Shape;1015;p49"/>
          <p:cNvSpPr/>
          <p:nvPr/>
        </p:nvSpPr>
        <p:spPr>
          <a:xfrm>
            <a:off x="6732408" y="807888"/>
            <a:ext cx="1210800" cy="867300"/>
          </a:xfrm>
          <a:prstGeom prst="upArrow">
            <a:avLst>
              <a:gd name="adj1" fmla="val 78887"/>
              <a:gd name="adj2" fmla="val 22587"/>
            </a:avLst>
          </a:prstGeom>
          <a:solidFill>
            <a:srgbClr val="DAE5F1"/>
          </a:solidFill>
          <a:ln w="127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0" i="0" u="none" strike="noStrike" cap="none">
                <a:solidFill>
                  <a:schemeClr val="dk1"/>
                </a:solidFill>
                <a:latin typeface="Arial"/>
                <a:ea typeface="Arial"/>
                <a:cs typeface="Arial"/>
                <a:sym typeface="Arial"/>
              </a:rPr>
              <a:t>MI támogatott személyes kompetencia fejlesztés</a:t>
            </a:r>
            <a:endParaRPr sz="1400" b="0" i="0" u="none" strike="noStrike" cap="none">
              <a:solidFill>
                <a:srgbClr val="000000"/>
              </a:solidFill>
              <a:latin typeface="Arial"/>
              <a:ea typeface="Arial"/>
              <a:cs typeface="Arial"/>
              <a:sym typeface="Arial"/>
            </a:endParaRPr>
          </a:p>
        </p:txBody>
      </p:sp>
      <p:sp>
        <p:nvSpPr>
          <p:cNvPr id="1016" name="Google Shape;1016;p49"/>
          <p:cNvSpPr/>
          <p:nvPr/>
        </p:nvSpPr>
        <p:spPr>
          <a:xfrm>
            <a:off x="1161288" y="1733931"/>
            <a:ext cx="6738600" cy="45600"/>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17" name="Google Shape;1017;p49"/>
          <p:cNvSpPr txBox="1"/>
          <p:nvPr/>
        </p:nvSpPr>
        <p:spPr>
          <a:xfrm rot="-5400000">
            <a:off x="124702" y="3739811"/>
            <a:ext cx="10275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Széleskörű alapozó pillérek</a:t>
            </a:r>
            <a:endParaRPr sz="1400" b="0" i="0" u="none" strike="noStrike" cap="none">
              <a:solidFill>
                <a:srgbClr val="000000"/>
              </a:solidFill>
              <a:latin typeface="Arial"/>
              <a:ea typeface="Arial"/>
              <a:cs typeface="Arial"/>
              <a:sym typeface="Arial"/>
            </a:endParaRPr>
          </a:p>
        </p:txBody>
      </p:sp>
      <p:sp>
        <p:nvSpPr>
          <p:cNvPr id="1018" name="Google Shape;1018;p49"/>
          <p:cNvSpPr txBox="1"/>
          <p:nvPr/>
        </p:nvSpPr>
        <p:spPr>
          <a:xfrm rot="-5400000">
            <a:off x="-24548" y="2272660"/>
            <a:ext cx="1326000" cy="600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a:t>Szektor </a:t>
            </a:r>
            <a:r>
              <a:rPr lang="hu-HU" sz="1100" b="0" i="0" u="none" strike="noStrike" cap="none">
                <a:solidFill>
                  <a:srgbClr val="000000"/>
                </a:solidFill>
                <a:latin typeface="Arial"/>
                <a:ea typeface="Arial"/>
                <a:cs typeface="Arial"/>
                <a:sym typeface="Arial"/>
              </a:rPr>
              <a:t>és technológia fókuszok</a:t>
            </a:r>
            <a:endParaRPr sz="1400" b="0" i="0" u="none" strike="noStrike" cap="none">
              <a:solidFill>
                <a:srgbClr val="000000"/>
              </a:solidFill>
              <a:latin typeface="Arial"/>
              <a:ea typeface="Arial"/>
              <a:cs typeface="Arial"/>
              <a:sym typeface="Arial"/>
            </a:endParaRPr>
          </a:p>
        </p:txBody>
      </p:sp>
      <p:sp>
        <p:nvSpPr>
          <p:cNvPr id="1019" name="Google Shape;1019;p49"/>
          <p:cNvSpPr txBox="1"/>
          <p:nvPr/>
        </p:nvSpPr>
        <p:spPr>
          <a:xfrm rot="-5400000">
            <a:off x="-112765" y="920828"/>
            <a:ext cx="1547400" cy="430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0" i="0" u="none" strike="noStrike" cap="none">
                <a:solidFill>
                  <a:srgbClr val="000000"/>
                </a:solidFill>
                <a:latin typeface="Arial"/>
                <a:ea typeface="Arial"/>
                <a:cs typeface="Arial"/>
                <a:sym typeface="Arial"/>
              </a:rPr>
              <a:t>Transzformatív projektek</a:t>
            </a:r>
            <a:endParaRPr sz="1400" b="0" i="0" u="none" strike="noStrike" cap="none">
              <a:solidFill>
                <a:srgbClr val="000000"/>
              </a:solidFill>
              <a:latin typeface="Arial"/>
              <a:ea typeface="Arial"/>
              <a:cs typeface="Arial"/>
              <a:sym typeface="Arial"/>
            </a:endParaRPr>
          </a:p>
        </p:txBody>
      </p:sp>
      <p:sp>
        <p:nvSpPr>
          <p:cNvPr id="1020" name="Google Shape;1020;p49"/>
          <p:cNvSpPr/>
          <p:nvPr/>
        </p:nvSpPr>
        <p:spPr>
          <a:xfrm>
            <a:off x="-91850" y="1822675"/>
            <a:ext cx="9460200" cy="2792100"/>
          </a:xfrm>
          <a:prstGeom prst="rect">
            <a:avLst/>
          </a:prstGeom>
          <a:solidFill>
            <a:srgbClr val="EFEFEF">
              <a:alpha val="78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24"/>
        <p:cNvGrpSpPr/>
        <p:nvPr/>
      </p:nvGrpSpPr>
      <p:grpSpPr>
        <a:xfrm>
          <a:off x="0" y="0"/>
          <a:ext cx="0" cy="0"/>
          <a:chOff x="0" y="0"/>
          <a:chExt cx="0" cy="0"/>
        </a:xfrm>
      </p:grpSpPr>
      <p:sp>
        <p:nvSpPr>
          <p:cNvPr id="1025" name="Google Shape;1025;p50"/>
          <p:cNvSpPr/>
          <p:nvPr/>
        </p:nvSpPr>
        <p:spPr>
          <a:xfrm>
            <a:off x="5434575" y="3944550"/>
            <a:ext cx="3271500" cy="522600"/>
          </a:xfrm>
          <a:prstGeom prst="rect">
            <a:avLst/>
          </a:prstGeom>
          <a:solidFill>
            <a:srgbClr val="999999"/>
          </a:solidFill>
          <a:ln w="9525" cap="flat" cmpd="sng">
            <a:solidFill>
              <a:srgbClr val="FF00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50"/>
          <p:cNvSpPr txBox="1"/>
          <p:nvPr/>
        </p:nvSpPr>
        <p:spPr>
          <a:xfrm>
            <a:off x="5789316" y="4041288"/>
            <a:ext cx="2802300" cy="415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r>
              <a:rPr lang="hu-HU" sz="1000" b="1">
                <a:solidFill>
                  <a:schemeClr val="dk1"/>
                </a:solidFill>
              </a:rPr>
              <a:t>Autonóm közlekedés nemzeti laboratórium </a:t>
            </a:r>
            <a:endParaRPr sz="1000" b="1"/>
          </a:p>
        </p:txBody>
      </p:sp>
      <p:sp>
        <p:nvSpPr>
          <p:cNvPr id="1027" name="Google Shape;1027;p50"/>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Autonóm közlekedési rendszerek bevezetése</a:t>
            </a:r>
            <a:endParaRPr sz="2400">
              <a:solidFill>
                <a:schemeClr val="dk1"/>
              </a:solidFill>
            </a:endParaRPr>
          </a:p>
        </p:txBody>
      </p:sp>
      <p:sp>
        <p:nvSpPr>
          <p:cNvPr id="1028" name="Google Shape;1028;p50"/>
          <p:cNvSpPr/>
          <p:nvPr/>
        </p:nvSpPr>
        <p:spPr>
          <a:xfrm>
            <a:off x="1604908" y="1450620"/>
            <a:ext cx="2214600" cy="2214600"/>
          </a:xfrm>
          <a:prstGeom prst="flowChartConnector">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endParaRPr sz="1200" b="0" i="0" u="none" strike="noStrike" cap="none">
              <a:solidFill>
                <a:schemeClr val="lt1"/>
              </a:solidFill>
              <a:latin typeface="Arial"/>
              <a:ea typeface="Arial"/>
              <a:cs typeface="Arial"/>
              <a:sym typeface="Arial"/>
            </a:endParaRPr>
          </a:p>
        </p:txBody>
      </p:sp>
      <p:sp>
        <p:nvSpPr>
          <p:cNvPr id="1029" name="Google Shape;1029;p50"/>
          <p:cNvSpPr/>
          <p:nvPr/>
        </p:nvSpPr>
        <p:spPr>
          <a:xfrm>
            <a:off x="496425" y="1067900"/>
            <a:ext cx="2427900" cy="840600"/>
          </a:xfrm>
          <a:prstGeom prst="rect">
            <a:avLst/>
          </a:prstGeom>
          <a:solidFill>
            <a:schemeClr val="lt2"/>
          </a:solid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None/>
            </a:pPr>
            <a:r>
              <a:rPr lang="hu-HU" sz="1000" b="0" i="0" u="none" strike="noStrike" cap="none">
                <a:solidFill>
                  <a:schemeClr val="dk1"/>
                </a:solidFill>
                <a:latin typeface="Arial"/>
                <a:ea typeface="Arial"/>
                <a:cs typeface="Arial"/>
                <a:sym typeface="Arial"/>
              </a:rPr>
              <a:t>A </a:t>
            </a:r>
            <a:r>
              <a:rPr lang="hu-HU" sz="1000" b="1" i="0" u="none" strike="noStrike" cap="none">
                <a:solidFill>
                  <a:schemeClr val="dk1"/>
                </a:solidFill>
                <a:latin typeface="Arial"/>
                <a:ea typeface="Arial"/>
                <a:cs typeface="Arial"/>
                <a:sym typeface="Arial"/>
              </a:rPr>
              <a:t>nemzetközi trendek nyomást helyeznek a hazai szereplőkre</a:t>
            </a:r>
            <a:r>
              <a:rPr lang="hu-HU" sz="1000" b="0" i="0" u="none" strike="noStrike" cap="none">
                <a:solidFill>
                  <a:schemeClr val="dk1"/>
                </a:solidFill>
                <a:latin typeface="Arial"/>
                <a:ea typeface="Arial"/>
                <a:cs typeface="Arial"/>
                <a:sym typeface="Arial"/>
              </a:rPr>
              <a:t>, elsősorban a reaktív szabályozóra</a:t>
            </a:r>
            <a:endParaRPr sz="1000"/>
          </a:p>
        </p:txBody>
      </p:sp>
      <p:sp>
        <p:nvSpPr>
          <p:cNvPr id="1030" name="Google Shape;1030;p50"/>
          <p:cNvSpPr/>
          <p:nvPr/>
        </p:nvSpPr>
        <p:spPr>
          <a:xfrm>
            <a:off x="2189552" y="2042279"/>
            <a:ext cx="1045500" cy="1045500"/>
          </a:xfrm>
          <a:prstGeom prst="flowChartConnector">
            <a:avLst/>
          </a:pr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endParaRPr sz="1200" b="0" i="0" u="none" strike="noStrike" cap="none">
              <a:solidFill>
                <a:schemeClr val="lt1"/>
              </a:solidFill>
              <a:latin typeface="Arial"/>
              <a:ea typeface="Arial"/>
              <a:cs typeface="Arial"/>
              <a:sym typeface="Arial"/>
            </a:endParaRPr>
          </a:p>
        </p:txBody>
      </p:sp>
      <p:sp>
        <p:nvSpPr>
          <p:cNvPr id="1031" name="Google Shape;1031;p50"/>
          <p:cNvSpPr txBox="1"/>
          <p:nvPr/>
        </p:nvSpPr>
        <p:spPr>
          <a:xfrm>
            <a:off x="2178152" y="2238106"/>
            <a:ext cx="1068300" cy="4155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None/>
            </a:pPr>
            <a:r>
              <a:rPr lang="hu-HU" sz="1000" b="1" i="0" u="none" strike="noStrike" cap="none">
                <a:solidFill>
                  <a:schemeClr val="dk1"/>
                </a:solidFill>
                <a:latin typeface="Arial"/>
                <a:ea typeface="Arial"/>
                <a:cs typeface="Arial"/>
                <a:sym typeface="Arial"/>
              </a:rPr>
              <a:t>Kritikus szereplők érdekeit egyeztető fórum</a:t>
            </a:r>
            <a:endParaRPr sz="1000"/>
          </a:p>
        </p:txBody>
      </p:sp>
      <p:sp>
        <p:nvSpPr>
          <p:cNvPr id="1032" name="Google Shape;1032;p50"/>
          <p:cNvSpPr txBox="1"/>
          <p:nvPr/>
        </p:nvSpPr>
        <p:spPr>
          <a:xfrm>
            <a:off x="3076687" y="3813041"/>
            <a:ext cx="1202400" cy="3708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a:solidFill>
                  <a:schemeClr val="dk1"/>
                </a:solidFill>
              </a:rPr>
              <a:t>Tesztkörnyezetek</a:t>
            </a:r>
            <a:endParaRPr sz="900">
              <a:solidFill>
                <a:schemeClr val="dk1"/>
              </a:solidFill>
            </a:endParaRPr>
          </a:p>
        </p:txBody>
      </p:sp>
      <p:sp>
        <p:nvSpPr>
          <p:cNvPr id="1033" name="Google Shape;1033;p50"/>
          <p:cNvSpPr txBox="1"/>
          <p:nvPr/>
        </p:nvSpPr>
        <p:spPr>
          <a:xfrm>
            <a:off x="1109177" y="3813791"/>
            <a:ext cx="1202400" cy="3693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b="0" i="0" u="none" strike="noStrike" cap="none">
                <a:solidFill>
                  <a:schemeClr val="dk1"/>
                </a:solidFill>
                <a:latin typeface="Arial"/>
                <a:ea typeface="Arial"/>
                <a:cs typeface="Arial"/>
                <a:sym typeface="Arial"/>
              </a:rPr>
              <a:t>Infrastruktúra fejlesztők/</a:t>
            </a:r>
            <a:r>
              <a:rPr lang="hu-HU" sz="900">
                <a:solidFill>
                  <a:schemeClr val="dk1"/>
                </a:solidFill>
              </a:rPr>
              <a:t>üzemeltetők</a:t>
            </a:r>
            <a:endParaRPr sz="900"/>
          </a:p>
        </p:txBody>
      </p:sp>
      <p:sp>
        <p:nvSpPr>
          <p:cNvPr id="1034" name="Google Shape;1034;p50"/>
          <p:cNvSpPr txBox="1"/>
          <p:nvPr/>
        </p:nvSpPr>
        <p:spPr>
          <a:xfrm>
            <a:off x="597451" y="3304705"/>
            <a:ext cx="1202400" cy="3693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b="0" i="0" u="none" strike="noStrike" cap="none">
                <a:solidFill>
                  <a:schemeClr val="dk1"/>
                </a:solidFill>
                <a:latin typeface="Arial"/>
                <a:ea typeface="Arial"/>
                <a:cs typeface="Arial"/>
                <a:sym typeface="Arial"/>
              </a:rPr>
              <a:t>Közösségi közlekedési </a:t>
            </a:r>
            <a:r>
              <a:rPr lang="hu-HU" sz="900">
                <a:solidFill>
                  <a:schemeClr val="dk1"/>
                </a:solidFill>
              </a:rPr>
              <a:t>szolgáltatók</a:t>
            </a:r>
            <a:endParaRPr sz="900"/>
          </a:p>
        </p:txBody>
      </p:sp>
      <p:sp>
        <p:nvSpPr>
          <p:cNvPr id="1035" name="Google Shape;1035;p50"/>
          <p:cNvSpPr txBox="1"/>
          <p:nvPr/>
        </p:nvSpPr>
        <p:spPr>
          <a:xfrm>
            <a:off x="3998451" y="2304459"/>
            <a:ext cx="1234800" cy="3708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a:solidFill>
                  <a:schemeClr val="dk1"/>
                </a:solidFill>
              </a:rPr>
              <a:t>Felhasználók</a:t>
            </a:r>
            <a:endParaRPr sz="900"/>
          </a:p>
        </p:txBody>
      </p:sp>
      <p:sp>
        <p:nvSpPr>
          <p:cNvPr id="1036" name="Google Shape;1036;p50"/>
          <p:cNvSpPr txBox="1"/>
          <p:nvPr/>
        </p:nvSpPr>
        <p:spPr>
          <a:xfrm>
            <a:off x="3609475" y="3312783"/>
            <a:ext cx="1202400" cy="3708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a:solidFill>
                  <a:schemeClr val="dk1"/>
                </a:solidFill>
              </a:rPr>
              <a:t>Szállítmányozók</a:t>
            </a:r>
            <a:endParaRPr sz="900">
              <a:solidFill>
                <a:schemeClr val="dk1"/>
              </a:solidFill>
            </a:endParaRPr>
          </a:p>
        </p:txBody>
      </p:sp>
      <p:sp>
        <p:nvSpPr>
          <p:cNvPr id="1037" name="Google Shape;1037;p50"/>
          <p:cNvSpPr txBox="1"/>
          <p:nvPr/>
        </p:nvSpPr>
        <p:spPr>
          <a:xfrm>
            <a:off x="3866500" y="2808621"/>
            <a:ext cx="1234800" cy="3708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b="0" i="0" u="none" strike="noStrike" cap="none">
                <a:solidFill>
                  <a:schemeClr val="dk1"/>
                </a:solidFill>
                <a:latin typeface="Arial"/>
                <a:ea typeface="Arial"/>
                <a:cs typeface="Arial"/>
                <a:sym typeface="Arial"/>
              </a:rPr>
              <a:t>Bizt</a:t>
            </a:r>
            <a:r>
              <a:rPr lang="hu-HU" sz="900">
                <a:solidFill>
                  <a:schemeClr val="dk1"/>
                </a:solidFill>
              </a:rPr>
              <a:t>o</a:t>
            </a:r>
            <a:r>
              <a:rPr lang="hu-HU" sz="900" b="0" i="0" u="none" strike="noStrike" cap="none">
                <a:solidFill>
                  <a:schemeClr val="dk1"/>
                </a:solidFill>
                <a:latin typeface="Arial"/>
                <a:ea typeface="Arial"/>
                <a:cs typeface="Arial"/>
                <a:sym typeface="Arial"/>
              </a:rPr>
              <a:t>sítók</a:t>
            </a:r>
            <a:endParaRPr sz="900"/>
          </a:p>
        </p:txBody>
      </p:sp>
      <p:sp>
        <p:nvSpPr>
          <p:cNvPr id="1038" name="Google Shape;1038;p50"/>
          <p:cNvSpPr/>
          <p:nvPr/>
        </p:nvSpPr>
        <p:spPr>
          <a:xfrm>
            <a:off x="2924275" y="716250"/>
            <a:ext cx="2657700" cy="1521900"/>
          </a:xfrm>
          <a:prstGeom prst="rightArrow">
            <a:avLst>
              <a:gd name="adj1" fmla="val 53481"/>
              <a:gd name="adj2" fmla="val 50000"/>
            </a:avLst>
          </a:prstGeom>
          <a:gradFill>
            <a:gsLst>
              <a:gs pos="0">
                <a:srgbClr val="1C4587"/>
              </a:gs>
              <a:gs pos="20000">
                <a:srgbClr val="0B5394"/>
              </a:gs>
              <a:gs pos="65000">
                <a:schemeClr val="lt2"/>
              </a:gs>
              <a:gs pos="100000">
                <a:schemeClr val="lt2"/>
              </a:gs>
            </a:gsLst>
            <a:lin ang="10801400" scaled="0"/>
          </a:grad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None/>
            </a:pPr>
            <a:r>
              <a:rPr lang="hu-HU" sz="1000" b="0" i="0" u="none" strike="noStrike" cap="none">
                <a:solidFill>
                  <a:schemeClr val="dk1"/>
                </a:solidFill>
                <a:latin typeface="Arial"/>
                <a:ea typeface="Arial"/>
                <a:cs typeface="Arial"/>
                <a:sym typeface="Arial"/>
              </a:rPr>
              <a:t>Egyeztető fórum tanulságainak becsatornázása a </a:t>
            </a:r>
            <a:r>
              <a:rPr lang="hu-HU" sz="1000" b="1" i="0" u="none" strike="noStrike" cap="none">
                <a:solidFill>
                  <a:schemeClr val="dk1"/>
                </a:solidFill>
                <a:latin typeface="Arial"/>
                <a:ea typeface="Arial"/>
                <a:cs typeface="Arial"/>
                <a:sym typeface="Arial"/>
              </a:rPr>
              <a:t>működési környezet</a:t>
            </a:r>
            <a:r>
              <a:rPr lang="hu-HU" sz="1000" b="0" i="0" u="none" strike="noStrike" cap="none">
                <a:solidFill>
                  <a:schemeClr val="dk1"/>
                </a:solidFill>
                <a:latin typeface="Arial"/>
                <a:ea typeface="Arial"/>
                <a:cs typeface="Arial"/>
                <a:sym typeface="Arial"/>
              </a:rPr>
              <a:t> kialakításába</a:t>
            </a:r>
            <a:endParaRPr sz="1000"/>
          </a:p>
        </p:txBody>
      </p:sp>
      <p:grpSp>
        <p:nvGrpSpPr>
          <p:cNvPr id="1039" name="Google Shape;1039;p50"/>
          <p:cNvGrpSpPr/>
          <p:nvPr/>
        </p:nvGrpSpPr>
        <p:grpSpPr>
          <a:xfrm>
            <a:off x="5648896" y="1117010"/>
            <a:ext cx="3214108" cy="1156078"/>
            <a:chOff x="7475551" y="1229467"/>
            <a:chExt cx="4285477" cy="1541437"/>
          </a:xfrm>
        </p:grpSpPr>
        <p:sp>
          <p:nvSpPr>
            <p:cNvPr id="1040" name="Google Shape;1040;p50"/>
            <p:cNvSpPr/>
            <p:nvPr/>
          </p:nvSpPr>
          <p:spPr>
            <a:xfrm>
              <a:off x="7475551" y="1229467"/>
              <a:ext cx="252000" cy="252000"/>
            </a:xfrm>
            <a:prstGeom prst="flowChartProcess">
              <a:avLst/>
            </a:prstGeom>
            <a:solidFill>
              <a:srgbClr val="1C4587"/>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hu-HU" sz="1000" b="0" i="0" u="none" strike="noStrike" cap="none">
                  <a:solidFill>
                    <a:schemeClr val="lt1"/>
                  </a:solidFill>
                  <a:latin typeface="Arial"/>
                  <a:ea typeface="Arial"/>
                  <a:cs typeface="Arial"/>
                  <a:sym typeface="Arial"/>
                </a:rPr>
                <a:t>1</a:t>
              </a:r>
              <a:endParaRPr sz="1000"/>
            </a:p>
          </p:txBody>
        </p:sp>
        <p:sp>
          <p:nvSpPr>
            <p:cNvPr id="1041" name="Google Shape;1041;p50"/>
            <p:cNvSpPr/>
            <p:nvPr/>
          </p:nvSpPr>
          <p:spPr>
            <a:xfrm>
              <a:off x="7475551" y="1596307"/>
              <a:ext cx="252000" cy="252000"/>
            </a:xfrm>
            <a:prstGeom prst="flowChartProcess">
              <a:avLst/>
            </a:prstGeom>
            <a:solidFill>
              <a:srgbClr val="1C4587"/>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hu-HU" sz="1000" b="0" i="0" u="none" strike="noStrike" cap="none">
                  <a:solidFill>
                    <a:schemeClr val="lt1"/>
                  </a:solidFill>
                  <a:latin typeface="Arial"/>
                  <a:ea typeface="Arial"/>
                  <a:cs typeface="Arial"/>
                  <a:sym typeface="Arial"/>
                </a:rPr>
                <a:t>2</a:t>
              </a:r>
              <a:endParaRPr sz="1000"/>
            </a:p>
          </p:txBody>
        </p:sp>
        <p:sp>
          <p:nvSpPr>
            <p:cNvPr id="1042" name="Google Shape;1042;p50"/>
            <p:cNvSpPr/>
            <p:nvPr/>
          </p:nvSpPr>
          <p:spPr>
            <a:xfrm>
              <a:off x="7475551" y="1963147"/>
              <a:ext cx="252000" cy="252000"/>
            </a:xfrm>
            <a:prstGeom prst="flowChartProcess">
              <a:avLst/>
            </a:prstGeom>
            <a:solidFill>
              <a:srgbClr val="1C4587"/>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hu-HU" sz="1000" b="0" i="0" u="none" strike="noStrike" cap="none">
                  <a:solidFill>
                    <a:schemeClr val="lt1"/>
                  </a:solidFill>
                  <a:latin typeface="Arial"/>
                  <a:ea typeface="Arial"/>
                  <a:cs typeface="Arial"/>
                  <a:sym typeface="Arial"/>
                </a:rPr>
                <a:t>3</a:t>
              </a:r>
              <a:endParaRPr sz="1000"/>
            </a:p>
          </p:txBody>
        </p:sp>
        <p:sp>
          <p:nvSpPr>
            <p:cNvPr id="1043" name="Google Shape;1043;p50"/>
            <p:cNvSpPr/>
            <p:nvPr/>
          </p:nvSpPr>
          <p:spPr>
            <a:xfrm>
              <a:off x="7475551" y="2329987"/>
              <a:ext cx="252000" cy="252000"/>
            </a:xfrm>
            <a:prstGeom prst="flowChartProcess">
              <a:avLst/>
            </a:prstGeom>
            <a:solidFill>
              <a:srgbClr val="1C4587"/>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hu-HU" sz="1000" b="0" i="0" u="none" strike="noStrike" cap="none">
                  <a:solidFill>
                    <a:schemeClr val="lt1"/>
                  </a:solidFill>
                  <a:latin typeface="Arial"/>
                  <a:ea typeface="Arial"/>
                  <a:cs typeface="Arial"/>
                  <a:sym typeface="Arial"/>
                </a:rPr>
                <a:t>4</a:t>
              </a:r>
              <a:endParaRPr sz="1000"/>
            </a:p>
          </p:txBody>
        </p:sp>
        <p:sp>
          <p:nvSpPr>
            <p:cNvPr id="1044" name="Google Shape;1044;p50"/>
            <p:cNvSpPr txBox="1"/>
            <p:nvPr/>
          </p:nvSpPr>
          <p:spPr>
            <a:xfrm>
              <a:off x="7801027" y="1232356"/>
              <a:ext cx="3960000" cy="2154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hu-HU" sz="1000" b="1" i="0" u="none" strike="noStrike" cap="none">
                  <a:solidFill>
                    <a:schemeClr val="dk1"/>
                  </a:solidFill>
                  <a:latin typeface="Arial"/>
                  <a:ea typeface="Arial"/>
                  <a:cs typeface="Arial"/>
                  <a:sym typeface="Arial"/>
                </a:rPr>
                <a:t>Szabályozói környezet megalkotása</a:t>
              </a:r>
              <a:endParaRPr sz="1000"/>
            </a:p>
          </p:txBody>
        </p:sp>
        <p:sp>
          <p:nvSpPr>
            <p:cNvPr id="1045" name="Google Shape;1045;p50"/>
            <p:cNvSpPr txBox="1"/>
            <p:nvPr/>
          </p:nvSpPr>
          <p:spPr>
            <a:xfrm>
              <a:off x="7801027" y="1601605"/>
              <a:ext cx="3960000" cy="2154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hu-HU" sz="1000" b="1" i="0" u="none" strike="noStrike" cap="none">
                  <a:solidFill>
                    <a:schemeClr val="dk1"/>
                  </a:solidFill>
                  <a:latin typeface="Arial"/>
                  <a:ea typeface="Arial"/>
                  <a:cs typeface="Arial"/>
                  <a:sym typeface="Arial"/>
                </a:rPr>
                <a:t>Fizikai környezet kialakítása</a:t>
              </a:r>
              <a:endParaRPr sz="1000"/>
            </a:p>
          </p:txBody>
        </p:sp>
        <p:sp>
          <p:nvSpPr>
            <p:cNvPr id="1046" name="Google Shape;1046;p50"/>
            <p:cNvSpPr txBox="1"/>
            <p:nvPr/>
          </p:nvSpPr>
          <p:spPr>
            <a:xfrm>
              <a:off x="7801028" y="1970854"/>
              <a:ext cx="3960000" cy="2154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hu-HU" sz="1000" b="1" i="0" u="none" strike="noStrike" cap="none">
                  <a:solidFill>
                    <a:schemeClr val="dk1"/>
                  </a:solidFill>
                  <a:latin typeface="Arial"/>
                  <a:ea typeface="Arial"/>
                  <a:cs typeface="Arial"/>
                  <a:sym typeface="Arial"/>
                </a:rPr>
                <a:t>Biztonságos működési környezet kialakítása</a:t>
              </a:r>
              <a:endParaRPr sz="1000"/>
            </a:p>
          </p:txBody>
        </p:sp>
        <p:sp>
          <p:nvSpPr>
            <p:cNvPr id="1047" name="Google Shape;1047;p50"/>
            <p:cNvSpPr txBox="1"/>
            <p:nvPr/>
          </p:nvSpPr>
          <p:spPr>
            <a:xfrm>
              <a:off x="7801028" y="2340104"/>
              <a:ext cx="3960000" cy="430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hu-HU" sz="1000" b="1" i="0" u="none" strike="noStrike" cap="none">
                  <a:solidFill>
                    <a:schemeClr val="dk1"/>
                  </a:solidFill>
                  <a:latin typeface="Arial"/>
                  <a:ea typeface="Arial"/>
                  <a:cs typeface="Arial"/>
                  <a:sym typeface="Arial"/>
                </a:rPr>
                <a:t>Piacérett / felhasználóbarát környezet megteremtése</a:t>
              </a:r>
              <a:endParaRPr sz="1000"/>
            </a:p>
          </p:txBody>
        </p:sp>
      </p:grpSp>
      <p:sp>
        <p:nvSpPr>
          <p:cNvPr id="1048" name="Google Shape;1048;p50"/>
          <p:cNvSpPr/>
          <p:nvPr/>
        </p:nvSpPr>
        <p:spPr>
          <a:xfrm>
            <a:off x="5434584" y="2657867"/>
            <a:ext cx="3271552" cy="323166"/>
          </a:xfrm>
          <a:prstGeom prst="flowChartProcess">
            <a:avLst/>
          </a:prstGeom>
          <a:solidFill>
            <a:srgbClr val="1C4587"/>
          </a:solid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None/>
            </a:pPr>
            <a:r>
              <a:rPr lang="hu-HU" sz="1000" b="1" i="0" u="none" strike="noStrike" cap="none">
                <a:solidFill>
                  <a:schemeClr val="lt1"/>
                </a:solidFill>
                <a:latin typeface="Arial"/>
                <a:ea typeface="Arial"/>
                <a:cs typeface="Arial"/>
                <a:sym typeface="Arial"/>
              </a:rPr>
              <a:t>Rendszerintegráció és ökoszisztémába rendezés</a:t>
            </a:r>
            <a:endParaRPr sz="1000"/>
          </a:p>
        </p:txBody>
      </p:sp>
      <p:sp>
        <p:nvSpPr>
          <p:cNvPr id="1049" name="Google Shape;1049;p50"/>
          <p:cNvSpPr/>
          <p:nvPr/>
        </p:nvSpPr>
        <p:spPr>
          <a:xfrm rot="10800000" flipH="1">
            <a:off x="6127989" y="2363176"/>
            <a:ext cx="1885800" cy="204600"/>
          </a:xfrm>
          <a:prstGeom prst="triangle">
            <a:avLst>
              <a:gd name="adj" fmla="val 50000"/>
            </a:avLst>
          </a:prstGeom>
          <a:solidFill>
            <a:srgbClr val="F3F3F3"/>
          </a:solidFill>
          <a:ln w="19050" cap="flat" cmpd="sng">
            <a:solidFill>
              <a:srgbClr val="1C4587"/>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endParaRPr sz="1200" b="0" i="0" u="none" strike="noStrike" cap="none">
              <a:solidFill>
                <a:schemeClr val="lt1"/>
              </a:solidFill>
              <a:latin typeface="Arial"/>
              <a:ea typeface="Arial"/>
              <a:cs typeface="Arial"/>
              <a:sym typeface="Arial"/>
            </a:endParaRPr>
          </a:p>
        </p:txBody>
      </p:sp>
      <p:sp>
        <p:nvSpPr>
          <p:cNvPr id="1050" name="Google Shape;1050;p50"/>
          <p:cNvSpPr txBox="1"/>
          <p:nvPr/>
        </p:nvSpPr>
        <p:spPr>
          <a:xfrm>
            <a:off x="355502" y="2809380"/>
            <a:ext cx="1202400" cy="3693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a:solidFill>
                  <a:schemeClr val="dk1"/>
                </a:solidFill>
              </a:rPr>
              <a:t>Fejlesztők</a:t>
            </a:r>
            <a:endParaRPr sz="900"/>
          </a:p>
        </p:txBody>
      </p:sp>
      <p:sp>
        <p:nvSpPr>
          <p:cNvPr id="1051" name="Google Shape;1051;p50"/>
          <p:cNvSpPr txBox="1"/>
          <p:nvPr/>
        </p:nvSpPr>
        <p:spPr>
          <a:xfrm>
            <a:off x="223552" y="2314055"/>
            <a:ext cx="1202400" cy="3693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a:solidFill>
                  <a:schemeClr val="dk1"/>
                </a:solidFill>
              </a:rPr>
              <a:t>Szabályozó</a:t>
            </a:r>
            <a:endParaRPr sz="900"/>
          </a:p>
        </p:txBody>
      </p:sp>
      <p:sp>
        <p:nvSpPr>
          <p:cNvPr id="1052" name="Google Shape;1052;p50"/>
          <p:cNvSpPr/>
          <p:nvPr/>
        </p:nvSpPr>
        <p:spPr>
          <a:xfrm>
            <a:off x="1784322" y="1636688"/>
            <a:ext cx="1885800" cy="1885800"/>
          </a:xfrm>
          <a:prstGeom prst="ellipse">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53" name="Google Shape;1053;p50"/>
          <p:cNvCxnSpPr/>
          <p:nvPr/>
        </p:nvCxnSpPr>
        <p:spPr>
          <a:xfrm>
            <a:off x="623215" y="1710707"/>
            <a:ext cx="1741500" cy="0"/>
          </a:xfrm>
          <a:prstGeom prst="straightConnector1">
            <a:avLst/>
          </a:prstGeom>
          <a:noFill/>
          <a:ln w="9525" cap="flat" cmpd="sng">
            <a:solidFill>
              <a:schemeClr val="dk2"/>
            </a:solidFill>
            <a:prstDash val="dash"/>
            <a:round/>
            <a:headEnd type="none" w="med" len="med"/>
            <a:tailEnd type="none" w="med" len="med"/>
          </a:ln>
        </p:spPr>
      </p:cxnSp>
      <p:cxnSp>
        <p:nvCxnSpPr>
          <p:cNvPr id="1054" name="Google Shape;1054;p50"/>
          <p:cNvCxnSpPr/>
          <p:nvPr/>
        </p:nvCxnSpPr>
        <p:spPr>
          <a:xfrm>
            <a:off x="3082172" y="1715366"/>
            <a:ext cx="1543200" cy="0"/>
          </a:xfrm>
          <a:prstGeom prst="straightConnector1">
            <a:avLst/>
          </a:prstGeom>
          <a:noFill/>
          <a:ln w="9525" cap="flat" cmpd="sng">
            <a:solidFill>
              <a:schemeClr val="dk2"/>
            </a:solidFill>
            <a:prstDash val="dash"/>
            <a:round/>
            <a:headEnd type="none" w="med" len="med"/>
            <a:tailEnd type="none" w="med" len="med"/>
          </a:ln>
        </p:spPr>
      </p:cxnSp>
      <p:sp>
        <p:nvSpPr>
          <p:cNvPr id="1055" name="Google Shape;1055;p50"/>
          <p:cNvSpPr/>
          <p:nvPr/>
        </p:nvSpPr>
        <p:spPr>
          <a:xfrm rot="3630944">
            <a:off x="3546860" y="2228788"/>
            <a:ext cx="155430" cy="204586"/>
          </a:xfrm>
          <a:prstGeom prst="chevron">
            <a:avLst>
              <a:gd name="adj"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50"/>
          <p:cNvSpPr/>
          <p:nvPr/>
        </p:nvSpPr>
        <p:spPr>
          <a:xfrm rot="10793363">
            <a:off x="2574139" y="3406655"/>
            <a:ext cx="155400" cy="204600"/>
          </a:xfrm>
          <a:prstGeom prst="chevron">
            <a:avLst>
              <a:gd name="adj"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50"/>
          <p:cNvSpPr/>
          <p:nvPr/>
        </p:nvSpPr>
        <p:spPr>
          <a:xfrm rot="-4548164">
            <a:off x="1772019" y="2108466"/>
            <a:ext cx="155345" cy="204679"/>
          </a:xfrm>
          <a:prstGeom prst="chevron">
            <a:avLst>
              <a:gd name="adj"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50"/>
          <p:cNvSpPr/>
          <p:nvPr/>
        </p:nvSpPr>
        <p:spPr>
          <a:xfrm rot="-6637">
            <a:off x="4494294" y="1613087"/>
            <a:ext cx="155400" cy="204600"/>
          </a:xfrm>
          <a:prstGeom prst="chevron">
            <a:avLst>
              <a:gd name="adj"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50"/>
          <p:cNvSpPr/>
          <p:nvPr/>
        </p:nvSpPr>
        <p:spPr>
          <a:xfrm rot="-6637">
            <a:off x="1819523" y="1610054"/>
            <a:ext cx="155400" cy="204600"/>
          </a:xfrm>
          <a:prstGeom prst="chevron">
            <a:avLst>
              <a:gd name="adj"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50"/>
          <p:cNvSpPr/>
          <p:nvPr/>
        </p:nvSpPr>
        <p:spPr>
          <a:xfrm rot="-6637">
            <a:off x="3546869" y="1613087"/>
            <a:ext cx="155400" cy="204600"/>
          </a:xfrm>
          <a:prstGeom prst="chevron">
            <a:avLst>
              <a:gd name="adj"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50"/>
          <p:cNvSpPr/>
          <p:nvPr/>
        </p:nvSpPr>
        <p:spPr>
          <a:xfrm rot="-6637">
            <a:off x="1049794" y="1613087"/>
            <a:ext cx="155400" cy="204600"/>
          </a:xfrm>
          <a:prstGeom prst="chevron">
            <a:avLst>
              <a:gd name="adj"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50"/>
          <p:cNvSpPr txBox="1"/>
          <p:nvPr/>
        </p:nvSpPr>
        <p:spPr>
          <a:xfrm>
            <a:off x="2082808" y="4268622"/>
            <a:ext cx="1202400" cy="3708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hu-HU" sz="900">
                <a:solidFill>
                  <a:schemeClr val="dk1"/>
                </a:solidFill>
              </a:rPr>
              <a:t>Kutatók</a:t>
            </a:r>
            <a:endParaRPr sz="900">
              <a:solidFill>
                <a:schemeClr val="dk1"/>
              </a:solidFill>
            </a:endParaRPr>
          </a:p>
        </p:txBody>
      </p:sp>
      <p:sp>
        <p:nvSpPr>
          <p:cNvPr id="1063" name="Google Shape;1063;p50"/>
          <p:cNvSpPr/>
          <p:nvPr/>
        </p:nvSpPr>
        <p:spPr>
          <a:xfrm>
            <a:off x="5435121" y="3126280"/>
            <a:ext cx="3271552" cy="323166"/>
          </a:xfrm>
          <a:prstGeom prst="flowChartProcess">
            <a:avLst/>
          </a:prstGeom>
          <a:solidFill>
            <a:srgbClr val="1C4587"/>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r>
              <a:rPr lang="hu-HU" sz="1000" b="1">
                <a:solidFill>
                  <a:schemeClr val="lt1"/>
                </a:solidFill>
              </a:rPr>
              <a:t>K+F erőforrások harmonizálása</a:t>
            </a:r>
            <a:endParaRPr sz="1000"/>
          </a:p>
        </p:txBody>
      </p:sp>
      <p:sp>
        <p:nvSpPr>
          <p:cNvPr id="1064" name="Google Shape;1064;p50"/>
          <p:cNvSpPr/>
          <p:nvPr/>
        </p:nvSpPr>
        <p:spPr>
          <a:xfrm flipH="1">
            <a:off x="6128002" y="3594701"/>
            <a:ext cx="1885800" cy="204600"/>
          </a:xfrm>
          <a:prstGeom prst="triangle">
            <a:avLst>
              <a:gd name="adj" fmla="val 50000"/>
            </a:avLst>
          </a:prstGeom>
          <a:solidFill>
            <a:srgbClr val="F3F3F3"/>
          </a:solidFill>
          <a:ln w="19050" cap="flat" cmpd="sng">
            <a:solidFill>
              <a:srgbClr val="1C4587"/>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endParaRPr sz="1200" b="0" i="0" u="none" strike="noStrike" cap="none">
              <a:solidFill>
                <a:schemeClr val="lt1"/>
              </a:solidFill>
              <a:latin typeface="Arial"/>
              <a:ea typeface="Arial"/>
              <a:cs typeface="Arial"/>
              <a:sym typeface="Arial"/>
            </a:endParaRPr>
          </a:p>
        </p:txBody>
      </p:sp>
      <p:cxnSp>
        <p:nvCxnSpPr>
          <p:cNvPr id="1065" name="Google Shape;1065;p50"/>
          <p:cNvCxnSpPr>
            <a:stCxn id="1048" idx="1"/>
            <a:endCxn id="1063" idx="1"/>
          </p:cNvCxnSpPr>
          <p:nvPr/>
        </p:nvCxnSpPr>
        <p:spPr>
          <a:xfrm>
            <a:off x="5434584" y="2819450"/>
            <a:ext cx="600" cy="468300"/>
          </a:xfrm>
          <a:prstGeom prst="curvedConnector3">
            <a:avLst>
              <a:gd name="adj1" fmla="val -39687500"/>
            </a:avLst>
          </a:prstGeom>
          <a:noFill/>
          <a:ln w="19050" cap="flat" cmpd="sng">
            <a:solidFill>
              <a:schemeClr val="dk2"/>
            </a:solidFill>
            <a:prstDash val="solid"/>
            <a:round/>
            <a:headEnd type="none" w="med" len="med"/>
            <a:tailEnd type="stealth" w="med" len="med"/>
          </a:ln>
        </p:spPr>
      </p:cxnSp>
      <p:cxnSp>
        <p:nvCxnSpPr>
          <p:cNvPr id="1066" name="Google Shape;1066;p50"/>
          <p:cNvCxnSpPr>
            <a:stCxn id="1063" idx="3"/>
            <a:endCxn id="1048" idx="3"/>
          </p:cNvCxnSpPr>
          <p:nvPr/>
        </p:nvCxnSpPr>
        <p:spPr>
          <a:xfrm rot="10800000">
            <a:off x="8706073" y="2819563"/>
            <a:ext cx="600" cy="468300"/>
          </a:xfrm>
          <a:prstGeom prst="curvedConnector3">
            <a:avLst>
              <a:gd name="adj1" fmla="val -39687500"/>
            </a:avLst>
          </a:prstGeom>
          <a:noFill/>
          <a:ln w="19050" cap="flat" cmpd="sng">
            <a:solidFill>
              <a:schemeClr val="dk2"/>
            </a:solidFill>
            <a:prstDash val="solid"/>
            <a:round/>
            <a:headEnd type="none" w="med" len="med"/>
            <a:tailEnd type="triangle" w="med" len="med"/>
          </a:ln>
        </p:spPr>
      </p:cxnSp>
      <p:sp>
        <p:nvSpPr>
          <p:cNvPr id="1067" name="Google Shape;1067;p50"/>
          <p:cNvSpPr/>
          <p:nvPr/>
        </p:nvSpPr>
        <p:spPr>
          <a:xfrm>
            <a:off x="5643046" y="4122147"/>
            <a:ext cx="189000" cy="189000"/>
          </a:xfrm>
          <a:prstGeom prst="flowChartProcess">
            <a:avLst/>
          </a:prstGeom>
          <a:solidFill>
            <a:srgbClr val="1C4587"/>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None/>
            </a:pPr>
            <a:endParaRPr sz="1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1"/>
        <p:cNvGrpSpPr/>
        <p:nvPr/>
      </p:nvGrpSpPr>
      <p:grpSpPr>
        <a:xfrm>
          <a:off x="0" y="0"/>
          <a:ext cx="0" cy="0"/>
          <a:chOff x="0" y="0"/>
          <a:chExt cx="0" cy="0"/>
        </a:xfrm>
      </p:grpSpPr>
      <p:sp>
        <p:nvSpPr>
          <p:cNvPr id="1072" name="Google Shape;1072;p51"/>
          <p:cNvSpPr txBox="1"/>
          <p:nvPr/>
        </p:nvSpPr>
        <p:spPr>
          <a:xfrm>
            <a:off x="433200" y="233250"/>
            <a:ext cx="8165400" cy="6355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Egészségvezérelt élelmiszer értéklánc adattermelése </a:t>
            </a:r>
            <a:endParaRPr sz="2400" b="0" i="0" u="none" strike="noStrike" cap="none">
              <a:solidFill>
                <a:schemeClr val="dk1"/>
              </a:solidFill>
              <a:latin typeface="Arial"/>
              <a:ea typeface="Arial"/>
              <a:cs typeface="Arial"/>
              <a:sym typeface="Arial"/>
            </a:endParaRPr>
          </a:p>
        </p:txBody>
      </p:sp>
      <p:sp>
        <p:nvSpPr>
          <p:cNvPr id="1073" name="Google Shape;1073;p51"/>
          <p:cNvSpPr txBox="1"/>
          <p:nvPr/>
        </p:nvSpPr>
        <p:spPr>
          <a:xfrm>
            <a:off x="250321" y="4270180"/>
            <a:ext cx="1462877" cy="30777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hu-HU" sz="1400" b="1" i="0" u="none" strike="noStrike" cap="none">
                <a:solidFill>
                  <a:srgbClr val="000000"/>
                </a:solidFill>
                <a:latin typeface="Arial"/>
                <a:ea typeface="Arial"/>
                <a:cs typeface="Arial"/>
                <a:sym typeface="Arial"/>
              </a:rPr>
              <a:t>Egészségügy</a:t>
            </a:r>
            <a:endParaRPr sz="1400" b="0" i="0" u="none" strike="noStrike" cap="none">
              <a:solidFill>
                <a:srgbClr val="000000"/>
              </a:solidFill>
              <a:latin typeface="Arial"/>
              <a:ea typeface="Arial"/>
              <a:cs typeface="Arial"/>
              <a:sym typeface="Arial"/>
            </a:endParaRPr>
          </a:p>
        </p:txBody>
      </p:sp>
      <p:sp>
        <p:nvSpPr>
          <p:cNvPr id="1074" name="Google Shape;1074;p51"/>
          <p:cNvSpPr txBox="1"/>
          <p:nvPr/>
        </p:nvSpPr>
        <p:spPr>
          <a:xfrm>
            <a:off x="173737" y="3389308"/>
            <a:ext cx="1563609" cy="52322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hu-HU" sz="1400" b="1" i="0" u="none" strike="noStrike" cap="none">
                <a:solidFill>
                  <a:srgbClr val="000000"/>
                </a:solidFill>
                <a:latin typeface="Arial"/>
                <a:ea typeface="Arial"/>
                <a:cs typeface="Arial"/>
                <a:sym typeface="Arial"/>
              </a:rPr>
              <a:t>Táplálkozás és mozgás adatok</a:t>
            </a:r>
            <a:endParaRPr sz="1400" b="0" i="0" u="none" strike="noStrike" cap="none">
              <a:solidFill>
                <a:srgbClr val="000000"/>
              </a:solidFill>
              <a:latin typeface="Arial"/>
              <a:ea typeface="Arial"/>
              <a:cs typeface="Arial"/>
              <a:sym typeface="Arial"/>
            </a:endParaRPr>
          </a:p>
        </p:txBody>
      </p:sp>
      <p:sp>
        <p:nvSpPr>
          <p:cNvPr id="1075" name="Google Shape;1075;p51"/>
          <p:cNvSpPr txBox="1"/>
          <p:nvPr/>
        </p:nvSpPr>
        <p:spPr>
          <a:xfrm>
            <a:off x="250322" y="2446443"/>
            <a:ext cx="1462877" cy="52322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hu-HU" sz="1400" b="1" i="0" u="none" strike="noStrike" cap="none">
                <a:solidFill>
                  <a:srgbClr val="000000"/>
                </a:solidFill>
                <a:latin typeface="Arial"/>
                <a:ea typeface="Arial"/>
                <a:cs typeface="Arial"/>
                <a:sym typeface="Arial"/>
              </a:rPr>
              <a:t>Élelmiszer feldolgozás</a:t>
            </a:r>
            <a:endParaRPr sz="1400" b="0" i="0" u="none" strike="noStrike" cap="none">
              <a:solidFill>
                <a:srgbClr val="000000"/>
              </a:solidFill>
              <a:latin typeface="Arial"/>
              <a:ea typeface="Arial"/>
              <a:cs typeface="Arial"/>
              <a:sym typeface="Arial"/>
            </a:endParaRPr>
          </a:p>
        </p:txBody>
      </p:sp>
      <p:sp>
        <p:nvSpPr>
          <p:cNvPr id="1076" name="Google Shape;1076;p51"/>
          <p:cNvSpPr txBox="1"/>
          <p:nvPr/>
        </p:nvSpPr>
        <p:spPr>
          <a:xfrm>
            <a:off x="250320" y="1443079"/>
            <a:ext cx="1462877" cy="52322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hu-HU" sz="1400" b="1" i="0" u="none" strike="noStrike" cap="none">
                <a:solidFill>
                  <a:srgbClr val="000000"/>
                </a:solidFill>
                <a:latin typeface="Arial"/>
                <a:ea typeface="Arial"/>
                <a:cs typeface="Arial"/>
                <a:sym typeface="Arial"/>
              </a:rPr>
              <a:t>Élelmiszer termelés</a:t>
            </a:r>
            <a:endParaRPr sz="1400" b="0" i="0" u="none" strike="noStrike" cap="none">
              <a:solidFill>
                <a:srgbClr val="000000"/>
              </a:solidFill>
              <a:latin typeface="Arial"/>
              <a:ea typeface="Arial"/>
              <a:cs typeface="Arial"/>
              <a:sym typeface="Arial"/>
            </a:endParaRPr>
          </a:p>
        </p:txBody>
      </p:sp>
      <p:sp>
        <p:nvSpPr>
          <p:cNvPr id="1077" name="Google Shape;1077;p51"/>
          <p:cNvSpPr/>
          <p:nvPr/>
        </p:nvSpPr>
        <p:spPr>
          <a:xfrm>
            <a:off x="867834" y="2016761"/>
            <a:ext cx="166327" cy="360679"/>
          </a:xfrm>
          <a:prstGeom prst="down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78" name="Google Shape;1078;p51"/>
          <p:cNvSpPr/>
          <p:nvPr/>
        </p:nvSpPr>
        <p:spPr>
          <a:xfrm>
            <a:off x="867833" y="2961056"/>
            <a:ext cx="166327" cy="360679"/>
          </a:xfrm>
          <a:prstGeom prst="down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79" name="Google Shape;1079;p51"/>
          <p:cNvSpPr/>
          <p:nvPr/>
        </p:nvSpPr>
        <p:spPr>
          <a:xfrm>
            <a:off x="867833" y="3984591"/>
            <a:ext cx="166327" cy="360679"/>
          </a:xfrm>
          <a:prstGeom prst="downArrow">
            <a:avLst>
              <a:gd name="adj1" fmla="val 50000"/>
              <a:gd name="adj2"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1080" name="Google Shape;1080;p51"/>
          <p:cNvCxnSpPr/>
          <p:nvPr/>
        </p:nvCxnSpPr>
        <p:spPr>
          <a:xfrm>
            <a:off x="4515900" y="960120"/>
            <a:ext cx="0" cy="3745406"/>
          </a:xfrm>
          <a:prstGeom prst="straightConnector1">
            <a:avLst/>
          </a:prstGeom>
          <a:noFill/>
          <a:ln w="9525" cap="flat" cmpd="sng">
            <a:solidFill>
              <a:srgbClr val="4A7DBA"/>
            </a:solidFill>
            <a:prstDash val="solid"/>
            <a:round/>
            <a:headEnd type="none" w="sm" len="sm"/>
            <a:tailEnd type="none" w="sm" len="sm"/>
          </a:ln>
        </p:spPr>
      </p:cxnSp>
      <p:sp>
        <p:nvSpPr>
          <p:cNvPr id="1081" name="Google Shape;1081;p51"/>
          <p:cNvSpPr txBox="1"/>
          <p:nvPr/>
        </p:nvSpPr>
        <p:spPr>
          <a:xfrm>
            <a:off x="2606042" y="868775"/>
            <a:ext cx="1542326" cy="4308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1" i="0" u="none" strike="noStrike" cap="none">
                <a:solidFill>
                  <a:srgbClr val="000000"/>
                </a:solidFill>
                <a:latin typeface="Arial"/>
                <a:ea typeface="Arial"/>
                <a:cs typeface="Arial"/>
                <a:sym typeface="Arial"/>
              </a:rPr>
              <a:t>Állami/szabályozott adattermelés</a:t>
            </a:r>
            <a:endParaRPr sz="1400" b="0" i="0" u="none" strike="noStrike" cap="none">
              <a:solidFill>
                <a:srgbClr val="000000"/>
              </a:solidFill>
              <a:latin typeface="Arial"/>
              <a:ea typeface="Arial"/>
              <a:cs typeface="Arial"/>
              <a:sym typeface="Arial"/>
            </a:endParaRPr>
          </a:p>
        </p:txBody>
      </p:sp>
      <p:sp>
        <p:nvSpPr>
          <p:cNvPr id="1082" name="Google Shape;1082;p51"/>
          <p:cNvSpPr txBox="1"/>
          <p:nvPr/>
        </p:nvSpPr>
        <p:spPr>
          <a:xfrm>
            <a:off x="4678301" y="868775"/>
            <a:ext cx="2261989" cy="4308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1100" b="1" i="0" u="none" strike="noStrike" cap="none">
                <a:solidFill>
                  <a:srgbClr val="000000"/>
                </a:solidFill>
                <a:latin typeface="Arial"/>
                <a:ea typeface="Arial"/>
                <a:cs typeface="Arial"/>
                <a:sym typeface="Arial"/>
              </a:rPr>
              <a:t>Egyedi/piaci szereplő által végzett adattermelés</a:t>
            </a:r>
            <a:endParaRPr sz="1400" b="0" i="0" u="none" strike="noStrike" cap="none">
              <a:solidFill>
                <a:srgbClr val="000000"/>
              </a:solidFill>
              <a:latin typeface="Arial"/>
              <a:ea typeface="Arial"/>
              <a:cs typeface="Arial"/>
              <a:sym typeface="Arial"/>
            </a:endParaRPr>
          </a:p>
        </p:txBody>
      </p:sp>
      <p:sp>
        <p:nvSpPr>
          <p:cNvPr id="1083" name="Google Shape;1083;p51"/>
          <p:cNvSpPr/>
          <p:nvPr/>
        </p:nvSpPr>
        <p:spPr>
          <a:xfrm>
            <a:off x="3776473" y="1559164"/>
            <a:ext cx="739415" cy="4308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84" name="Google Shape;1084;p51"/>
          <p:cNvSpPr/>
          <p:nvPr/>
        </p:nvSpPr>
        <p:spPr>
          <a:xfrm>
            <a:off x="2606042" y="2573278"/>
            <a:ext cx="1909846" cy="4308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85" name="Google Shape;1085;p51"/>
          <p:cNvSpPr/>
          <p:nvPr/>
        </p:nvSpPr>
        <p:spPr>
          <a:xfrm>
            <a:off x="4353500" y="3495471"/>
            <a:ext cx="162388" cy="4308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86" name="Google Shape;1086;p51"/>
          <p:cNvSpPr/>
          <p:nvPr/>
        </p:nvSpPr>
        <p:spPr>
          <a:xfrm>
            <a:off x="2211974" y="4183380"/>
            <a:ext cx="2330462" cy="43088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87" name="Google Shape;1087;p51"/>
          <p:cNvSpPr/>
          <p:nvPr/>
        </p:nvSpPr>
        <p:spPr>
          <a:xfrm>
            <a:off x="4515888" y="2570222"/>
            <a:ext cx="1060663" cy="430887"/>
          </a:xfrm>
          <a:prstGeom prst="rect">
            <a:avLst/>
          </a:prstGeom>
          <a:solidFill>
            <a:srgbClr val="95373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88" name="Google Shape;1088;p51"/>
          <p:cNvSpPr/>
          <p:nvPr/>
        </p:nvSpPr>
        <p:spPr>
          <a:xfrm>
            <a:off x="4515888" y="1559164"/>
            <a:ext cx="1409421" cy="430887"/>
          </a:xfrm>
          <a:prstGeom prst="rect">
            <a:avLst/>
          </a:prstGeom>
          <a:solidFill>
            <a:srgbClr val="95373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89" name="Google Shape;1089;p51"/>
          <p:cNvSpPr/>
          <p:nvPr/>
        </p:nvSpPr>
        <p:spPr>
          <a:xfrm>
            <a:off x="4515887" y="3495470"/>
            <a:ext cx="2261989" cy="430887"/>
          </a:xfrm>
          <a:prstGeom prst="rect">
            <a:avLst/>
          </a:prstGeom>
          <a:solidFill>
            <a:srgbClr val="95373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090" name="Google Shape;1090;p51"/>
          <p:cNvSpPr/>
          <p:nvPr/>
        </p:nvSpPr>
        <p:spPr>
          <a:xfrm>
            <a:off x="4529858" y="4183380"/>
            <a:ext cx="1060663" cy="430887"/>
          </a:xfrm>
          <a:prstGeom prst="rect">
            <a:avLst/>
          </a:prstGeom>
          <a:solidFill>
            <a:srgbClr val="95373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94"/>
        <p:cNvGrpSpPr/>
        <p:nvPr/>
      </p:nvGrpSpPr>
      <p:grpSpPr>
        <a:xfrm>
          <a:off x="0" y="0"/>
          <a:ext cx="0" cy="0"/>
          <a:chOff x="0" y="0"/>
          <a:chExt cx="0" cy="0"/>
        </a:xfrm>
      </p:grpSpPr>
      <p:cxnSp>
        <p:nvCxnSpPr>
          <p:cNvPr id="1095" name="Google Shape;1095;p52"/>
          <p:cNvCxnSpPr/>
          <p:nvPr/>
        </p:nvCxnSpPr>
        <p:spPr>
          <a:xfrm>
            <a:off x="4592100" y="883920"/>
            <a:ext cx="0" cy="3745500"/>
          </a:xfrm>
          <a:prstGeom prst="straightConnector1">
            <a:avLst/>
          </a:prstGeom>
          <a:noFill/>
          <a:ln w="9525" cap="flat" cmpd="sng">
            <a:solidFill>
              <a:srgbClr val="4A7DBA"/>
            </a:solidFill>
            <a:prstDash val="dash"/>
            <a:round/>
            <a:headEnd type="none" w="sm" len="sm"/>
            <a:tailEnd type="none" w="sm" len="sm"/>
          </a:ln>
        </p:spPr>
      </p:cxnSp>
      <p:sp>
        <p:nvSpPr>
          <p:cNvPr id="1096" name="Google Shape;1096;p52"/>
          <p:cNvSpPr txBox="1"/>
          <p:nvPr/>
        </p:nvSpPr>
        <p:spPr>
          <a:xfrm>
            <a:off x="433200" y="46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Egészségvezérelt élelmiszer értéklánc </a:t>
            </a:r>
            <a:r>
              <a:rPr lang="hu-HU" sz="2400">
                <a:solidFill>
                  <a:schemeClr val="dk1"/>
                </a:solidFill>
              </a:rPr>
              <a:t>felépítése</a:t>
            </a:r>
            <a:r>
              <a:rPr lang="hu-HU" sz="2400" b="0" i="0" u="none" strike="noStrike" cap="none">
                <a:solidFill>
                  <a:schemeClr val="dk1"/>
                </a:solidFill>
                <a:latin typeface="Arial"/>
                <a:ea typeface="Arial"/>
                <a:cs typeface="Arial"/>
                <a:sym typeface="Arial"/>
              </a:rPr>
              <a:t> </a:t>
            </a:r>
            <a:endParaRPr sz="2400" b="0" i="0" u="none" strike="noStrike" cap="none">
              <a:solidFill>
                <a:schemeClr val="dk1"/>
              </a:solidFill>
              <a:latin typeface="Arial"/>
              <a:ea typeface="Arial"/>
              <a:cs typeface="Arial"/>
              <a:sym typeface="Arial"/>
            </a:endParaRPr>
          </a:p>
        </p:txBody>
      </p:sp>
      <p:sp>
        <p:nvSpPr>
          <p:cNvPr id="1097" name="Google Shape;1097;p52"/>
          <p:cNvSpPr/>
          <p:nvPr/>
        </p:nvSpPr>
        <p:spPr>
          <a:xfrm>
            <a:off x="1108600" y="918173"/>
            <a:ext cx="1601400" cy="1050000"/>
          </a:xfrm>
          <a:prstGeom prst="rect">
            <a:avLst/>
          </a:prstGeom>
          <a:solidFill>
            <a:srgbClr val="6D9EEB"/>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700"/>
              <a:t>?</a:t>
            </a:r>
            <a:endParaRPr sz="700" b="0" i="0" u="none" strike="noStrike" cap="none">
              <a:solidFill>
                <a:srgbClr val="000000"/>
              </a:solidFill>
              <a:latin typeface="Arial"/>
              <a:ea typeface="Arial"/>
              <a:cs typeface="Arial"/>
              <a:sym typeface="Arial"/>
            </a:endParaRPr>
          </a:p>
        </p:txBody>
      </p:sp>
      <p:sp>
        <p:nvSpPr>
          <p:cNvPr id="1098" name="Google Shape;1098;p52"/>
          <p:cNvSpPr/>
          <p:nvPr/>
        </p:nvSpPr>
        <p:spPr>
          <a:xfrm>
            <a:off x="2822752" y="918173"/>
            <a:ext cx="1601400" cy="1050000"/>
          </a:xfrm>
          <a:prstGeom prst="rect">
            <a:avLst/>
          </a:prstGeom>
          <a:solidFill>
            <a:srgbClr val="6D9EEB"/>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dk1"/>
              </a:buClr>
              <a:buSzPts val="1100"/>
              <a:buFont typeface="Arial"/>
              <a:buNone/>
            </a:pPr>
            <a:r>
              <a:rPr lang="hu-HU" sz="700">
                <a:solidFill>
                  <a:schemeClr val="dk1"/>
                </a:solidFill>
              </a:rPr>
              <a:t>?</a:t>
            </a:r>
            <a:endParaRPr sz="700" b="0" i="0" u="none" strike="noStrike" cap="none">
              <a:solidFill>
                <a:schemeClr val="dk1"/>
              </a:solidFill>
              <a:latin typeface="Arial"/>
              <a:ea typeface="Arial"/>
              <a:cs typeface="Arial"/>
              <a:sym typeface="Arial"/>
            </a:endParaRPr>
          </a:p>
        </p:txBody>
      </p:sp>
      <p:sp>
        <p:nvSpPr>
          <p:cNvPr id="1099" name="Google Shape;1099;p52"/>
          <p:cNvSpPr/>
          <p:nvPr/>
        </p:nvSpPr>
        <p:spPr>
          <a:xfrm>
            <a:off x="4759574" y="924676"/>
            <a:ext cx="1601400" cy="1050000"/>
          </a:xfrm>
          <a:prstGeom prst="rect">
            <a:avLst/>
          </a:prstGeom>
          <a:solidFill>
            <a:srgbClr val="6D9EEB"/>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700"/>
              <a:t>?</a:t>
            </a:r>
            <a:endParaRPr sz="700" b="0" i="0" u="none" strike="noStrike" cap="none">
              <a:solidFill>
                <a:srgbClr val="000000"/>
              </a:solidFill>
              <a:latin typeface="Arial"/>
              <a:ea typeface="Arial"/>
              <a:cs typeface="Arial"/>
              <a:sym typeface="Arial"/>
            </a:endParaRPr>
          </a:p>
        </p:txBody>
      </p:sp>
      <p:sp>
        <p:nvSpPr>
          <p:cNvPr id="1100" name="Google Shape;1100;p52"/>
          <p:cNvSpPr/>
          <p:nvPr/>
        </p:nvSpPr>
        <p:spPr>
          <a:xfrm>
            <a:off x="6468623" y="921930"/>
            <a:ext cx="1601400" cy="1050000"/>
          </a:xfrm>
          <a:prstGeom prst="rect">
            <a:avLst/>
          </a:prstGeom>
          <a:solidFill>
            <a:srgbClr val="6D9EEB"/>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700"/>
              <a:t>?</a:t>
            </a:r>
            <a:endParaRPr sz="700" b="0" i="0" u="none" strike="noStrike" cap="none">
              <a:solidFill>
                <a:srgbClr val="000000"/>
              </a:solidFill>
              <a:latin typeface="Arial"/>
              <a:ea typeface="Arial"/>
              <a:cs typeface="Arial"/>
              <a:sym typeface="Arial"/>
            </a:endParaRPr>
          </a:p>
        </p:txBody>
      </p:sp>
      <p:sp>
        <p:nvSpPr>
          <p:cNvPr id="1101" name="Google Shape;1101;p52"/>
          <p:cNvSpPr/>
          <p:nvPr/>
        </p:nvSpPr>
        <p:spPr>
          <a:xfrm>
            <a:off x="6468623" y="2051870"/>
            <a:ext cx="1601400" cy="720600"/>
          </a:xfrm>
          <a:prstGeom prst="rect">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Saját összefüggésekben való keresések</a:t>
            </a:r>
            <a:r>
              <a:rPr lang="hu-HU" sz="900">
                <a:solidFill>
                  <a:schemeClr val="dk1"/>
                </a:solidFill>
              </a:rPr>
              <a:t>, tudatosabb élemd</a:t>
            </a:r>
            <a:endParaRPr sz="900" b="0" i="0" u="none" strike="noStrike" cap="none">
              <a:solidFill>
                <a:schemeClr val="dk1"/>
              </a:solidFill>
              <a:latin typeface="Arial"/>
              <a:ea typeface="Arial"/>
              <a:cs typeface="Arial"/>
              <a:sym typeface="Arial"/>
            </a:endParaRPr>
          </a:p>
        </p:txBody>
      </p:sp>
      <p:sp>
        <p:nvSpPr>
          <p:cNvPr id="1102" name="Google Shape;1102;p52"/>
          <p:cNvSpPr/>
          <p:nvPr/>
        </p:nvSpPr>
        <p:spPr>
          <a:xfrm>
            <a:off x="6468623" y="2844787"/>
            <a:ext cx="1601400" cy="9702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Egységes egészségügyi adattér</a:t>
            </a:r>
            <a:endParaRPr sz="900" b="0" i="0" u="none" strike="noStrike" cap="none">
              <a:solidFill>
                <a:schemeClr val="dk1"/>
              </a:solidFill>
              <a:latin typeface="Arial"/>
              <a:ea typeface="Arial"/>
              <a:cs typeface="Arial"/>
              <a:sym typeface="Arial"/>
            </a:endParaRPr>
          </a:p>
        </p:txBody>
      </p:sp>
      <p:sp>
        <p:nvSpPr>
          <p:cNvPr id="1103" name="Google Shape;1103;p52"/>
          <p:cNvSpPr/>
          <p:nvPr/>
        </p:nvSpPr>
        <p:spPr>
          <a:xfrm>
            <a:off x="961825" y="747500"/>
            <a:ext cx="7698600" cy="1056600"/>
          </a:xfrm>
          <a:prstGeom prst="rightArrow">
            <a:avLst>
              <a:gd name="adj1" fmla="val 50000"/>
              <a:gd name="adj2" fmla="val 50000"/>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498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4" name="Google Shape;1104;p52"/>
          <p:cNvSpPr txBox="1"/>
          <p:nvPr/>
        </p:nvSpPr>
        <p:spPr>
          <a:xfrm>
            <a:off x="6507450" y="1016675"/>
            <a:ext cx="1563600" cy="523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1" i="0" u="none" strike="noStrike" cap="none">
                <a:solidFill>
                  <a:srgbClr val="000000"/>
                </a:solidFill>
                <a:latin typeface="Arial"/>
                <a:ea typeface="Arial"/>
                <a:cs typeface="Arial"/>
                <a:sym typeface="Arial"/>
              </a:rPr>
              <a:t>Egészségügy</a:t>
            </a:r>
            <a:endParaRPr sz="1000" b="0" i="0" u="none" strike="noStrike" cap="none">
              <a:solidFill>
                <a:srgbClr val="000000"/>
              </a:solidFill>
              <a:latin typeface="Arial"/>
              <a:ea typeface="Arial"/>
              <a:cs typeface="Arial"/>
              <a:sym typeface="Arial"/>
            </a:endParaRPr>
          </a:p>
        </p:txBody>
      </p:sp>
      <p:sp>
        <p:nvSpPr>
          <p:cNvPr id="1105" name="Google Shape;1105;p52"/>
          <p:cNvSpPr txBox="1"/>
          <p:nvPr/>
        </p:nvSpPr>
        <p:spPr>
          <a:xfrm>
            <a:off x="4785086" y="1014026"/>
            <a:ext cx="1563600" cy="523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1" i="0" u="none" strike="noStrike" cap="none">
                <a:solidFill>
                  <a:srgbClr val="000000"/>
                </a:solidFill>
                <a:latin typeface="Arial"/>
                <a:ea typeface="Arial"/>
                <a:cs typeface="Arial"/>
                <a:sym typeface="Arial"/>
              </a:rPr>
              <a:t>Táplálkozás és mozgás adatok</a:t>
            </a:r>
            <a:endParaRPr sz="1000" b="0" i="0" u="none" strike="noStrike" cap="none">
              <a:solidFill>
                <a:srgbClr val="000000"/>
              </a:solidFill>
              <a:latin typeface="Arial"/>
              <a:ea typeface="Arial"/>
              <a:cs typeface="Arial"/>
              <a:sym typeface="Arial"/>
            </a:endParaRPr>
          </a:p>
        </p:txBody>
      </p:sp>
      <p:sp>
        <p:nvSpPr>
          <p:cNvPr id="1106" name="Google Shape;1106;p52"/>
          <p:cNvSpPr txBox="1"/>
          <p:nvPr/>
        </p:nvSpPr>
        <p:spPr>
          <a:xfrm>
            <a:off x="2919659" y="1027761"/>
            <a:ext cx="1462800" cy="523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1" i="0" u="none" strike="noStrike" cap="none">
                <a:solidFill>
                  <a:srgbClr val="000000"/>
                </a:solidFill>
                <a:latin typeface="Arial"/>
                <a:ea typeface="Arial"/>
                <a:cs typeface="Arial"/>
                <a:sym typeface="Arial"/>
              </a:rPr>
              <a:t>Élelmiszer feldolgozás</a:t>
            </a:r>
            <a:endParaRPr sz="1000" b="0" i="0" u="none" strike="noStrike" cap="none">
              <a:solidFill>
                <a:srgbClr val="000000"/>
              </a:solidFill>
              <a:latin typeface="Arial"/>
              <a:ea typeface="Arial"/>
              <a:cs typeface="Arial"/>
              <a:sym typeface="Arial"/>
            </a:endParaRPr>
          </a:p>
        </p:txBody>
      </p:sp>
      <p:sp>
        <p:nvSpPr>
          <p:cNvPr id="1107" name="Google Shape;1107;p52"/>
          <p:cNvSpPr txBox="1"/>
          <p:nvPr/>
        </p:nvSpPr>
        <p:spPr>
          <a:xfrm>
            <a:off x="1164732" y="1015397"/>
            <a:ext cx="1462800" cy="523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1" i="0" u="none" strike="noStrike" cap="none">
                <a:solidFill>
                  <a:srgbClr val="000000"/>
                </a:solidFill>
                <a:latin typeface="Arial"/>
                <a:ea typeface="Arial"/>
                <a:cs typeface="Arial"/>
                <a:sym typeface="Arial"/>
              </a:rPr>
              <a:t>Élelmiszer termelés</a:t>
            </a:r>
            <a:endParaRPr sz="1000" b="0" i="0" u="none" strike="noStrike" cap="none">
              <a:solidFill>
                <a:srgbClr val="000000"/>
              </a:solidFill>
              <a:latin typeface="Arial"/>
              <a:ea typeface="Arial"/>
              <a:cs typeface="Arial"/>
              <a:sym typeface="Arial"/>
            </a:endParaRPr>
          </a:p>
        </p:txBody>
      </p:sp>
      <p:sp>
        <p:nvSpPr>
          <p:cNvPr id="1108" name="Google Shape;1108;p52"/>
          <p:cNvSpPr/>
          <p:nvPr/>
        </p:nvSpPr>
        <p:spPr>
          <a:xfrm rot="-5400000">
            <a:off x="2710565" y="1103129"/>
            <a:ext cx="166200" cy="360600"/>
          </a:xfrm>
          <a:prstGeom prst="downArrow">
            <a:avLst>
              <a:gd name="adj1" fmla="val 50000"/>
              <a:gd name="adj2"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109" name="Google Shape;1109;p52"/>
          <p:cNvSpPr/>
          <p:nvPr/>
        </p:nvSpPr>
        <p:spPr>
          <a:xfrm rot="-5400000">
            <a:off x="4375125" y="1094925"/>
            <a:ext cx="476700" cy="360600"/>
          </a:xfrm>
          <a:prstGeom prst="downArrow">
            <a:avLst>
              <a:gd name="adj1" fmla="val 50000"/>
              <a:gd name="adj2" fmla="val 5000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110" name="Google Shape;1110;p52"/>
          <p:cNvSpPr/>
          <p:nvPr/>
        </p:nvSpPr>
        <p:spPr>
          <a:xfrm rot="-5400000">
            <a:off x="6367534" y="1103129"/>
            <a:ext cx="166200" cy="360600"/>
          </a:xfrm>
          <a:prstGeom prst="downArrow">
            <a:avLst>
              <a:gd name="adj1" fmla="val 50000"/>
              <a:gd name="adj2"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111" name="Google Shape;1111;p52"/>
          <p:cNvSpPr txBox="1"/>
          <p:nvPr/>
        </p:nvSpPr>
        <p:spPr>
          <a:xfrm>
            <a:off x="1108600" y="4013400"/>
            <a:ext cx="3324600" cy="430800"/>
          </a:xfrm>
          <a:prstGeom prst="rect">
            <a:avLst/>
          </a:prstGeom>
          <a:noFill/>
          <a:ln w="9525" cap="flat" cmpd="sng">
            <a:solidFill>
              <a:schemeClr val="dk2"/>
            </a:solidFill>
            <a:prstDash val="dot"/>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Egészségtudatos élelmiszer vásárlás</a:t>
            </a:r>
            <a:endParaRPr sz="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a:t>
            </a:r>
            <a:endParaRPr sz="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Termeléstámogató MI szolgáltatások</a:t>
            </a:r>
            <a:endParaRPr sz="800" b="1" i="0" u="none" strike="noStrike" cap="none">
              <a:solidFill>
                <a:srgbClr val="000000"/>
              </a:solidFill>
              <a:latin typeface="Arial"/>
              <a:ea typeface="Arial"/>
              <a:cs typeface="Arial"/>
              <a:sym typeface="Arial"/>
            </a:endParaRPr>
          </a:p>
        </p:txBody>
      </p:sp>
      <p:sp>
        <p:nvSpPr>
          <p:cNvPr id="1112" name="Google Shape;1112;p52"/>
          <p:cNvSpPr txBox="1"/>
          <p:nvPr/>
        </p:nvSpPr>
        <p:spPr>
          <a:xfrm>
            <a:off x="4751000" y="4011625"/>
            <a:ext cx="3318900" cy="430800"/>
          </a:xfrm>
          <a:prstGeom prst="rect">
            <a:avLst/>
          </a:prstGeom>
          <a:noFill/>
          <a:ln w="9525" cap="flat" cmpd="sng">
            <a:solidFill>
              <a:schemeClr val="dk2"/>
            </a:solidFill>
            <a:prstDash val="dot"/>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Egészségtudatos életmód</a:t>
            </a:r>
            <a:endParaRPr sz="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 </a:t>
            </a:r>
            <a:endParaRPr sz="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Személyes életmódot támogató MI szolgáltatások</a:t>
            </a:r>
            <a:endParaRPr sz="800" b="1" i="0" u="none" strike="noStrike" cap="none">
              <a:solidFill>
                <a:srgbClr val="000000"/>
              </a:solidFill>
              <a:latin typeface="Arial"/>
              <a:ea typeface="Arial"/>
              <a:cs typeface="Arial"/>
              <a:sym typeface="Arial"/>
            </a:endParaRPr>
          </a:p>
        </p:txBody>
      </p:sp>
      <p:sp>
        <p:nvSpPr>
          <p:cNvPr id="1113" name="Google Shape;1113;p52"/>
          <p:cNvSpPr/>
          <p:nvPr/>
        </p:nvSpPr>
        <p:spPr>
          <a:xfrm>
            <a:off x="1108600" y="2044178"/>
            <a:ext cx="1601400" cy="720600"/>
          </a:xfrm>
          <a:prstGeom prst="rect">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Élelmiszer feldolgozással való összekapcsolás</a:t>
            </a:r>
            <a:endParaRPr sz="900" b="0" i="0" u="none" strike="noStrike" cap="none">
              <a:solidFill>
                <a:schemeClr val="dk1"/>
              </a:solidFill>
              <a:latin typeface="Arial"/>
              <a:ea typeface="Arial"/>
              <a:cs typeface="Arial"/>
              <a:sym typeface="Arial"/>
            </a:endParaRPr>
          </a:p>
        </p:txBody>
      </p:sp>
      <p:sp>
        <p:nvSpPr>
          <p:cNvPr id="1114" name="Google Shape;1114;p52"/>
          <p:cNvSpPr/>
          <p:nvPr/>
        </p:nvSpPr>
        <p:spPr>
          <a:xfrm>
            <a:off x="1108600" y="2837095"/>
            <a:ext cx="1601400" cy="9702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100"/>
              <a:buFont typeface="Arial"/>
              <a:buNone/>
            </a:pPr>
            <a:r>
              <a:rPr lang="hu-HU" sz="900" b="0" i="0" u="none" strike="noStrike" cap="none">
                <a:solidFill>
                  <a:schemeClr val="dk1"/>
                </a:solidFill>
                <a:latin typeface="Arial"/>
                <a:ea typeface="Arial"/>
                <a:cs typeface="Arial"/>
                <a:sym typeface="Arial"/>
              </a:rPr>
              <a:t>Egységesen vezetett adatgyűjtés, integrált helyalapú termelési adatok, egészségességi szempontok mérése</a:t>
            </a:r>
            <a:endParaRPr sz="900" b="0" i="0" u="none" strike="noStrike" cap="none">
              <a:solidFill>
                <a:schemeClr val="dk1"/>
              </a:solidFill>
              <a:latin typeface="Arial"/>
              <a:ea typeface="Arial"/>
              <a:cs typeface="Arial"/>
              <a:sym typeface="Arial"/>
            </a:endParaRPr>
          </a:p>
        </p:txBody>
      </p:sp>
      <p:cxnSp>
        <p:nvCxnSpPr>
          <p:cNvPr id="1115" name="Google Shape;1115;p52"/>
          <p:cNvCxnSpPr>
            <a:stCxn id="1107" idx="0"/>
            <a:endCxn id="1104" idx="0"/>
          </p:cNvCxnSpPr>
          <p:nvPr/>
        </p:nvCxnSpPr>
        <p:spPr>
          <a:xfrm rot="-5400000" flipH="1">
            <a:off x="4592082" y="-1680553"/>
            <a:ext cx="1200" cy="5393100"/>
          </a:xfrm>
          <a:prstGeom prst="bentConnector3">
            <a:avLst>
              <a:gd name="adj1" fmla="val -19843750"/>
            </a:avLst>
          </a:prstGeom>
          <a:noFill/>
          <a:ln w="9525" cap="flat" cmpd="sng">
            <a:solidFill>
              <a:schemeClr val="dk2"/>
            </a:solidFill>
            <a:prstDash val="solid"/>
            <a:round/>
            <a:headEnd type="none" w="sm" len="sm"/>
            <a:tailEnd type="triangle" w="med" len="med"/>
          </a:ln>
        </p:spPr>
      </p:cxnSp>
      <p:sp>
        <p:nvSpPr>
          <p:cNvPr id="1116" name="Google Shape;1116;p52"/>
          <p:cNvSpPr txBox="1"/>
          <p:nvPr/>
        </p:nvSpPr>
        <p:spPr>
          <a:xfrm>
            <a:off x="5375513" y="524775"/>
            <a:ext cx="2072100" cy="307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900" b="0" i="0" u="none" strike="noStrike" cap="none">
                <a:solidFill>
                  <a:srgbClr val="000000"/>
                </a:solidFill>
                <a:latin typeface="Arial"/>
                <a:ea typeface="Arial"/>
                <a:cs typeface="Arial"/>
                <a:sym typeface="Arial"/>
              </a:rPr>
              <a:t>Egészségvezérelt fogyasztás</a:t>
            </a:r>
            <a:endParaRPr sz="900" b="0" i="0" u="none" strike="noStrike" cap="none">
              <a:solidFill>
                <a:srgbClr val="000000"/>
              </a:solidFill>
              <a:latin typeface="Arial"/>
              <a:ea typeface="Arial"/>
              <a:cs typeface="Arial"/>
              <a:sym typeface="Arial"/>
            </a:endParaRPr>
          </a:p>
        </p:txBody>
      </p:sp>
      <p:sp>
        <p:nvSpPr>
          <p:cNvPr id="1117" name="Google Shape;1117;p52"/>
          <p:cNvSpPr txBox="1"/>
          <p:nvPr/>
        </p:nvSpPr>
        <p:spPr>
          <a:xfrm>
            <a:off x="3552763" y="521925"/>
            <a:ext cx="2072100" cy="3135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900" b="0" i="0" u="none" strike="noStrike" cap="none">
                <a:solidFill>
                  <a:srgbClr val="000000"/>
                </a:solidFill>
                <a:latin typeface="Arial"/>
                <a:ea typeface="Arial"/>
                <a:cs typeface="Arial"/>
                <a:sym typeface="Arial"/>
              </a:rPr>
              <a:t>Nyomon követhető táplálkozás</a:t>
            </a:r>
            <a:endParaRPr sz="900" b="0" i="0" u="none" strike="noStrike" cap="none">
              <a:solidFill>
                <a:srgbClr val="000000"/>
              </a:solidFill>
              <a:latin typeface="Arial"/>
              <a:ea typeface="Arial"/>
              <a:cs typeface="Arial"/>
              <a:sym typeface="Arial"/>
            </a:endParaRPr>
          </a:p>
        </p:txBody>
      </p:sp>
      <p:sp>
        <p:nvSpPr>
          <p:cNvPr id="1118" name="Google Shape;1118;p52"/>
          <p:cNvSpPr txBox="1"/>
          <p:nvPr/>
        </p:nvSpPr>
        <p:spPr>
          <a:xfrm>
            <a:off x="1735188" y="542025"/>
            <a:ext cx="2072100" cy="2733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900" b="0" i="0" u="none" strike="noStrike" cap="none">
                <a:solidFill>
                  <a:srgbClr val="000000"/>
                </a:solidFill>
                <a:latin typeface="Arial"/>
                <a:ea typeface="Arial"/>
                <a:cs typeface="Arial"/>
                <a:sym typeface="Arial"/>
              </a:rPr>
              <a:t>Nyomon követhető összetételek</a:t>
            </a:r>
            <a:endParaRPr sz="900" b="0" i="0" u="none" strike="noStrike" cap="none">
              <a:solidFill>
                <a:srgbClr val="000000"/>
              </a:solidFill>
              <a:latin typeface="Arial"/>
              <a:ea typeface="Arial"/>
              <a:cs typeface="Arial"/>
              <a:sym typeface="Arial"/>
            </a:endParaRPr>
          </a:p>
        </p:txBody>
      </p:sp>
      <p:sp>
        <p:nvSpPr>
          <p:cNvPr id="1119" name="Google Shape;1119;p52"/>
          <p:cNvSpPr txBox="1"/>
          <p:nvPr/>
        </p:nvSpPr>
        <p:spPr>
          <a:xfrm rot="-5400000">
            <a:off x="148450" y="1621800"/>
            <a:ext cx="1481100" cy="3435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Calibri"/>
                <a:ea typeface="Calibri"/>
                <a:cs typeface="Calibri"/>
                <a:sym typeface="Calibri"/>
              </a:rPr>
              <a:t>Integrált </a:t>
            </a:r>
            <a:endParaRPr sz="8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Calibri"/>
                <a:ea typeface="Calibri"/>
                <a:cs typeface="Calibri"/>
                <a:sym typeface="Calibri"/>
              </a:rPr>
              <a:t>értéklánc</a:t>
            </a:r>
            <a:endParaRPr sz="800" b="1" i="0" u="none" strike="noStrike" cap="none">
              <a:solidFill>
                <a:srgbClr val="000000"/>
              </a:solidFill>
              <a:latin typeface="Calibri"/>
              <a:ea typeface="Calibri"/>
              <a:cs typeface="Calibri"/>
              <a:sym typeface="Calibri"/>
            </a:endParaRPr>
          </a:p>
        </p:txBody>
      </p:sp>
      <p:sp>
        <p:nvSpPr>
          <p:cNvPr id="1120" name="Google Shape;1120;p52"/>
          <p:cNvSpPr/>
          <p:nvPr/>
        </p:nvSpPr>
        <p:spPr>
          <a:xfrm>
            <a:off x="2822752" y="2044178"/>
            <a:ext cx="1601400" cy="720600"/>
          </a:xfrm>
          <a:prstGeom prst="rect">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Élelmiszerek összetételének biztosítása a</a:t>
            </a:r>
            <a:r>
              <a:rPr lang="hu-HU" sz="900">
                <a:solidFill>
                  <a:schemeClr val="dk1"/>
                </a:solidFill>
              </a:rPr>
              <a:t>z egészséges </a:t>
            </a:r>
            <a:r>
              <a:rPr lang="hu-HU" sz="900" b="0" i="0" u="none" strike="noStrike" cap="none">
                <a:solidFill>
                  <a:schemeClr val="dk1"/>
                </a:solidFill>
                <a:latin typeface="Arial"/>
                <a:ea typeface="Arial"/>
                <a:cs typeface="Arial"/>
                <a:sym typeface="Arial"/>
              </a:rPr>
              <a:t>életmódot támogató MI szolgáltatások számára</a:t>
            </a:r>
            <a:endParaRPr sz="900" b="0" i="0" u="none" strike="noStrike" cap="none">
              <a:solidFill>
                <a:schemeClr val="dk1"/>
              </a:solidFill>
              <a:latin typeface="Arial"/>
              <a:ea typeface="Arial"/>
              <a:cs typeface="Arial"/>
              <a:sym typeface="Arial"/>
            </a:endParaRPr>
          </a:p>
        </p:txBody>
      </p:sp>
      <p:sp>
        <p:nvSpPr>
          <p:cNvPr id="1121" name="Google Shape;1121;p52"/>
          <p:cNvSpPr/>
          <p:nvPr/>
        </p:nvSpPr>
        <p:spPr>
          <a:xfrm>
            <a:off x="2822752" y="2837095"/>
            <a:ext cx="1601400" cy="9702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Élelmiszerek összetételének egységes adatgyűjtése</a:t>
            </a:r>
            <a:endParaRPr sz="900" b="0" i="0" u="none" strike="noStrike" cap="none">
              <a:solidFill>
                <a:schemeClr val="dk1"/>
              </a:solidFill>
              <a:latin typeface="Arial"/>
              <a:ea typeface="Arial"/>
              <a:cs typeface="Arial"/>
              <a:sym typeface="Arial"/>
            </a:endParaRPr>
          </a:p>
        </p:txBody>
      </p:sp>
      <p:sp>
        <p:nvSpPr>
          <p:cNvPr id="1122" name="Google Shape;1122;p52"/>
          <p:cNvSpPr/>
          <p:nvPr/>
        </p:nvSpPr>
        <p:spPr>
          <a:xfrm>
            <a:off x="4759574" y="2057491"/>
            <a:ext cx="1601400" cy="720600"/>
          </a:xfrm>
          <a:prstGeom prst="rect">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Adattárca integrálása</a:t>
            </a:r>
            <a:endParaRPr sz="9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Statisztikai fogyasztási következtetések</a:t>
            </a:r>
            <a:endParaRPr sz="900" b="0" i="0" u="none" strike="noStrike" cap="none">
              <a:solidFill>
                <a:schemeClr val="dk1"/>
              </a:solidFill>
              <a:latin typeface="Arial"/>
              <a:ea typeface="Arial"/>
              <a:cs typeface="Arial"/>
              <a:sym typeface="Arial"/>
            </a:endParaRPr>
          </a:p>
        </p:txBody>
      </p:sp>
      <p:sp>
        <p:nvSpPr>
          <p:cNvPr id="1123" name="Google Shape;1123;p52"/>
          <p:cNvSpPr/>
          <p:nvPr/>
        </p:nvSpPr>
        <p:spPr>
          <a:xfrm>
            <a:off x="4759574" y="2850408"/>
            <a:ext cx="1601400" cy="9702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900" b="0" i="0" u="none" strike="noStrike" cap="none">
                <a:solidFill>
                  <a:schemeClr val="dk1"/>
                </a:solidFill>
                <a:latin typeface="Arial"/>
                <a:ea typeface="Arial"/>
                <a:cs typeface="Arial"/>
                <a:sym typeface="Arial"/>
              </a:rPr>
              <a:t>Saját felhasználói adatok gyűjtése</a:t>
            </a:r>
            <a:endParaRPr sz="900" b="0" i="0" u="none" strike="noStrike" cap="none">
              <a:solidFill>
                <a:schemeClr val="dk1"/>
              </a:solidFill>
              <a:latin typeface="Arial"/>
              <a:ea typeface="Arial"/>
              <a:cs typeface="Arial"/>
              <a:sym typeface="Arial"/>
            </a:endParaRPr>
          </a:p>
        </p:txBody>
      </p:sp>
      <p:sp>
        <p:nvSpPr>
          <p:cNvPr id="1124" name="Google Shape;1124;p52"/>
          <p:cNvSpPr txBox="1"/>
          <p:nvPr/>
        </p:nvSpPr>
        <p:spPr>
          <a:xfrm rot="-5400000">
            <a:off x="148450" y="2246042"/>
            <a:ext cx="1481100" cy="3435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Calibri"/>
                <a:ea typeface="Calibri"/>
                <a:cs typeface="Calibri"/>
                <a:sym typeface="Calibri"/>
              </a:rPr>
              <a:t>Célzott össze-</a:t>
            </a:r>
            <a:br>
              <a:rPr lang="hu-HU" sz="800" b="1" i="0" u="none" strike="noStrike" cap="none">
                <a:solidFill>
                  <a:srgbClr val="000000"/>
                </a:solidFill>
                <a:latin typeface="Calibri"/>
                <a:ea typeface="Calibri"/>
                <a:cs typeface="Calibri"/>
                <a:sym typeface="Calibri"/>
              </a:rPr>
            </a:br>
            <a:r>
              <a:rPr lang="hu-HU" sz="800" b="1" i="0" u="none" strike="noStrike" cap="none">
                <a:solidFill>
                  <a:srgbClr val="000000"/>
                </a:solidFill>
                <a:latin typeface="Calibri"/>
                <a:ea typeface="Calibri"/>
                <a:cs typeface="Calibri"/>
                <a:sym typeface="Calibri"/>
              </a:rPr>
              <a:t>kapcsolások</a:t>
            </a:r>
            <a:endParaRPr sz="800" b="1" i="0" u="none" strike="noStrike" cap="none">
              <a:solidFill>
                <a:srgbClr val="000000"/>
              </a:solidFill>
              <a:latin typeface="Calibri"/>
              <a:ea typeface="Calibri"/>
              <a:cs typeface="Calibri"/>
              <a:sym typeface="Calibri"/>
            </a:endParaRPr>
          </a:p>
        </p:txBody>
      </p:sp>
      <p:sp>
        <p:nvSpPr>
          <p:cNvPr id="1125" name="Google Shape;1125;p52"/>
          <p:cNvSpPr txBox="1"/>
          <p:nvPr/>
        </p:nvSpPr>
        <p:spPr>
          <a:xfrm rot="-5400000">
            <a:off x="148450" y="3163743"/>
            <a:ext cx="1481100" cy="3435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Calibri"/>
                <a:ea typeface="Calibri"/>
                <a:cs typeface="Calibri"/>
                <a:sym typeface="Calibri"/>
              </a:rPr>
              <a:t>Iparági MI</a:t>
            </a:r>
            <a:br>
              <a:rPr lang="hu-HU" sz="800" b="1" i="0" u="none" strike="noStrike" cap="none">
                <a:solidFill>
                  <a:srgbClr val="000000"/>
                </a:solidFill>
                <a:latin typeface="Calibri"/>
                <a:ea typeface="Calibri"/>
                <a:cs typeface="Calibri"/>
                <a:sym typeface="Calibri"/>
              </a:rPr>
            </a:br>
            <a:r>
              <a:rPr lang="hu-HU" sz="800" b="1" i="0" u="none" strike="noStrike" cap="none">
                <a:solidFill>
                  <a:srgbClr val="000000"/>
                </a:solidFill>
                <a:latin typeface="Calibri"/>
                <a:ea typeface="Calibri"/>
                <a:cs typeface="Calibri"/>
                <a:sym typeface="Calibri"/>
              </a:rPr>
              <a:t>felkészítése</a:t>
            </a:r>
            <a:endParaRPr sz="800" b="1" i="0" u="none" strike="noStrike" cap="none">
              <a:solidFill>
                <a:srgbClr val="000000"/>
              </a:solidFill>
              <a:latin typeface="Calibri"/>
              <a:ea typeface="Calibri"/>
              <a:cs typeface="Calibri"/>
              <a:sym typeface="Calibri"/>
            </a:endParaRPr>
          </a:p>
        </p:txBody>
      </p:sp>
      <p:cxnSp>
        <p:nvCxnSpPr>
          <p:cNvPr id="1126" name="Google Shape;1126;p52"/>
          <p:cNvCxnSpPr>
            <a:endCxn id="1106" idx="0"/>
          </p:cNvCxnSpPr>
          <p:nvPr/>
        </p:nvCxnSpPr>
        <p:spPr>
          <a:xfrm>
            <a:off x="3649259" y="789861"/>
            <a:ext cx="1800" cy="237900"/>
          </a:xfrm>
          <a:prstGeom prst="straightConnector1">
            <a:avLst/>
          </a:prstGeom>
          <a:noFill/>
          <a:ln w="9525" cap="flat" cmpd="sng">
            <a:solidFill>
              <a:schemeClr val="dk2"/>
            </a:solidFill>
            <a:prstDash val="dash"/>
            <a:round/>
            <a:headEnd type="none" w="sm" len="sm"/>
            <a:tailEnd type="triangle" w="med" len="med"/>
          </a:ln>
        </p:spPr>
      </p:cxnSp>
      <p:cxnSp>
        <p:nvCxnSpPr>
          <p:cNvPr id="1127" name="Google Shape;1127;p52"/>
          <p:cNvCxnSpPr/>
          <p:nvPr/>
        </p:nvCxnSpPr>
        <p:spPr>
          <a:xfrm>
            <a:off x="5565984" y="789861"/>
            <a:ext cx="1800" cy="237900"/>
          </a:xfrm>
          <a:prstGeom prst="straightConnector1">
            <a:avLst/>
          </a:prstGeom>
          <a:noFill/>
          <a:ln w="9525" cap="flat" cmpd="sng">
            <a:solidFill>
              <a:schemeClr val="dk2"/>
            </a:solidFill>
            <a:prstDash val="dash"/>
            <a:round/>
            <a:headEnd type="none" w="sm" len="sm"/>
            <a:tailEnd type="triangle" w="med" len="med"/>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31"/>
        <p:cNvGrpSpPr/>
        <p:nvPr/>
      </p:nvGrpSpPr>
      <p:grpSpPr>
        <a:xfrm>
          <a:off x="0" y="0"/>
          <a:ext cx="0" cy="0"/>
          <a:chOff x="0" y="0"/>
          <a:chExt cx="0" cy="0"/>
        </a:xfrm>
      </p:grpSpPr>
      <p:sp>
        <p:nvSpPr>
          <p:cNvPr id="1132" name="Google Shape;1132;p53"/>
          <p:cNvSpPr/>
          <p:nvPr/>
        </p:nvSpPr>
        <p:spPr>
          <a:xfrm>
            <a:off x="2238575" y="2783900"/>
            <a:ext cx="6550800" cy="807600"/>
          </a:xfrm>
          <a:prstGeom prst="rect">
            <a:avLst/>
          </a:prstGeom>
          <a:solidFill>
            <a:srgbClr val="C9DAF8"/>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rgbClr val="000000"/>
              </a:solidFill>
              <a:latin typeface="Arial"/>
              <a:ea typeface="Arial"/>
              <a:cs typeface="Arial"/>
              <a:sym typeface="Arial"/>
            </a:endParaRPr>
          </a:p>
        </p:txBody>
      </p:sp>
      <p:sp>
        <p:nvSpPr>
          <p:cNvPr id="1133" name="Google Shape;1133;p53"/>
          <p:cNvSpPr txBox="1"/>
          <p:nvPr/>
        </p:nvSpPr>
        <p:spPr>
          <a:xfrm>
            <a:off x="433200" y="46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Automatizált ügyintézés magyar nyelven</a:t>
            </a:r>
            <a:endParaRPr sz="2400" b="0" i="0" u="none" strike="noStrike" cap="none">
              <a:solidFill>
                <a:schemeClr val="dk1"/>
              </a:solidFill>
              <a:latin typeface="Arial"/>
              <a:ea typeface="Arial"/>
              <a:cs typeface="Arial"/>
              <a:sym typeface="Arial"/>
            </a:endParaRPr>
          </a:p>
        </p:txBody>
      </p:sp>
      <p:sp>
        <p:nvSpPr>
          <p:cNvPr id="1134" name="Google Shape;1134;p53"/>
          <p:cNvSpPr/>
          <p:nvPr/>
        </p:nvSpPr>
        <p:spPr>
          <a:xfrm>
            <a:off x="443100" y="2783905"/>
            <a:ext cx="1709700" cy="807600"/>
          </a:xfrm>
          <a:prstGeom prst="rect">
            <a:avLst/>
          </a:prstGeom>
          <a:solidFill>
            <a:srgbClr val="07376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hu-HU" sz="1000" b="0" i="0" u="none" strike="noStrike" cap="none">
                <a:solidFill>
                  <a:srgbClr val="FFFFFF"/>
                </a:solidFill>
                <a:latin typeface="Arial"/>
                <a:ea typeface="Arial"/>
                <a:cs typeface="Arial"/>
                <a:sym typeface="Arial"/>
              </a:rPr>
              <a:t>NLP + voice modul (corpus és technológia fejlesztés)</a:t>
            </a:r>
            <a:endParaRPr sz="1000" b="0" i="0" u="none" strike="noStrike" cap="none">
              <a:solidFill>
                <a:srgbClr val="FFFFFF"/>
              </a:solidFill>
              <a:latin typeface="Arial"/>
              <a:ea typeface="Arial"/>
              <a:cs typeface="Arial"/>
              <a:sym typeface="Arial"/>
            </a:endParaRPr>
          </a:p>
        </p:txBody>
      </p:sp>
      <p:sp>
        <p:nvSpPr>
          <p:cNvPr id="1135" name="Google Shape;1135;p53"/>
          <p:cNvSpPr/>
          <p:nvPr/>
        </p:nvSpPr>
        <p:spPr>
          <a:xfrm>
            <a:off x="443100" y="1892240"/>
            <a:ext cx="1709700" cy="807600"/>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hu-HU" sz="1000" b="0" i="0" u="none" strike="noStrike" cap="none">
                <a:solidFill>
                  <a:srgbClr val="000000"/>
                </a:solidFill>
                <a:latin typeface="Arial"/>
                <a:ea typeface="Arial"/>
                <a:cs typeface="Arial"/>
                <a:sym typeface="Arial"/>
              </a:rPr>
              <a:t>Szakmaspecifikus kifejezés fejlesztés</a:t>
            </a:r>
            <a:endParaRPr sz="1000" b="0" i="0" u="none" strike="noStrike" cap="none">
              <a:solidFill>
                <a:srgbClr val="000000"/>
              </a:solidFill>
              <a:latin typeface="Arial"/>
              <a:ea typeface="Arial"/>
              <a:cs typeface="Arial"/>
              <a:sym typeface="Arial"/>
            </a:endParaRPr>
          </a:p>
        </p:txBody>
      </p:sp>
      <p:sp>
        <p:nvSpPr>
          <p:cNvPr id="1136" name="Google Shape;1136;p53"/>
          <p:cNvSpPr/>
          <p:nvPr/>
        </p:nvSpPr>
        <p:spPr>
          <a:xfrm>
            <a:off x="443100" y="1000575"/>
            <a:ext cx="1709700" cy="807600"/>
          </a:xfrm>
          <a:prstGeom prst="rect">
            <a:avLst/>
          </a:prstGeom>
          <a:solidFill>
            <a:srgbClr val="9FC5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hu-HU" sz="1000" b="0" i="0" u="none" strike="noStrike" cap="none">
                <a:solidFill>
                  <a:srgbClr val="000000"/>
                </a:solidFill>
                <a:latin typeface="Arial"/>
                <a:ea typeface="Arial"/>
                <a:cs typeface="Arial"/>
                <a:sym typeface="Arial"/>
              </a:rPr>
              <a:t>Folyamatautomatizálás (RPA/automatizálás)</a:t>
            </a:r>
            <a:endParaRPr sz="1000" b="0" i="0" u="none" strike="noStrike" cap="none">
              <a:solidFill>
                <a:srgbClr val="000000"/>
              </a:solidFill>
              <a:latin typeface="Arial"/>
              <a:ea typeface="Arial"/>
              <a:cs typeface="Arial"/>
              <a:sym typeface="Arial"/>
            </a:endParaRPr>
          </a:p>
        </p:txBody>
      </p:sp>
      <p:sp>
        <p:nvSpPr>
          <p:cNvPr id="1137" name="Google Shape;1137;p53"/>
          <p:cNvSpPr txBox="1"/>
          <p:nvPr/>
        </p:nvSpPr>
        <p:spPr>
          <a:xfrm>
            <a:off x="3574250" y="724350"/>
            <a:ext cx="1681200" cy="147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1000" b="1" i="0" u="none" strike="noStrike" cap="none">
                <a:solidFill>
                  <a:srgbClr val="000000"/>
                </a:solidFill>
                <a:latin typeface="Arial"/>
                <a:ea typeface="Arial"/>
                <a:cs typeface="Arial"/>
                <a:sym typeface="Arial"/>
              </a:rPr>
              <a:t>Állami ügyintézés</a:t>
            </a:r>
            <a:endParaRPr sz="1000" b="1" i="0" u="none" strike="noStrike" cap="none">
              <a:solidFill>
                <a:srgbClr val="000000"/>
              </a:solidFill>
              <a:latin typeface="Arial"/>
              <a:ea typeface="Arial"/>
              <a:cs typeface="Arial"/>
              <a:sym typeface="Arial"/>
            </a:endParaRPr>
          </a:p>
        </p:txBody>
      </p:sp>
      <p:sp>
        <p:nvSpPr>
          <p:cNvPr id="1138" name="Google Shape;1138;p53"/>
          <p:cNvSpPr txBox="1"/>
          <p:nvPr/>
        </p:nvSpPr>
        <p:spPr>
          <a:xfrm>
            <a:off x="5341138" y="724350"/>
            <a:ext cx="1681200" cy="147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1000" b="1" i="0" u="none" strike="noStrike" cap="none">
                <a:solidFill>
                  <a:srgbClr val="000000"/>
                </a:solidFill>
                <a:latin typeface="Arial"/>
                <a:ea typeface="Arial"/>
                <a:cs typeface="Arial"/>
                <a:sym typeface="Arial"/>
              </a:rPr>
              <a:t>Közmű ügyintézés</a:t>
            </a:r>
            <a:endParaRPr sz="1000" b="1" i="0" u="none" strike="noStrike" cap="none">
              <a:solidFill>
                <a:srgbClr val="000000"/>
              </a:solidFill>
              <a:latin typeface="Arial"/>
              <a:ea typeface="Arial"/>
              <a:cs typeface="Arial"/>
              <a:sym typeface="Arial"/>
            </a:endParaRPr>
          </a:p>
        </p:txBody>
      </p:sp>
      <p:sp>
        <p:nvSpPr>
          <p:cNvPr id="1139" name="Google Shape;1139;p53"/>
          <p:cNvSpPr txBox="1"/>
          <p:nvPr/>
        </p:nvSpPr>
        <p:spPr>
          <a:xfrm>
            <a:off x="7546425" y="724350"/>
            <a:ext cx="1242900" cy="147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1000" b="1" i="0" u="none" strike="noStrike" cap="none">
                <a:solidFill>
                  <a:srgbClr val="000000"/>
                </a:solidFill>
                <a:latin typeface="Arial"/>
                <a:ea typeface="Arial"/>
                <a:cs typeface="Arial"/>
                <a:sym typeface="Arial"/>
              </a:rPr>
              <a:t>Piaci ügyintézés (Telco/Bank)</a:t>
            </a:r>
            <a:endParaRPr sz="1000" b="1" i="0" u="none" strike="noStrike" cap="none">
              <a:solidFill>
                <a:srgbClr val="000000"/>
              </a:solidFill>
              <a:latin typeface="Arial"/>
              <a:ea typeface="Arial"/>
              <a:cs typeface="Arial"/>
              <a:sym typeface="Arial"/>
            </a:endParaRPr>
          </a:p>
        </p:txBody>
      </p:sp>
      <p:sp>
        <p:nvSpPr>
          <p:cNvPr id="1140" name="Google Shape;1140;p53"/>
          <p:cNvSpPr/>
          <p:nvPr/>
        </p:nvSpPr>
        <p:spPr>
          <a:xfrm>
            <a:off x="3543825" y="3703775"/>
            <a:ext cx="5064600" cy="271500"/>
          </a:xfrm>
          <a:prstGeom prst="rect">
            <a:avLst/>
          </a:prstGeom>
          <a:solidFill>
            <a:schemeClr val="accent1"/>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1" i="0" u="none" strike="noStrike" cap="none">
                <a:solidFill>
                  <a:srgbClr val="FFFFFF"/>
                </a:solidFill>
                <a:latin typeface="Arial"/>
                <a:ea typeface="Arial"/>
                <a:cs typeface="Arial"/>
                <a:sym typeface="Arial"/>
              </a:rPr>
              <a:t>Támogatott cél:</a:t>
            </a:r>
            <a:r>
              <a:rPr lang="hu-HU" sz="1000" b="0" i="0" u="none" strike="noStrike" cap="none">
                <a:solidFill>
                  <a:srgbClr val="FFFFFF"/>
                </a:solidFill>
                <a:latin typeface="Arial"/>
                <a:ea typeface="Arial"/>
                <a:cs typeface="Arial"/>
                <a:sym typeface="Arial"/>
              </a:rPr>
              <a:t> Beérkező hívások 60%-ának automatikus kezelése.</a:t>
            </a:r>
            <a:endParaRPr sz="1000" b="0" i="0" u="none" strike="noStrike" cap="none">
              <a:solidFill>
                <a:srgbClr val="FFFFFF"/>
              </a:solidFill>
              <a:latin typeface="Arial"/>
              <a:ea typeface="Arial"/>
              <a:cs typeface="Arial"/>
              <a:sym typeface="Arial"/>
            </a:endParaRPr>
          </a:p>
        </p:txBody>
      </p:sp>
      <p:sp>
        <p:nvSpPr>
          <p:cNvPr id="1141" name="Google Shape;1141;p53"/>
          <p:cNvSpPr/>
          <p:nvPr/>
        </p:nvSpPr>
        <p:spPr>
          <a:xfrm>
            <a:off x="3543825" y="1007700"/>
            <a:ext cx="276300" cy="2576700"/>
          </a:xfrm>
          <a:prstGeom prst="rect">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142" name="Google Shape;1142;p53"/>
          <p:cNvGrpSpPr/>
          <p:nvPr/>
        </p:nvGrpSpPr>
        <p:grpSpPr>
          <a:xfrm>
            <a:off x="447679" y="3703775"/>
            <a:ext cx="1733600" cy="300000"/>
            <a:chOff x="426425" y="3703775"/>
            <a:chExt cx="1733600" cy="300000"/>
          </a:xfrm>
        </p:grpSpPr>
        <p:sp>
          <p:nvSpPr>
            <p:cNvPr id="1143" name="Google Shape;1143;p53"/>
            <p:cNvSpPr/>
            <p:nvPr/>
          </p:nvSpPr>
          <p:spPr>
            <a:xfrm>
              <a:off x="426425" y="3762275"/>
              <a:ext cx="171600" cy="183000"/>
            </a:xfrm>
            <a:prstGeom prst="rect">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4" name="Google Shape;1144;p53"/>
            <p:cNvSpPr txBox="1"/>
            <p:nvPr/>
          </p:nvSpPr>
          <p:spPr>
            <a:xfrm>
              <a:off x="631225" y="3703775"/>
              <a:ext cx="1528800" cy="300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 Állami megrendelés</a:t>
              </a:r>
              <a:endParaRPr sz="800" b="0" i="0" u="none" strike="noStrike" cap="none">
                <a:solidFill>
                  <a:srgbClr val="000000"/>
                </a:solidFill>
                <a:latin typeface="Arial"/>
                <a:ea typeface="Arial"/>
                <a:cs typeface="Arial"/>
                <a:sym typeface="Arial"/>
              </a:endParaRPr>
            </a:p>
          </p:txBody>
        </p:sp>
      </p:grpSp>
      <p:grpSp>
        <p:nvGrpSpPr>
          <p:cNvPr id="1145" name="Google Shape;1145;p53"/>
          <p:cNvGrpSpPr/>
          <p:nvPr/>
        </p:nvGrpSpPr>
        <p:grpSpPr>
          <a:xfrm>
            <a:off x="447679" y="3966375"/>
            <a:ext cx="1733600" cy="300000"/>
            <a:chOff x="426425" y="3975225"/>
            <a:chExt cx="1733600" cy="300000"/>
          </a:xfrm>
        </p:grpSpPr>
        <p:sp>
          <p:nvSpPr>
            <p:cNvPr id="1146" name="Google Shape;1146;p53"/>
            <p:cNvSpPr/>
            <p:nvPr/>
          </p:nvSpPr>
          <p:spPr>
            <a:xfrm>
              <a:off x="426425" y="4033725"/>
              <a:ext cx="171600" cy="183000"/>
            </a:xfrm>
            <a:prstGeom prst="rect">
              <a:avLst/>
            </a:prstGeom>
            <a:solidFill>
              <a:srgbClr val="CC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7" name="Google Shape;1147;p53"/>
            <p:cNvSpPr txBox="1"/>
            <p:nvPr/>
          </p:nvSpPr>
          <p:spPr>
            <a:xfrm>
              <a:off x="631225" y="3975225"/>
              <a:ext cx="1528800" cy="300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 Piaci megrendelés</a:t>
              </a:r>
              <a:endParaRPr sz="800" b="0" i="0" u="none" strike="noStrike" cap="none">
                <a:solidFill>
                  <a:srgbClr val="000000"/>
                </a:solidFill>
                <a:latin typeface="Arial"/>
                <a:ea typeface="Arial"/>
                <a:cs typeface="Arial"/>
                <a:sym typeface="Arial"/>
              </a:endParaRPr>
            </a:p>
          </p:txBody>
        </p:sp>
      </p:grpSp>
      <p:grpSp>
        <p:nvGrpSpPr>
          <p:cNvPr id="1148" name="Google Shape;1148;p53"/>
          <p:cNvGrpSpPr/>
          <p:nvPr/>
        </p:nvGrpSpPr>
        <p:grpSpPr>
          <a:xfrm>
            <a:off x="447679" y="4228975"/>
            <a:ext cx="2369594" cy="300000"/>
            <a:chOff x="426425" y="4228975"/>
            <a:chExt cx="2369594" cy="300000"/>
          </a:xfrm>
        </p:grpSpPr>
        <p:sp>
          <p:nvSpPr>
            <p:cNvPr id="1149" name="Google Shape;1149;p53"/>
            <p:cNvSpPr/>
            <p:nvPr/>
          </p:nvSpPr>
          <p:spPr>
            <a:xfrm>
              <a:off x="426425" y="4287475"/>
              <a:ext cx="171600" cy="1830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0" name="Google Shape;1150;p53"/>
            <p:cNvSpPr txBox="1"/>
            <p:nvPr/>
          </p:nvSpPr>
          <p:spPr>
            <a:xfrm>
              <a:off x="631219" y="4228975"/>
              <a:ext cx="2164800" cy="300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0" i="0" u="none" strike="noStrike" cap="none">
                  <a:solidFill>
                    <a:srgbClr val="000000"/>
                  </a:solidFill>
                  <a:latin typeface="Arial"/>
                  <a:ea typeface="Arial"/>
                  <a:cs typeface="Arial"/>
                  <a:sym typeface="Arial"/>
                </a:rPr>
                <a:t>= Általánosan </a:t>
              </a:r>
              <a:r>
                <a:rPr lang="hu-HU" sz="800"/>
                <a:t>elérhetővé tett technológia</a:t>
              </a:r>
              <a:endParaRPr sz="800" b="0" i="0" u="none" strike="noStrike" cap="none">
                <a:solidFill>
                  <a:srgbClr val="000000"/>
                </a:solidFill>
                <a:latin typeface="Arial"/>
                <a:ea typeface="Arial"/>
                <a:cs typeface="Arial"/>
                <a:sym typeface="Arial"/>
              </a:endParaRPr>
            </a:p>
          </p:txBody>
        </p:sp>
      </p:grpSp>
      <p:grpSp>
        <p:nvGrpSpPr>
          <p:cNvPr id="1151" name="Google Shape;1151;p53"/>
          <p:cNvGrpSpPr/>
          <p:nvPr/>
        </p:nvGrpSpPr>
        <p:grpSpPr>
          <a:xfrm>
            <a:off x="5320025" y="1014850"/>
            <a:ext cx="276300" cy="2576700"/>
            <a:chOff x="5624825" y="1014850"/>
            <a:chExt cx="276300" cy="2576700"/>
          </a:xfrm>
        </p:grpSpPr>
        <p:sp>
          <p:nvSpPr>
            <p:cNvPr id="1152" name="Google Shape;1152;p53"/>
            <p:cNvSpPr/>
            <p:nvPr/>
          </p:nvSpPr>
          <p:spPr>
            <a:xfrm>
              <a:off x="5624825" y="1822450"/>
              <a:ext cx="276300" cy="1769100"/>
            </a:xfrm>
            <a:prstGeom prst="rect">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3" name="Google Shape;1153;p53"/>
            <p:cNvSpPr/>
            <p:nvPr/>
          </p:nvSpPr>
          <p:spPr>
            <a:xfrm>
              <a:off x="5624825" y="1014850"/>
              <a:ext cx="276300" cy="807600"/>
            </a:xfrm>
            <a:prstGeom prst="rect">
              <a:avLst/>
            </a:prstGeom>
            <a:solidFill>
              <a:srgbClr val="CC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154" name="Google Shape;1154;p53"/>
          <p:cNvGrpSpPr/>
          <p:nvPr/>
        </p:nvGrpSpPr>
        <p:grpSpPr>
          <a:xfrm>
            <a:off x="7096225" y="1014850"/>
            <a:ext cx="276300" cy="2576600"/>
            <a:chOff x="7477225" y="1014850"/>
            <a:chExt cx="276300" cy="2576600"/>
          </a:xfrm>
        </p:grpSpPr>
        <p:sp>
          <p:nvSpPr>
            <p:cNvPr id="1155" name="Google Shape;1155;p53"/>
            <p:cNvSpPr/>
            <p:nvPr/>
          </p:nvSpPr>
          <p:spPr>
            <a:xfrm>
              <a:off x="7477225" y="2783850"/>
              <a:ext cx="276300" cy="807600"/>
            </a:xfrm>
            <a:prstGeom prst="rect">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6" name="Google Shape;1156;p53"/>
            <p:cNvSpPr/>
            <p:nvPr/>
          </p:nvSpPr>
          <p:spPr>
            <a:xfrm>
              <a:off x="7477225" y="1014850"/>
              <a:ext cx="276300" cy="1769100"/>
            </a:xfrm>
            <a:prstGeom prst="rect">
              <a:avLst/>
            </a:prstGeom>
            <a:solidFill>
              <a:srgbClr val="CCCC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57" name="Google Shape;1157;p53"/>
          <p:cNvSpPr txBox="1"/>
          <p:nvPr/>
        </p:nvSpPr>
        <p:spPr>
          <a:xfrm>
            <a:off x="2259950" y="2819850"/>
            <a:ext cx="1138200" cy="7239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NLP + voice modul nyílt forráskódjának programozása, biztosítása a szereplőknek</a:t>
            </a:r>
            <a:endParaRPr sz="800" b="0" i="0" u="none" strike="noStrike" cap="none">
              <a:solidFill>
                <a:srgbClr val="000000"/>
              </a:solidFill>
              <a:latin typeface="Arial"/>
              <a:ea typeface="Arial"/>
              <a:cs typeface="Arial"/>
              <a:sym typeface="Arial"/>
            </a:endParaRPr>
          </a:p>
        </p:txBody>
      </p:sp>
      <p:sp>
        <p:nvSpPr>
          <p:cNvPr id="1158" name="Google Shape;1158;p53"/>
          <p:cNvSpPr txBox="1"/>
          <p:nvPr/>
        </p:nvSpPr>
        <p:spPr>
          <a:xfrm>
            <a:off x="2259950" y="1934100"/>
            <a:ext cx="1138200" cy="7239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Szakmánként eltérő nyelvi eszköztár kifejlesztése</a:t>
            </a:r>
            <a:endParaRPr sz="800" b="0" i="0" u="none" strike="noStrike" cap="none">
              <a:solidFill>
                <a:srgbClr val="000000"/>
              </a:solidFill>
              <a:latin typeface="Arial"/>
              <a:ea typeface="Arial"/>
              <a:cs typeface="Arial"/>
              <a:sym typeface="Arial"/>
            </a:endParaRPr>
          </a:p>
        </p:txBody>
      </p:sp>
      <p:sp>
        <p:nvSpPr>
          <p:cNvPr id="1159" name="Google Shape;1159;p53"/>
          <p:cNvSpPr txBox="1"/>
          <p:nvPr/>
        </p:nvSpPr>
        <p:spPr>
          <a:xfrm>
            <a:off x="2259950" y="1041075"/>
            <a:ext cx="1138200" cy="7239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Folyamatok automatizálásának kialakítása és bevezetése</a:t>
            </a:r>
            <a:endParaRPr sz="800" b="0" i="0" u="none" strike="noStrike" cap="none">
              <a:solidFill>
                <a:srgbClr val="000000"/>
              </a:solidFill>
              <a:latin typeface="Arial"/>
              <a:ea typeface="Arial"/>
              <a:cs typeface="Arial"/>
              <a:sym typeface="Arial"/>
            </a:endParaRPr>
          </a:p>
        </p:txBody>
      </p:sp>
      <p:sp>
        <p:nvSpPr>
          <p:cNvPr id="1160" name="Google Shape;1160;p53"/>
          <p:cNvSpPr txBox="1"/>
          <p:nvPr/>
        </p:nvSpPr>
        <p:spPr>
          <a:xfrm>
            <a:off x="1988450" y="721488"/>
            <a:ext cx="1681200" cy="147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1000" b="1" i="0" u="none" strike="noStrike" cap="none">
                <a:solidFill>
                  <a:srgbClr val="000000"/>
                </a:solidFill>
                <a:latin typeface="Arial"/>
                <a:ea typeface="Arial"/>
                <a:cs typeface="Arial"/>
                <a:sym typeface="Arial"/>
              </a:rPr>
              <a:t>Leírás</a:t>
            </a:r>
            <a:endParaRPr sz="1000" b="1" i="0" u="none" strike="noStrike" cap="none">
              <a:solidFill>
                <a:srgbClr val="000000"/>
              </a:solidFill>
              <a:latin typeface="Arial"/>
              <a:ea typeface="Arial"/>
              <a:cs typeface="Arial"/>
              <a:sym typeface="Arial"/>
            </a:endParaRPr>
          </a:p>
        </p:txBody>
      </p:sp>
      <p:sp>
        <p:nvSpPr>
          <p:cNvPr id="1161" name="Google Shape;1161;p53"/>
          <p:cNvSpPr txBox="1"/>
          <p:nvPr/>
        </p:nvSpPr>
        <p:spPr>
          <a:xfrm>
            <a:off x="4000975" y="1042425"/>
            <a:ext cx="1149600" cy="24963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Az állami ügyintézés területén a teljeskörűen automatizált, magyar nyelvű ügyintézés 100%-ban állami megrendelés útján jön létre. Megtörténik az NLP + voice modul fejlesztése, mely kiegészítésre kerül az állami szolgáltatások specifikus nyelvi eszközkészletével, valamint az ügyintézés folyamatai automatizálásra kerülnek.</a:t>
            </a:r>
            <a:endParaRPr sz="800" b="0" i="0" u="none" strike="noStrike" cap="none">
              <a:solidFill>
                <a:srgbClr val="000000"/>
              </a:solidFill>
              <a:latin typeface="Arial"/>
              <a:ea typeface="Arial"/>
              <a:cs typeface="Arial"/>
              <a:sym typeface="Arial"/>
            </a:endParaRPr>
          </a:p>
        </p:txBody>
      </p:sp>
      <p:sp>
        <p:nvSpPr>
          <p:cNvPr id="1162" name="Google Shape;1162;p53"/>
          <p:cNvSpPr txBox="1"/>
          <p:nvPr/>
        </p:nvSpPr>
        <p:spPr>
          <a:xfrm>
            <a:off x="5795170" y="1041075"/>
            <a:ext cx="1149600" cy="7239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A közművekkel ügyintézé</a:t>
            </a:r>
            <a:r>
              <a:rPr lang="hu-HU" sz="800"/>
              <a:t>sének </a:t>
            </a:r>
            <a:r>
              <a:rPr lang="hu-HU" sz="800" b="0" i="0" u="none" strike="noStrike" cap="none">
                <a:solidFill>
                  <a:srgbClr val="000000"/>
                </a:solidFill>
                <a:latin typeface="Arial"/>
                <a:ea typeface="Arial"/>
                <a:cs typeface="Arial"/>
                <a:sym typeface="Arial"/>
              </a:rPr>
              <a:t>folyamat-</a:t>
            </a:r>
            <a:endParaRPr sz="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automatizálása</a:t>
            </a:r>
            <a:r>
              <a:rPr lang="hu-HU" sz="800"/>
              <a:t> </a:t>
            </a:r>
            <a:r>
              <a:rPr lang="hu-HU" sz="800" b="0" i="0" u="none" strike="noStrike" cap="none">
                <a:solidFill>
                  <a:srgbClr val="000000"/>
                </a:solidFill>
                <a:latin typeface="Arial"/>
                <a:ea typeface="Arial"/>
                <a:cs typeface="Arial"/>
                <a:sym typeface="Arial"/>
              </a:rPr>
              <a:t>piaci megrendelés alapján történik.</a:t>
            </a:r>
            <a:endParaRPr sz="800" b="0" i="0" u="none" strike="noStrike" cap="none">
              <a:solidFill>
                <a:srgbClr val="000000"/>
              </a:solidFill>
              <a:latin typeface="Arial"/>
              <a:ea typeface="Arial"/>
              <a:cs typeface="Arial"/>
              <a:sym typeface="Arial"/>
            </a:endParaRPr>
          </a:p>
        </p:txBody>
      </p:sp>
      <p:sp>
        <p:nvSpPr>
          <p:cNvPr id="1163" name="Google Shape;1163;p53"/>
          <p:cNvSpPr txBox="1"/>
          <p:nvPr/>
        </p:nvSpPr>
        <p:spPr>
          <a:xfrm>
            <a:off x="5795170" y="1933444"/>
            <a:ext cx="1149600" cy="16161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Az NLP + voice modul az állami ügyintézések során kialakított nyílt forráskód alapján kerülnek fejlesztésre. A közművek számára kifejlesztett specifikus kifejezéskészlet állami megrendelésre készül el.</a:t>
            </a:r>
            <a:endParaRPr sz="800" b="0" i="0" u="none" strike="noStrike" cap="none">
              <a:solidFill>
                <a:srgbClr val="000000"/>
              </a:solidFill>
              <a:latin typeface="Arial"/>
              <a:ea typeface="Arial"/>
              <a:cs typeface="Arial"/>
              <a:sym typeface="Arial"/>
            </a:endParaRPr>
          </a:p>
        </p:txBody>
      </p:sp>
      <p:sp>
        <p:nvSpPr>
          <p:cNvPr id="1164" name="Google Shape;1164;p53"/>
          <p:cNvSpPr txBox="1"/>
          <p:nvPr/>
        </p:nvSpPr>
        <p:spPr>
          <a:xfrm>
            <a:off x="7582344" y="1042425"/>
            <a:ext cx="1149600" cy="16293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A piaci (főleg telco és bankszektor) ügyintézésnél alkalmazott folyamatautomatizáció és iparág specifikus készletfejlesztés piaci megrendelés során kerül kifejlesztésre.</a:t>
            </a:r>
            <a:endParaRPr sz="800" b="0" i="0" u="none" strike="noStrike" cap="none">
              <a:solidFill>
                <a:srgbClr val="000000"/>
              </a:solidFill>
              <a:latin typeface="Arial"/>
              <a:ea typeface="Arial"/>
              <a:cs typeface="Arial"/>
              <a:sym typeface="Arial"/>
            </a:endParaRPr>
          </a:p>
        </p:txBody>
      </p:sp>
      <p:sp>
        <p:nvSpPr>
          <p:cNvPr id="1165" name="Google Shape;1165;p53"/>
          <p:cNvSpPr txBox="1"/>
          <p:nvPr/>
        </p:nvSpPr>
        <p:spPr>
          <a:xfrm>
            <a:off x="7582344" y="2814845"/>
            <a:ext cx="1149600" cy="7239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700"/>
              <a:buFont typeface="Arial"/>
              <a:buNone/>
            </a:pPr>
            <a:r>
              <a:rPr lang="hu-HU" sz="800" b="0" i="0" u="none" strike="noStrike" cap="none">
                <a:solidFill>
                  <a:srgbClr val="000000"/>
                </a:solidFill>
                <a:latin typeface="Arial"/>
                <a:ea typeface="Arial"/>
                <a:cs typeface="Arial"/>
                <a:sym typeface="Arial"/>
              </a:rPr>
              <a:t>Az állami ügyintézés segítésére kifejlesztett NLP + voice modul nyílt forráskódja kerül továbbfejlesztésre.</a:t>
            </a:r>
            <a:endParaRPr sz="800" b="0" i="0" u="none" strike="noStrike" cap="none">
              <a:solidFill>
                <a:srgbClr val="000000"/>
              </a:solidFill>
              <a:latin typeface="Arial"/>
              <a:ea typeface="Arial"/>
              <a:cs typeface="Arial"/>
              <a:sym typeface="Arial"/>
            </a:endParaRPr>
          </a:p>
        </p:txBody>
      </p:sp>
      <p:sp>
        <p:nvSpPr>
          <p:cNvPr id="1166" name="Google Shape;1166;p53"/>
          <p:cNvSpPr/>
          <p:nvPr/>
        </p:nvSpPr>
        <p:spPr>
          <a:xfrm>
            <a:off x="3860150" y="1014850"/>
            <a:ext cx="57300" cy="25767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7" name="Google Shape;1167;p53"/>
          <p:cNvSpPr/>
          <p:nvPr/>
        </p:nvSpPr>
        <p:spPr>
          <a:xfrm>
            <a:off x="5616525" y="1841000"/>
            <a:ext cx="68400" cy="17571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8" name="Google Shape;1168;p53"/>
          <p:cNvSpPr/>
          <p:nvPr/>
        </p:nvSpPr>
        <p:spPr>
          <a:xfrm>
            <a:off x="5615738" y="1000575"/>
            <a:ext cx="68400" cy="8076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9" name="Google Shape;1169;p53"/>
          <p:cNvSpPr/>
          <p:nvPr/>
        </p:nvSpPr>
        <p:spPr>
          <a:xfrm>
            <a:off x="7396688" y="2783900"/>
            <a:ext cx="68400" cy="8076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0" name="Google Shape;1170;p53"/>
          <p:cNvSpPr/>
          <p:nvPr/>
        </p:nvSpPr>
        <p:spPr>
          <a:xfrm>
            <a:off x="7388763" y="1014850"/>
            <a:ext cx="68400" cy="17571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1" name="Google Shape;1171;p53"/>
          <p:cNvSpPr/>
          <p:nvPr/>
        </p:nvSpPr>
        <p:spPr>
          <a:xfrm>
            <a:off x="2166819" y="999225"/>
            <a:ext cx="68400" cy="8076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2" name="Google Shape;1172;p53"/>
          <p:cNvSpPr/>
          <p:nvPr/>
        </p:nvSpPr>
        <p:spPr>
          <a:xfrm>
            <a:off x="2166819" y="1891563"/>
            <a:ext cx="68400" cy="8076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3" name="Google Shape;1173;p53"/>
          <p:cNvSpPr/>
          <p:nvPr/>
        </p:nvSpPr>
        <p:spPr>
          <a:xfrm>
            <a:off x="2166819" y="2783913"/>
            <a:ext cx="68400" cy="807600"/>
          </a:xfrm>
          <a:prstGeom prst="rightBrace">
            <a:avLst>
              <a:gd name="adj1" fmla="val 8333"/>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77"/>
        <p:cNvGrpSpPr/>
        <p:nvPr/>
      </p:nvGrpSpPr>
      <p:grpSpPr>
        <a:xfrm>
          <a:off x="0" y="0"/>
          <a:ext cx="0" cy="0"/>
          <a:chOff x="0" y="0"/>
          <a:chExt cx="0" cy="0"/>
        </a:xfrm>
      </p:grpSpPr>
      <p:sp>
        <p:nvSpPr>
          <p:cNvPr id="1178" name="Google Shape;1178;p54"/>
          <p:cNvSpPr txBox="1"/>
          <p:nvPr/>
        </p:nvSpPr>
        <p:spPr>
          <a:xfrm>
            <a:off x="433200" y="46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MI támogatott személyes kompetencia fejlesztés</a:t>
            </a:r>
            <a:endParaRPr sz="2400" b="0" i="0" u="none" strike="noStrike" cap="none">
              <a:solidFill>
                <a:schemeClr val="dk1"/>
              </a:solidFill>
              <a:latin typeface="Arial"/>
              <a:ea typeface="Arial"/>
              <a:cs typeface="Arial"/>
              <a:sym typeface="Arial"/>
            </a:endParaRPr>
          </a:p>
        </p:txBody>
      </p:sp>
      <p:sp>
        <p:nvSpPr>
          <p:cNvPr id="1179" name="Google Shape;1179;p54"/>
          <p:cNvSpPr txBox="1"/>
          <p:nvPr/>
        </p:nvSpPr>
        <p:spPr>
          <a:xfrm>
            <a:off x="821525" y="705300"/>
            <a:ext cx="1681200" cy="390300"/>
          </a:xfrm>
          <a:prstGeom prst="rect">
            <a:avLst/>
          </a:prstGeom>
          <a:solidFill>
            <a:schemeClr val="dk2"/>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FFFFFF"/>
                </a:solidFill>
                <a:latin typeface="Arial"/>
                <a:ea typeface="Arial"/>
                <a:cs typeface="Arial"/>
                <a:sym typeface="Arial"/>
              </a:rPr>
              <a:t>Ajánlott továbbtanulási </a:t>
            </a:r>
            <a:r>
              <a:rPr lang="hu-HU" sz="900" b="1">
                <a:solidFill>
                  <a:srgbClr val="FFFFFF"/>
                </a:solidFill>
              </a:rPr>
              <a:t>irányok</a:t>
            </a:r>
            <a:endParaRPr sz="900" b="1" i="0" u="none" strike="noStrike" cap="none">
              <a:solidFill>
                <a:srgbClr val="FFFFFF"/>
              </a:solidFill>
              <a:latin typeface="Arial"/>
              <a:ea typeface="Arial"/>
              <a:cs typeface="Arial"/>
              <a:sym typeface="Arial"/>
            </a:endParaRPr>
          </a:p>
        </p:txBody>
      </p:sp>
      <p:sp>
        <p:nvSpPr>
          <p:cNvPr id="1180" name="Google Shape;1180;p54"/>
          <p:cNvSpPr txBox="1"/>
          <p:nvPr/>
        </p:nvSpPr>
        <p:spPr>
          <a:xfrm>
            <a:off x="3702850" y="705300"/>
            <a:ext cx="1681200" cy="390300"/>
          </a:xfrm>
          <a:prstGeom prst="rect">
            <a:avLst/>
          </a:prstGeom>
          <a:solidFill>
            <a:schemeClr val="dk2"/>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FFFFFF"/>
                </a:solidFill>
                <a:latin typeface="Arial"/>
                <a:ea typeface="Arial"/>
                <a:cs typeface="Arial"/>
                <a:sym typeface="Arial"/>
              </a:rPr>
              <a:t>Ajánlott </a:t>
            </a:r>
            <a:r>
              <a:rPr lang="hu-HU" sz="900" b="1">
                <a:solidFill>
                  <a:srgbClr val="FFFFFF"/>
                </a:solidFill>
              </a:rPr>
              <a:t>tanulási út a képzésben</a:t>
            </a:r>
            <a:endParaRPr sz="900" b="1" i="0" u="none" strike="noStrike" cap="none">
              <a:solidFill>
                <a:srgbClr val="FFFFFF"/>
              </a:solidFill>
              <a:latin typeface="Arial"/>
              <a:ea typeface="Arial"/>
              <a:cs typeface="Arial"/>
              <a:sym typeface="Arial"/>
            </a:endParaRPr>
          </a:p>
        </p:txBody>
      </p:sp>
      <p:sp>
        <p:nvSpPr>
          <p:cNvPr id="1181" name="Google Shape;1181;p54"/>
          <p:cNvSpPr txBox="1"/>
          <p:nvPr/>
        </p:nvSpPr>
        <p:spPr>
          <a:xfrm>
            <a:off x="6641300" y="705300"/>
            <a:ext cx="1681200" cy="390300"/>
          </a:xfrm>
          <a:prstGeom prst="rect">
            <a:avLst/>
          </a:prstGeom>
          <a:solidFill>
            <a:schemeClr val="dk2"/>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i="0" u="none" strike="noStrike" cap="none">
                <a:solidFill>
                  <a:srgbClr val="FFFFFF"/>
                </a:solidFill>
                <a:latin typeface="Arial"/>
                <a:ea typeface="Arial"/>
                <a:cs typeface="Arial"/>
                <a:sym typeface="Arial"/>
              </a:rPr>
              <a:t>Tanulási asszisztencia</a:t>
            </a:r>
            <a:endParaRPr sz="900" b="1" i="0" u="none" strike="noStrike" cap="none">
              <a:solidFill>
                <a:srgbClr val="FFFFFF"/>
              </a:solidFill>
              <a:latin typeface="Arial"/>
              <a:ea typeface="Arial"/>
              <a:cs typeface="Arial"/>
              <a:sym typeface="Arial"/>
            </a:endParaRPr>
          </a:p>
        </p:txBody>
      </p:sp>
      <p:cxnSp>
        <p:nvCxnSpPr>
          <p:cNvPr id="1182" name="Google Shape;1182;p54"/>
          <p:cNvCxnSpPr/>
          <p:nvPr/>
        </p:nvCxnSpPr>
        <p:spPr>
          <a:xfrm>
            <a:off x="3112300" y="826725"/>
            <a:ext cx="0" cy="3700500"/>
          </a:xfrm>
          <a:prstGeom prst="straightConnector1">
            <a:avLst/>
          </a:prstGeom>
          <a:noFill/>
          <a:ln w="9525" cap="flat" cmpd="sng">
            <a:solidFill>
              <a:schemeClr val="dk2"/>
            </a:solidFill>
            <a:prstDash val="solid"/>
            <a:round/>
            <a:headEnd type="none" w="sm" len="sm"/>
            <a:tailEnd type="none" w="sm" len="sm"/>
          </a:ln>
        </p:spPr>
      </p:cxnSp>
      <p:cxnSp>
        <p:nvCxnSpPr>
          <p:cNvPr id="1183" name="Google Shape;1183;p54"/>
          <p:cNvCxnSpPr/>
          <p:nvPr/>
        </p:nvCxnSpPr>
        <p:spPr>
          <a:xfrm>
            <a:off x="6012650" y="826725"/>
            <a:ext cx="0" cy="3700500"/>
          </a:xfrm>
          <a:prstGeom prst="straightConnector1">
            <a:avLst/>
          </a:prstGeom>
          <a:noFill/>
          <a:ln w="9525" cap="flat" cmpd="sng">
            <a:solidFill>
              <a:schemeClr val="dk2"/>
            </a:solidFill>
            <a:prstDash val="solid"/>
            <a:round/>
            <a:headEnd type="none" w="sm" len="sm"/>
            <a:tailEnd type="none" w="sm" len="sm"/>
          </a:ln>
        </p:spPr>
      </p:cxnSp>
      <p:sp>
        <p:nvSpPr>
          <p:cNvPr id="1184" name="Google Shape;1184;p54"/>
          <p:cNvSpPr/>
          <p:nvPr/>
        </p:nvSpPr>
        <p:spPr>
          <a:xfrm>
            <a:off x="559613" y="2781750"/>
            <a:ext cx="2243100" cy="490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Most elérhető:</a:t>
            </a:r>
            <a:r>
              <a:rPr lang="hu-HU" sz="800" b="0" i="0" u="none" strike="noStrike" cap="none">
                <a:solidFill>
                  <a:srgbClr val="000000"/>
                </a:solidFill>
                <a:latin typeface="Arial"/>
                <a:ea typeface="Arial"/>
                <a:cs typeface="Arial"/>
                <a:sym typeface="Arial"/>
              </a:rPr>
              <a:t> </a:t>
            </a:r>
            <a:r>
              <a:rPr lang="hu-HU" sz="800" b="0" i="0" u="none" strike="noStrike" cap="none">
                <a:solidFill>
                  <a:schemeClr val="dk1"/>
                </a:solidFill>
                <a:latin typeface="Arial"/>
                <a:ea typeface="Arial"/>
                <a:cs typeface="Arial"/>
                <a:sym typeface="Arial"/>
              </a:rPr>
              <a:t> </a:t>
            </a:r>
            <a:r>
              <a:rPr lang="hu-HU" sz="800">
                <a:solidFill>
                  <a:schemeClr val="dk1"/>
                </a:solidFill>
              </a:rPr>
              <a:t>Felsőoktatási, köznevelési és szakképzési</a:t>
            </a:r>
            <a:r>
              <a:rPr lang="hu-HU" sz="800" b="0" i="0" u="none" strike="noStrike" cap="none">
                <a:solidFill>
                  <a:schemeClr val="dk1"/>
                </a:solidFill>
                <a:latin typeface="Arial"/>
                <a:ea typeface="Arial"/>
                <a:cs typeface="Arial"/>
                <a:sym typeface="Arial"/>
              </a:rPr>
              <a:t> makro adatok és diplomá</a:t>
            </a:r>
            <a:r>
              <a:rPr lang="hu-HU" sz="800">
                <a:solidFill>
                  <a:schemeClr val="dk1"/>
                </a:solidFill>
              </a:rPr>
              <a:t>s pályakövetési </a:t>
            </a:r>
            <a:r>
              <a:rPr lang="hu-HU" sz="800" b="0" i="0" u="none" strike="noStrike" cap="none">
                <a:solidFill>
                  <a:schemeClr val="dk1"/>
                </a:solidFill>
                <a:latin typeface="Arial"/>
                <a:ea typeface="Arial"/>
                <a:cs typeface="Arial"/>
                <a:sym typeface="Arial"/>
              </a:rPr>
              <a:t>modell</a:t>
            </a:r>
            <a:endParaRPr sz="800" b="0" i="0" u="none" strike="noStrike" cap="none">
              <a:solidFill>
                <a:srgbClr val="000000"/>
              </a:solidFill>
              <a:latin typeface="Arial"/>
              <a:ea typeface="Arial"/>
              <a:cs typeface="Arial"/>
              <a:sym typeface="Arial"/>
            </a:endParaRPr>
          </a:p>
        </p:txBody>
      </p:sp>
      <p:sp>
        <p:nvSpPr>
          <p:cNvPr id="1185" name="Google Shape;1185;p54"/>
          <p:cNvSpPr/>
          <p:nvPr/>
        </p:nvSpPr>
        <p:spPr>
          <a:xfrm>
            <a:off x="559625" y="3400875"/>
            <a:ext cx="2243100" cy="1039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További szükséges lépések:</a:t>
            </a:r>
            <a:r>
              <a:rPr lang="hu-HU" sz="800" b="0" i="0" u="none" strike="noStrike" cap="none">
                <a:solidFill>
                  <a:srgbClr val="000000"/>
                </a:solidFill>
                <a:latin typeface="Arial"/>
                <a:ea typeface="Arial"/>
                <a:cs typeface="Arial"/>
                <a:sym typeface="Arial"/>
              </a:rPr>
              <a:t> </a:t>
            </a:r>
            <a:endParaRPr sz="800" b="0" i="0" u="none" strike="noStrike" cap="none">
              <a:solidFill>
                <a:srgbClr val="000000"/>
              </a:solidFill>
              <a:latin typeface="Arial"/>
              <a:ea typeface="Arial"/>
              <a:cs typeface="Arial"/>
              <a:sym typeface="Arial"/>
            </a:endParaRPr>
          </a:p>
          <a:p>
            <a:pPr marL="269999" marR="0" lvl="0" indent="-230799"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Felsőoktatási integrált rendszer folyamatosságának fenntartása </a:t>
            </a:r>
            <a:endParaRPr sz="800" b="0" i="0" u="none" strike="noStrike" cap="none">
              <a:solidFill>
                <a:srgbClr val="000000"/>
              </a:solidFill>
              <a:latin typeface="Arial"/>
              <a:ea typeface="Arial"/>
              <a:cs typeface="Arial"/>
              <a:sym typeface="Arial"/>
            </a:endParaRPr>
          </a:p>
          <a:p>
            <a:pPr marL="269999" marR="0" lvl="0" indent="-230799"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Közoktatási és </a:t>
            </a:r>
            <a:r>
              <a:rPr lang="hu-HU" sz="800"/>
              <a:t>szakképzési </a:t>
            </a:r>
            <a:r>
              <a:rPr lang="hu-HU" sz="800" b="0" i="0" u="none" strike="noStrike" cap="none">
                <a:solidFill>
                  <a:srgbClr val="000000"/>
                </a:solidFill>
                <a:latin typeface="Arial"/>
                <a:ea typeface="Arial"/>
                <a:cs typeface="Arial"/>
                <a:sym typeface="Arial"/>
              </a:rPr>
              <a:t>adatbázisok </a:t>
            </a:r>
            <a:r>
              <a:rPr lang="hu-HU" sz="800"/>
              <a:t>pályakövetési b</a:t>
            </a:r>
            <a:r>
              <a:rPr lang="hu-HU" sz="800" b="0" i="0" u="none" strike="noStrike" cap="none">
                <a:solidFill>
                  <a:srgbClr val="000000"/>
                </a:solidFill>
                <a:latin typeface="Arial"/>
                <a:ea typeface="Arial"/>
                <a:cs typeface="Arial"/>
                <a:sym typeface="Arial"/>
              </a:rPr>
              <a:t>ekapcsolása</a:t>
            </a:r>
            <a:endParaRPr sz="800" b="0" i="0" u="none" strike="noStrike" cap="none">
              <a:solidFill>
                <a:srgbClr val="000000"/>
              </a:solidFill>
              <a:latin typeface="Arial"/>
              <a:ea typeface="Arial"/>
              <a:cs typeface="Arial"/>
              <a:sym typeface="Arial"/>
            </a:endParaRPr>
          </a:p>
          <a:p>
            <a:pPr marL="269999" marR="0" lvl="0" indent="-230799" algn="l" rtl="0">
              <a:lnSpc>
                <a:spcPct val="100000"/>
              </a:lnSpc>
              <a:spcBef>
                <a:spcPts val="0"/>
              </a:spcBef>
              <a:spcAft>
                <a:spcPts val="0"/>
              </a:spcAft>
              <a:buClr>
                <a:srgbClr val="000000"/>
              </a:buClr>
              <a:buSzPts val="800"/>
              <a:buFont typeface="Arial"/>
              <a:buChar char="●"/>
            </a:pPr>
            <a:r>
              <a:rPr lang="hu-HU" sz="800" b="0" i="0" u="none" strike="noStrike" cap="none">
                <a:solidFill>
                  <a:srgbClr val="000000"/>
                </a:solidFill>
                <a:latin typeface="Arial"/>
                <a:ea typeface="Arial"/>
                <a:cs typeface="Arial"/>
                <a:sym typeface="Arial"/>
              </a:rPr>
              <a:t>Felnőttképzési adatbázisok kiépítése és pályakövetési bekapcsolása</a:t>
            </a:r>
            <a:endParaRPr sz="800" b="0" i="0" u="none" strike="noStrike" cap="none">
              <a:solidFill>
                <a:srgbClr val="000000"/>
              </a:solidFill>
              <a:latin typeface="Arial"/>
              <a:ea typeface="Arial"/>
              <a:cs typeface="Arial"/>
              <a:sym typeface="Arial"/>
            </a:endParaRPr>
          </a:p>
        </p:txBody>
      </p:sp>
      <p:sp>
        <p:nvSpPr>
          <p:cNvPr id="1186" name="Google Shape;1186;p54"/>
          <p:cNvSpPr txBox="1"/>
          <p:nvPr/>
        </p:nvSpPr>
        <p:spPr>
          <a:xfrm>
            <a:off x="540563" y="1300600"/>
            <a:ext cx="2243100" cy="12762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hu-HU" sz="1000" b="1" i="0" u="none" strike="noStrike" cap="none">
                <a:solidFill>
                  <a:srgbClr val="000000"/>
                </a:solidFill>
                <a:latin typeface="Arial"/>
                <a:ea typeface="Arial"/>
                <a:cs typeface="Arial"/>
                <a:sym typeface="Arial"/>
              </a:rPr>
              <a:t>Merre tanuljak tovább, ahhoz hogy a legjobb esélyeim legyenek a munkaerőpiacon? - Más hasonló emberek pályakövetése alapján</a:t>
            </a:r>
            <a:endParaRPr sz="1000" b="1" i="0" u="none" strike="noStrike" cap="none">
              <a:solidFill>
                <a:srgbClr val="000000"/>
              </a:solidFill>
              <a:latin typeface="Arial"/>
              <a:ea typeface="Arial"/>
              <a:cs typeface="Arial"/>
              <a:sym typeface="Arial"/>
            </a:endParaRPr>
          </a:p>
        </p:txBody>
      </p:sp>
      <p:sp>
        <p:nvSpPr>
          <p:cNvPr id="1187" name="Google Shape;1187;p54"/>
          <p:cNvSpPr txBox="1"/>
          <p:nvPr/>
        </p:nvSpPr>
        <p:spPr>
          <a:xfrm>
            <a:off x="3421875" y="1300600"/>
            <a:ext cx="2243100" cy="12762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hu-HU" sz="1000" b="1" i="0" u="none" strike="noStrike" cap="none">
                <a:solidFill>
                  <a:srgbClr val="000000"/>
                </a:solidFill>
                <a:latin typeface="Arial"/>
                <a:ea typeface="Arial"/>
                <a:cs typeface="Arial"/>
                <a:sym typeface="Arial"/>
              </a:rPr>
              <a:t>Milyen következő modulokat</a:t>
            </a:r>
            <a:r>
              <a:rPr lang="hu-HU" sz="1000" b="1"/>
              <a:t>, </a:t>
            </a:r>
            <a:r>
              <a:rPr lang="hu-HU" sz="1000" b="1" i="0" u="none" strike="noStrike" cap="none">
                <a:solidFill>
                  <a:srgbClr val="000000"/>
                </a:solidFill>
                <a:latin typeface="Arial"/>
                <a:ea typeface="Arial"/>
                <a:cs typeface="Arial"/>
                <a:sym typeface="Arial"/>
              </a:rPr>
              <a:t>végezzek el a képzésben? Milyen segítségre van szükségem?</a:t>
            </a:r>
            <a:endParaRPr sz="1000" b="1" i="0" u="none" strike="noStrike" cap="none">
              <a:solidFill>
                <a:srgbClr val="000000"/>
              </a:solidFill>
              <a:latin typeface="Arial"/>
              <a:ea typeface="Arial"/>
              <a:cs typeface="Arial"/>
              <a:sym typeface="Arial"/>
            </a:endParaRPr>
          </a:p>
        </p:txBody>
      </p:sp>
      <p:sp>
        <p:nvSpPr>
          <p:cNvPr id="1188" name="Google Shape;1188;p54"/>
          <p:cNvSpPr txBox="1"/>
          <p:nvPr/>
        </p:nvSpPr>
        <p:spPr>
          <a:xfrm>
            <a:off x="6350775" y="1300600"/>
            <a:ext cx="2243100" cy="1276200"/>
          </a:xfrm>
          <a:prstGeom prst="rect">
            <a:avLst/>
          </a:prstGeom>
          <a:no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hu-HU" sz="1000" b="1" i="0" u="none" strike="noStrike" cap="none">
                <a:solidFill>
                  <a:srgbClr val="000000"/>
                </a:solidFill>
                <a:latin typeface="Arial"/>
                <a:ea typeface="Arial"/>
                <a:cs typeface="Arial"/>
                <a:sym typeface="Arial"/>
              </a:rPr>
              <a:t>Személyes coaching/tanulási támogatás egy-egy modulhoz kapcsolódóan. </a:t>
            </a:r>
            <a:r>
              <a:rPr lang="hu-HU" sz="1000" b="1"/>
              <a:t>- </a:t>
            </a:r>
            <a:r>
              <a:rPr lang="hu-HU" sz="1000" b="1" i="0" u="none" strike="noStrike" cap="none">
                <a:solidFill>
                  <a:srgbClr val="000000"/>
                </a:solidFill>
                <a:latin typeface="Arial"/>
                <a:ea typeface="Arial"/>
                <a:cs typeface="Arial"/>
                <a:sym typeface="Arial"/>
              </a:rPr>
              <a:t>E</a:t>
            </a:r>
            <a:r>
              <a:rPr lang="hu-HU" sz="1000" b="1"/>
              <a:t>lsősorban alap kompetenciák fejlesztéshez veszélyeztetett csoportoknak</a:t>
            </a:r>
            <a:endParaRPr sz="1000" b="1" i="0" u="none" strike="noStrike" cap="none">
              <a:solidFill>
                <a:srgbClr val="000000"/>
              </a:solidFill>
              <a:latin typeface="Arial"/>
              <a:ea typeface="Arial"/>
              <a:cs typeface="Arial"/>
              <a:sym typeface="Arial"/>
            </a:endParaRPr>
          </a:p>
        </p:txBody>
      </p:sp>
      <p:sp>
        <p:nvSpPr>
          <p:cNvPr id="1189" name="Google Shape;1189;p54"/>
          <p:cNvSpPr/>
          <p:nvPr/>
        </p:nvSpPr>
        <p:spPr>
          <a:xfrm>
            <a:off x="3421875" y="2781750"/>
            <a:ext cx="2243100" cy="490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Most elérhető:</a:t>
            </a:r>
            <a:r>
              <a:rPr lang="hu-HU" sz="800" b="0" i="0" u="none" strike="noStrike" cap="none">
                <a:solidFill>
                  <a:srgbClr val="000000"/>
                </a:solidFill>
                <a:latin typeface="Arial"/>
                <a:ea typeface="Arial"/>
                <a:cs typeface="Arial"/>
                <a:sym typeface="Arial"/>
              </a:rPr>
              <a:t> </a:t>
            </a:r>
            <a:r>
              <a:rPr lang="hu-HU" sz="800" b="0" i="0" u="none" strike="noStrike" cap="none">
                <a:solidFill>
                  <a:schemeClr val="dk1"/>
                </a:solidFill>
                <a:latin typeface="Arial"/>
                <a:ea typeface="Arial"/>
                <a:cs typeface="Arial"/>
                <a:sym typeface="Arial"/>
              </a:rPr>
              <a:t> </a:t>
            </a:r>
            <a:r>
              <a:rPr lang="hu-HU" sz="800">
                <a:solidFill>
                  <a:schemeClr val="dk1"/>
                </a:solidFill>
              </a:rPr>
              <a:t>Intézményi szinten a képzési adatok</a:t>
            </a:r>
            <a:endParaRPr sz="800" b="0" i="0" u="none" strike="noStrike" cap="none">
              <a:solidFill>
                <a:srgbClr val="000000"/>
              </a:solidFill>
              <a:latin typeface="Arial"/>
              <a:ea typeface="Arial"/>
              <a:cs typeface="Arial"/>
              <a:sym typeface="Arial"/>
            </a:endParaRPr>
          </a:p>
        </p:txBody>
      </p:sp>
      <p:sp>
        <p:nvSpPr>
          <p:cNvPr id="1190" name="Google Shape;1190;p54"/>
          <p:cNvSpPr/>
          <p:nvPr/>
        </p:nvSpPr>
        <p:spPr>
          <a:xfrm>
            <a:off x="3421900" y="3400875"/>
            <a:ext cx="2243100" cy="1039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További szükséges lépések:</a:t>
            </a:r>
            <a:r>
              <a:rPr lang="hu-HU" sz="800" b="0" i="0" u="none" strike="noStrike" cap="none">
                <a:solidFill>
                  <a:srgbClr val="000000"/>
                </a:solidFill>
                <a:latin typeface="Arial"/>
                <a:ea typeface="Arial"/>
                <a:cs typeface="Arial"/>
                <a:sym typeface="Arial"/>
              </a:rPr>
              <a:t> </a:t>
            </a:r>
            <a:endParaRPr sz="800" b="0" i="0" u="none" strike="noStrike" cap="none">
              <a:solidFill>
                <a:srgbClr val="000000"/>
              </a:solidFill>
              <a:latin typeface="Arial"/>
              <a:ea typeface="Arial"/>
              <a:cs typeface="Arial"/>
              <a:sym typeface="Arial"/>
            </a:endParaRPr>
          </a:p>
          <a:p>
            <a:pPr marL="269999" marR="0" lvl="0" indent="-230799" algn="l" rtl="0">
              <a:lnSpc>
                <a:spcPct val="100000"/>
              </a:lnSpc>
              <a:spcBef>
                <a:spcPts val="0"/>
              </a:spcBef>
              <a:spcAft>
                <a:spcPts val="0"/>
              </a:spcAft>
              <a:buSzPts val="800"/>
              <a:buChar char="●"/>
            </a:pPr>
            <a:r>
              <a:rPr lang="hu-HU" sz="800"/>
              <a:t>Képzési célterület meghatározása</a:t>
            </a:r>
            <a:endParaRPr sz="800"/>
          </a:p>
          <a:p>
            <a:pPr marL="269999" marR="0" lvl="0" indent="-230799" algn="l" rtl="0">
              <a:lnSpc>
                <a:spcPct val="100000"/>
              </a:lnSpc>
              <a:spcBef>
                <a:spcPts val="0"/>
              </a:spcBef>
              <a:spcAft>
                <a:spcPts val="0"/>
              </a:spcAft>
              <a:buSzPts val="800"/>
              <a:buChar char="●"/>
            </a:pPr>
            <a:r>
              <a:rPr lang="hu-HU" sz="800"/>
              <a:t>Oktatási modulok atomizálása </a:t>
            </a:r>
            <a:endParaRPr sz="800"/>
          </a:p>
          <a:p>
            <a:pPr marL="269999" marR="0" lvl="0" indent="-230799" algn="l" rtl="0">
              <a:lnSpc>
                <a:spcPct val="100000"/>
              </a:lnSpc>
              <a:spcBef>
                <a:spcPts val="0"/>
              </a:spcBef>
              <a:spcAft>
                <a:spcPts val="0"/>
              </a:spcAft>
              <a:buSzPts val="800"/>
              <a:buChar char="●"/>
            </a:pPr>
            <a:r>
              <a:rPr lang="hu-HU" sz="800"/>
              <a:t>Részletekbe me</a:t>
            </a:r>
            <a:r>
              <a:rPr lang="hu-HU" sz="800" b="0" i="0" u="none" strike="noStrike" cap="none">
                <a:solidFill>
                  <a:srgbClr val="000000"/>
                </a:solidFill>
                <a:latin typeface="Arial"/>
                <a:ea typeface="Arial"/>
                <a:cs typeface="Arial"/>
                <a:sym typeface="Arial"/>
              </a:rPr>
              <a:t>nő nyomonkövetés és mentorálási rendszer megteremtése</a:t>
            </a:r>
            <a:endParaRPr sz="800" b="0" i="0" u="none" strike="noStrike" cap="none">
              <a:solidFill>
                <a:srgbClr val="000000"/>
              </a:solidFill>
              <a:latin typeface="Arial"/>
              <a:ea typeface="Arial"/>
              <a:cs typeface="Arial"/>
              <a:sym typeface="Arial"/>
            </a:endParaRPr>
          </a:p>
          <a:p>
            <a:pPr marL="269999" marR="0" lvl="0" indent="-230799" algn="l" rtl="0">
              <a:lnSpc>
                <a:spcPct val="100000"/>
              </a:lnSpc>
              <a:spcBef>
                <a:spcPts val="0"/>
              </a:spcBef>
              <a:spcAft>
                <a:spcPts val="0"/>
              </a:spcAft>
              <a:buSzPts val="800"/>
              <a:buChar char="●"/>
            </a:pPr>
            <a:r>
              <a:rPr lang="hu-HU" sz="800"/>
              <a:t>Más intézményekben, vagy online globálisan elérhető oktatási modulok beemelése</a:t>
            </a:r>
            <a:endParaRPr sz="800"/>
          </a:p>
        </p:txBody>
      </p:sp>
      <p:sp>
        <p:nvSpPr>
          <p:cNvPr id="1191" name="Google Shape;1191;p54"/>
          <p:cNvSpPr/>
          <p:nvPr/>
        </p:nvSpPr>
        <p:spPr>
          <a:xfrm>
            <a:off x="6360325" y="2781750"/>
            <a:ext cx="2243100" cy="490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Most elérhető:</a:t>
            </a:r>
            <a:r>
              <a:rPr lang="hu-HU" sz="800" b="0" i="0" u="none" strike="noStrike" cap="none">
                <a:solidFill>
                  <a:srgbClr val="000000"/>
                </a:solidFill>
                <a:latin typeface="Arial"/>
                <a:ea typeface="Arial"/>
                <a:cs typeface="Arial"/>
                <a:sym typeface="Arial"/>
              </a:rPr>
              <a:t> </a:t>
            </a:r>
            <a:r>
              <a:rPr lang="hu-HU" sz="800">
                <a:solidFill>
                  <a:schemeClr val="dk1"/>
                </a:solidFill>
              </a:rPr>
              <a:t>alapkompetenciák tartalma, tananyagok, tanulási segédanyagok</a:t>
            </a:r>
            <a:endParaRPr sz="800" b="0" i="0" u="none" strike="noStrike" cap="none">
              <a:solidFill>
                <a:srgbClr val="000000"/>
              </a:solidFill>
              <a:latin typeface="Arial"/>
              <a:ea typeface="Arial"/>
              <a:cs typeface="Arial"/>
              <a:sym typeface="Arial"/>
            </a:endParaRPr>
          </a:p>
        </p:txBody>
      </p:sp>
      <p:sp>
        <p:nvSpPr>
          <p:cNvPr id="1192" name="Google Shape;1192;p54"/>
          <p:cNvSpPr/>
          <p:nvPr/>
        </p:nvSpPr>
        <p:spPr>
          <a:xfrm>
            <a:off x="6360350" y="3400875"/>
            <a:ext cx="2243100" cy="10395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További szükséges lépések:</a:t>
            </a:r>
            <a:r>
              <a:rPr lang="hu-HU" sz="800" b="0" i="0" u="none" strike="noStrike" cap="none">
                <a:solidFill>
                  <a:srgbClr val="000000"/>
                </a:solidFill>
                <a:latin typeface="Arial"/>
                <a:ea typeface="Arial"/>
                <a:cs typeface="Arial"/>
                <a:sym typeface="Arial"/>
              </a:rPr>
              <a:t> </a:t>
            </a:r>
            <a:endParaRPr sz="800" b="0" i="0" u="none" strike="noStrike" cap="none">
              <a:solidFill>
                <a:srgbClr val="000000"/>
              </a:solidFill>
              <a:latin typeface="Arial"/>
              <a:ea typeface="Arial"/>
              <a:cs typeface="Arial"/>
              <a:sym typeface="Arial"/>
            </a:endParaRPr>
          </a:p>
          <a:p>
            <a:pPr marL="269999" marR="0" lvl="0" indent="-230799" algn="l" rtl="0">
              <a:lnSpc>
                <a:spcPct val="100000"/>
              </a:lnSpc>
              <a:spcBef>
                <a:spcPts val="0"/>
              </a:spcBef>
              <a:spcAft>
                <a:spcPts val="0"/>
              </a:spcAft>
              <a:buSzPts val="800"/>
              <a:buChar char="●"/>
            </a:pPr>
            <a:r>
              <a:rPr lang="hu-HU" sz="800"/>
              <a:t>MI asszisztens fejlesztése</a:t>
            </a:r>
            <a:endParaRPr sz="800"/>
          </a:p>
          <a:p>
            <a:pPr marL="269999" marR="0" lvl="0" indent="-230799" algn="l" rtl="0">
              <a:lnSpc>
                <a:spcPct val="100000"/>
              </a:lnSpc>
              <a:spcBef>
                <a:spcPts val="0"/>
              </a:spcBef>
              <a:spcAft>
                <a:spcPts val="0"/>
              </a:spcAft>
              <a:buSzPts val="800"/>
              <a:buChar char="●"/>
            </a:pPr>
            <a:r>
              <a:rPr lang="hu-HU" sz="800"/>
              <a:t>Legfontosabb tanulási területek meghatározása</a:t>
            </a:r>
            <a:endParaRPr sz="800"/>
          </a:p>
          <a:p>
            <a:pPr marL="269999" marR="0" lvl="0" indent="-230799" algn="l" rtl="0">
              <a:lnSpc>
                <a:spcPct val="100000"/>
              </a:lnSpc>
              <a:spcBef>
                <a:spcPts val="0"/>
              </a:spcBef>
              <a:spcAft>
                <a:spcPts val="0"/>
              </a:spcAft>
              <a:buSzPts val="800"/>
              <a:buChar char="●"/>
            </a:pPr>
            <a:r>
              <a:rPr lang="hu-HU" sz="800"/>
              <a:t>Veszélyeztetett csoportok számára tananyag fejlesztések, </a:t>
            </a:r>
            <a:endParaRPr sz="800"/>
          </a:p>
          <a:p>
            <a:pPr marL="269999" marR="0" lvl="0" indent="-230799" algn="l" rtl="0">
              <a:lnSpc>
                <a:spcPct val="100000"/>
              </a:lnSpc>
              <a:spcBef>
                <a:spcPts val="0"/>
              </a:spcBef>
              <a:spcAft>
                <a:spcPts val="0"/>
              </a:spcAft>
              <a:buSzPts val="800"/>
              <a:buChar char="●"/>
            </a:pPr>
            <a:r>
              <a:rPr lang="hu-HU" sz="800"/>
              <a:t>Formatív értékelési rendszer </a:t>
            </a:r>
            <a:endParaRPr sz="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2"/>
        <p:cNvGrpSpPr/>
        <p:nvPr/>
      </p:nvGrpSpPr>
      <p:grpSpPr>
        <a:xfrm>
          <a:off x="0" y="0"/>
          <a:ext cx="0" cy="0"/>
          <a:chOff x="0" y="0"/>
          <a:chExt cx="0" cy="0"/>
        </a:xfrm>
      </p:grpSpPr>
      <p:sp>
        <p:nvSpPr>
          <p:cNvPr id="203" name="Google Shape;203;p28"/>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Adatgazdaság beindítása</a:t>
            </a:r>
            <a:endParaRPr sz="2400" b="0" i="0" u="none" strike="noStrike" cap="none">
              <a:solidFill>
                <a:schemeClr val="dk1"/>
              </a:solidFill>
              <a:latin typeface="Arial"/>
              <a:ea typeface="Arial"/>
              <a:cs typeface="Arial"/>
              <a:sym typeface="Arial"/>
            </a:endParaRPr>
          </a:p>
        </p:txBody>
      </p:sp>
      <p:sp>
        <p:nvSpPr>
          <p:cNvPr id="204" name="Google Shape;204;p28"/>
          <p:cNvSpPr/>
          <p:nvPr/>
        </p:nvSpPr>
        <p:spPr>
          <a:xfrm>
            <a:off x="1605600" y="4278245"/>
            <a:ext cx="1532700" cy="364800"/>
          </a:xfrm>
          <a:prstGeom prst="rect">
            <a:avLst/>
          </a:prstGeom>
          <a:solidFill>
            <a:srgbClr val="D8D8D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a:t>Közadat stratégia</a:t>
            </a:r>
            <a:endParaRPr sz="900" b="1" i="0" u="none" strike="noStrike" cap="none">
              <a:solidFill>
                <a:srgbClr val="000000"/>
              </a:solidFill>
              <a:latin typeface="Arial"/>
              <a:ea typeface="Arial"/>
              <a:cs typeface="Arial"/>
              <a:sym typeface="Arial"/>
            </a:endParaRPr>
          </a:p>
        </p:txBody>
      </p:sp>
      <p:sp>
        <p:nvSpPr>
          <p:cNvPr id="205" name="Google Shape;205;p28"/>
          <p:cNvSpPr/>
          <p:nvPr/>
        </p:nvSpPr>
        <p:spPr>
          <a:xfrm>
            <a:off x="3798247" y="4278245"/>
            <a:ext cx="1532700" cy="364800"/>
          </a:xfrm>
          <a:prstGeom prst="rect">
            <a:avLst/>
          </a:prstGeom>
          <a:solidFill>
            <a:srgbClr val="D8D8D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900"/>
              <a:buFont typeface="Arial"/>
              <a:buNone/>
            </a:pPr>
            <a:r>
              <a:rPr lang="hu-HU" sz="900" b="1">
                <a:solidFill>
                  <a:schemeClr val="dk1"/>
                </a:solidFill>
              </a:rPr>
              <a:t>Adatvagyon törvény</a:t>
            </a:r>
            <a:endParaRPr sz="900" b="1"/>
          </a:p>
        </p:txBody>
      </p:sp>
      <p:sp>
        <p:nvSpPr>
          <p:cNvPr id="206" name="Google Shape;206;p28"/>
          <p:cNvSpPr/>
          <p:nvPr/>
        </p:nvSpPr>
        <p:spPr>
          <a:xfrm>
            <a:off x="5990902" y="4278253"/>
            <a:ext cx="1532700" cy="364800"/>
          </a:xfrm>
          <a:prstGeom prst="rect">
            <a:avLst/>
          </a:prstGeom>
          <a:solidFill>
            <a:srgbClr val="D8D8D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900" b="1"/>
              <a:t>GDPR kompatibilis ajánlások</a:t>
            </a:r>
            <a:endParaRPr sz="900" b="1" i="0" u="none" strike="noStrike" cap="none">
              <a:solidFill>
                <a:srgbClr val="000000"/>
              </a:solidFill>
              <a:latin typeface="Arial"/>
              <a:ea typeface="Arial"/>
              <a:cs typeface="Arial"/>
              <a:sym typeface="Arial"/>
            </a:endParaRPr>
          </a:p>
        </p:txBody>
      </p:sp>
      <p:sp>
        <p:nvSpPr>
          <p:cNvPr id="207" name="Google Shape;207;p28"/>
          <p:cNvSpPr/>
          <p:nvPr/>
        </p:nvSpPr>
        <p:spPr>
          <a:xfrm>
            <a:off x="1640399" y="4141625"/>
            <a:ext cx="1463100" cy="96000"/>
          </a:xfrm>
          <a:prstGeom prst="triangle">
            <a:avLst>
              <a:gd name="adj" fmla="val 50000"/>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8"/>
          <p:cNvSpPr/>
          <p:nvPr/>
        </p:nvSpPr>
        <p:spPr>
          <a:xfrm>
            <a:off x="3833049" y="4141625"/>
            <a:ext cx="1463100" cy="96000"/>
          </a:xfrm>
          <a:prstGeom prst="triangle">
            <a:avLst>
              <a:gd name="adj" fmla="val 50000"/>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8"/>
          <p:cNvSpPr/>
          <p:nvPr/>
        </p:nvSpPr>
        <p:spPr>
          <a:xfrm>
            <a:off x="6025699" y="4141625"/>
            <a:ext cx="1463100" cy="96000"/>
          </a:xfrm>
          <a:prstGeom prst="triangle">
            <a:avLst>
              <a:gd name="adj" fmla="val 50000"/>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8"/>
          <p:cNvSpPr txBox="1"/>
          <p:nvPr/>
        </p:nvSpPr>
        <p:spPr>
          <a:xfrm>
            <a:off x="4591369" y="3285876"/>
            <a:ext cx="2985300" cy="5985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ctr" rtl="0">
              <a:spcBef>
                <a:spcPts val="0"/>
              </a:spcBef>
              <a:spcAft>
                <a:spcPts val="0"/>
              </a:spcAft>
              <a:buNone/>
            </a:pPr>
            <a:r>
              <a:rPr lang="hu-HU" sz="900" b="1">
                <a:solidFill>
                  <a:srgbClr val="FFFFFF"/>
                </a:solidFill>
              </a:rPr>
              <a:t>Adatpiac </a:t>
            </a:r>
            <a:r>
              <a:rPr lang="hu-HU" sz="900">
                <a:solidFill>
                  <a:srgbClr val="FFFFFF"/>
                </a:solidFill>
              </a:rPr>
              <a:t>(platform)</a:t>
            </a:r>
            <a:endParaRPr sz="700">
              <a:solidFill>
                <a:srgbClr val="FFFFFF"/>
              </a:solidFill>
            </a:endParaRPr>
          </a:p>
        </p:txBody>
      </p:sp>
      <p:sp>
        <p:nvSpPr>
          <p:cNvPr id="211" name="Google Shape;211;p28"/>
          <p:cNvSpPr/>
          <p:nvPr/>
        </p:nvSpPr>
        <p:spPr>
          <a:xfrm>
            <a:off x="1629944" y="3124100"/>
            <a:ext cx="5918100" cy="96000"/>
          </a:xfrm>
          <a:prstGeom prst="triangle">
            <a:avLst>
              <a:gd name="adj" fmla="val 50000"/>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8"/>
          <p:cNvSpPr txBox="1"/>
          <p:nvPr/>
        </p:nvSpPr>
        <p:spPr>
          <a:xfrm>
            <a:off x="1508250" y="987875"/>
            <a:ext cx="6127500" cy="2080800"/>
          </a:xfrm>
          <a:prstGeom prst="rect">
            <a:avLst/>
          </a:prstGeom>
          <a:solidFill>
            <a:srgbClr val="F3F3F3"/>
          </a:solidFill>
          <a:ln w="9525" cap="flat" cmpd="sng">
            <a:solidFill>
              <a:schemeClr val="dk2"/>
            </a:solidFill>
            <a:prstDash val="dash"/>
            <a:round/>
            <a:headEnd type="none" w="sm" len="sm"/>
            <a:tailEnd type="none" w="sm" len="sm"/>
          </a:ln>
        </p:spPr>
        <p:txBody>
          <a:bodyPr spcFirstLastPara="1" wrap="square" lIns="18000" tIns="18000" rIns="18000" bIns="18000" anchor="t" anchorCtr="0">
            <a:noAutofit/>
          </a:bodyPr>
          <a:lstStyle/>
          <a:p>
            <a:pPr marL="0" lvl="0" indent="0" algn="ctr" rtl="0">
              <a:spcBef>
                <a:spcPts val="0"/>
              </a:spcBef>
              <a:spcAft>
                <a:spcPts val="0"/>
              </a:spcAft>
              <a:buClr>
                <a:schemeClr val="dk1"/>
              </a:buClr>
              <a:buSzPts val="1100"/>
              <a:buFont typeface="Arial"/>
              <a:buNone/>
            </a:pPr>
            <a:r>
              <a:rPr lang="hu-HU" sz="800" b="1"/>
              <a:t>Az “Adatgazdaság beindítása” stratégiai pillér céljai</a:t>
            </a:r>
            <a:endParaRPr sz="800"/>
          </a:p>
        </p:txBody>
      </p:sp>
      <p:sp>
        <p:nvSpPr>
          <p:cNvPr id="213" name="Google Shape;213;p28"/>
          <p:cNvSpPr txBox="1"/>
          <p:nvPr/>
        </p:nvSpPr>
        <p:spPr>
          <a:xfrm>
            <a:off x="1597449" y="1162122"/>
            <a:ext cx="1592700" cy="11685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ctr" rtl="0">
              <a:spcBef>
                <a:spcPts val="0"/>
              </a:spcBef>
              <a:spcAft>
                <a:spcPts val="0"/>
              </a:spcAft>
              <a:buNone/>
            </a:pPr>
            <a:r>
              <a:rPr lang="hu-HU" sz="700" b="1"/>
              <a:t>Rövidtávú célok</a:t>
            </a:r>
            <a:endParaRPr sz="700" b="1"/>
          </a:p>
        </p:txBody>
      </p:sp>
      <p:sp>
        <p:nvSpPr>
          <p:cNvPr id="214" name="Google Shape;214;p28"/>
          <p:cNvSpPr txBox="1"/>
          <p:nvPr/>
        </p:nvSpPr>
        <p:spPr>
          <a:xfrm>
            <a:off x="3788963" y="1162122"/>
            <a:ext cx="1592700" cy="11685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ctr" rtl="0">
              <a:spcBef>
                <a:spcPts val="0"/>
              </a:spcBef>
              <a:spcAft>
                <a:spcPts val="0"/>
              </a:spcAft>
              <a:buNone/>
            </a:pPr>
            <a:r>
              <a:rPr lang="hu-HU" sz="700" b="1"/>
              <a:t>Keretrendszer kialakítása</a:t>
            </a:r>
            <a:endParaRPr sz="700" b="1"/>
          </a:p>
        </p:txBody>
      </p:sp>
      <p:grpSp>
        <p:nvGrpSpPr>
          <p:cNvPr id="215" name="Google Shape;215;p28"/>
          <p:cNvGrpSpPr/>
          <p:nvPr/>
        </p:nvGrpSpPr>
        <p:grpSpPr>
          <a:xfrm>
            <a:off x="1667799" y="1430172"/>
            <a:ext cx="1463100" cy="824900"/>
            <a:chOff x="1744200" y="1459775"/>
            <a:chExt cx="1463100" cy="824900"/>
          </a:xfrm>
        </p:grpSpPr>
        <p:sp>
          <p:nvSpPr>
            <p:cNvPr id="216" name="Google Shape;216;p28"/>
            <p:cNvSpPr txBox="1"/>
            <p:nvPr/>
          </p:nvSpPr>
          <p:spPr>
            <a:xfrm>
              <a:off x="1744200" y="1459775"/>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Adatok elérhetővé tétele</a:t>
              </a:r>
              <a:endParaRPr sz="700"/>
            </a:p>
          </p:txBody>
        </p:sp>
        <p:sp>
          <p:nvSpPr>
            <p:cNvPr id="217" name="Google Shape;217;p28"/>
            <p:cNvSpPr txBox="1"/>
            <p:nvPr/>
          </p:nvSpPr>
          <p:spPr>
            <a:xfrm>
              <a:off x="1744200" y="1908175"/>
              <a:ext cx="14631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Másodlagos felhasználás beindítása</a:t>
              </a:r>
              <a:endParaRPr sz="700"/>
            </a:p>
          </p:txBody>
        </p:sp>
      </p:grpSp>
      <p:grpSp>
        <p:nvGrpSpPr>
          <p:cNvPr id="218" name="Google Shape;218;p28"/>
          <p:cNvGrpSpPr/>
          <p:nvPr/>
        </p:nvGrpSpPr>
        <p:grpSpPr>
          <a:xfrm>
            <a:off x="3859888" y="1430172"/>
            <a:ext cx="1463100" cy="824900"/>
            <a:chOff x="4012950" y="1459775"/>
            <a:chExt cx="1463100" cy="824900"/>
          </a:xfrm>
        </p:grpSpPr>
        <p:sp>
          <p:nvSpPr>
            <p:cNvPr id="219" name="Google Shape;219;p28"/>
            <p:cNvSpPr txBox="1"/>
            <p:nvPr/>
          </p:nvSpPr>
          <p:spPr>
            <a:xfrm>
              <a:off x="4012950" y="1459775"/>
              <a:ext cx="1463100" cy="376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Feltételek megteremtése a magánszférában</a:t>
              </a:r>
              <a:endParaRPr sz="700"/>
            </a:p>
          </p:txBody>
        </p:sp>
        <p:sp>
          <p:nvSpPr>
            <p:cNvPr id="220" name="Google Shape;220;p28"/>
            <p:cNvSpPr txBox="1"/>
            <p:nvPr/>
          </p:nvSpPr>
          <p:spPr>
            <a:xfrm>
              <a:off x="4012950" y="1908175"/>
              <a:ext cx="1463100" cy="376500"/>
            </a:xfrm>
            <a:prstGeom prst="rect">
              <a:avLst/>
            </a:prstGeom>
            <a:solidFill>
              <a:srgbClr val="A4C2F4"/>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t>Feltételek megteremtése a közszférában</a:t>
              </a:r>
              <a:endParaRPr sz="700"/>
            </a:p>
          </p:txBody>
        </p:sp>
      </p:grpSp>
      <p:sp>
        <p:nvSpPr>
          <p:cNvPr id="221" name="Google Shape;221;p28"/>
          <p:cNvSpPr txBox="1"/>
          <p:nvPr/>
        </p:nvSpPr>
        <p:spPr>
          <a:xfrm>
            <a:off x="5963711" y="1162110"/>
            <a:ext cx="1592700" cy="11685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ctr" rtl="0">
              <a:spcBef>
                <a:spcPts val="0"/>
              </a:spcBef>
              <a:spcAft>
                <a:spcPts val="0"/>
              </a:spcAft>
              <a:buNone/>
            </a:pPr>
            <a:r>
              <a:rPr lang="hu-HU" sz="700" b="1"/>
              <a:t>Hosszútávú, transzformatív cél</a:t>
            </a:r>
            <a:endParaRPr sz="700" b="1"/>
          </a:p>
        </p:txBody>
      </p:sp>
      <p:sp>
        <p:nvSpPr>
          <p:cNvPr id="222" name="Google Shape;222;p28"/>
          <p:cNvSpPr txBox="1"/>
          <p:nvPr/>
        </p:nvSpPr>
        <p:spPr>
          <a:xfrm>
            <a:off x="6022374" y="1443926"/>
            <a:ext cx="1463100" cy="3765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solidFill>
                  <a:srgbClr val="FFFFFF"/>
                </a:solidFill>
              </a:rPr>
              <a:t>Az egyéni állampolgár bevonása </a:t>
            </a:r>
            <a:endParaRPr sz="700">
              <a:solidFill>
                <a:srgbClr val="FFFFFF"/>
              </a:solidFill>
            </a:endParaRPr>
          </a:p>
          <a:p>
            <a:pPr marL="0" lvl="0" indent="0" algn="ctr" rtl="0">
              <a:spcBef>
                <a:spcPts val="0"/>
              </a:spcBef>
              <a:spcAft>
                <a:spcPts val="0"/>
              </a:spcAft>
              <a:buNone/>
            </a:pPr>
            <a:r>
              <a:rPr lang="hu-HU" sz="600" i="1">
                <a:solidFill>
                  <a:srgbClr val="FFFFFF"/>
                </a:solidFill>
              </a:rPr>
              <a:t>(ld. adattárca és személyre szabott szolgáltatások)</a:t>
            </a:r>
            <a:endParaRPr sz="600" i="1">
              <a:solidFill>
                <a:srgbClr val="FFFFFF"/>
              </a:solidFill>
            </a:endParaRPr>
          </a:p>
        </p:txBody>
      </p:sp>
      <p:sp>
        <p:nvSpPr>
          <p:cNvPr id="223" name="Google Shape;223;p28"/>
          <p:cNvSpPr/>
          <p:nvPr/>
        </p:nvSpPr>
        <p:spPr>
          <a:xfrm>
            <a:off x="3293474" y="1596222"/>
            <a:ext cx="364500" cy="5370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5483036" y="1581260"/>
            <a:ext cx="364500" cy="537000"/>
          </a:xfrm>
          <a:prstGeom prst="rightArrow">
            <a:avLst>
              <a:gd name="adj1" fmla="val 50000"/>
              <a:gd name="adj2" fmla="val 50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txBox="1"/>
          <p:nvPr/>
        </p:nvSpPr>
        <p:spPr>
          <a:xfrm>
            <a:off x="1588594" y="3285651"/>
            <a:ext cx="2985300" cy="5985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ctr" rtl="0">
              <a:spcBef>
                <a:spcPts val="0"/>
              </a:spcBef>
              <a:spcAft>
                <a:spcPts val="0"/>
              </a:spcAft>
              <a:buNone/>
            </a:pPr>
            <a:r>
              <a:rPr lang="hu-HU" sz="900" b="1">
                <a:solidFill>
                  <a:srgbClr val="FFFFFF"/>
                </a:solidFill>
              </a:rPr>
              <a:t>Közadatportál</a:t>
            </a:r>
            <a:endParaRPr sz="700">
              <a:solidFill>
                <a:srgbClr val="FFFFFF"/>
              </a:solidFill>
            </a:endParaRPr>
          </a:p>
        </p:txBody>
      </p:sp>
      <p:sp>
        <p:nvSpPr>
          <p:cNvPr id="226" name="Google Shape;226;p28"/>
          <p:cNvSpPr txBox="1"/>
          <p:nvPr/>
        </p:nvSpPr>
        <p:spPr>
          <a:xfrm>
            <a:off x="5977969" y="3576401"/>
            <a:ext cx="15219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700"/>
              <a:t>Magánadatok piaci alapon való kereskedelme</a:t>
            </a:r>
            <a:endParaRPr sz="700"/>
          </a:p>
        </p:txBody>
      </p:sp>
      <p:sp>
        <p:nvSpPr>
          <p:cNvPr id="227" name="Google Shape;227;p28"/>
          <p:cNvSpPr txBox="1"/>
          <p:nvPr/>
        </p:nvSpPr>
        <p:spPr>
          <a:xfrm>
            <a:off x="3818419" y="3595814"/>
            <a:ext cx="15219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700"/>
              <a:t>Közadatok piaci alapon való kereskedelme</a:t>
            </a:r>
            <a:endParaRPr sz="700"/>
          </a:p>
        </p:txBody>
      </p:sp>
      <p:sp>
        <p:nvSpPr>
          <p:cNvPr id="228" name="Google Shape;228;p28"/>
          <p:cNvSpPr txBox="1"/>
          <p:nvPr/>
        </p:nvSpPr>
        <p:spPr>
          <a:xfrm>
            <a:off x="1658869" y="3595801"/>
            <a:ext cx="15219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hu-HU" sz="700"/>
              <a:t>Közadatok EU jogszabály alapján való szabad hozzáférése</a:t>
            </a:r>
            <a:endParaRPr sz="700"/>
          </a:p>
        </p:txBody>
      </p:sp>
      <p:cxnSp>
        <p:nvCxnSpPr>
          <p:cNvPr id="229" name="Google Shape;229;p28"/>
          <p:cNvCxnSpPr/>
          <p:nvPr/>
        </p:nvCxnSpPr>
        <p:spPr>
          <a:xfrm>
            <a:off x="1568944" y="3993897"/>
            <a:ext cx="6009300" cy="0"/>
          </a:xfrm>
          <a:prstGeom prst="straightConnector1">
            <a:avLst/>
          </a:prstGeom>
          <a:noFill/>
          <a:ln w="9525" cap="flat" cmpd="sng">
            <a:solidFill>
              <a:schemeClr val="dk2"/>
            </a:solidFill>
            <a:prstDash val="solid"/>
            <a:round/>
            <a:headEnd type="none" w="med" len="med"/>
            <a:tailEnd type="none" w="med" len="med"/>
          </a:ln>
        </p:spPr>
      </p:cxnSp>
      <p:sp>
        <p:nvSpPr>
          <p:cNvPr id="230" name="Google Shape;230;p28"/>
          <p:cNvSpPr txBox="1"/>
          <p:nvPr/>
        </p:nvSpPr>
        <p:spPr>
          <a:xfrm>
            <a:off x="1597450" y="2391350"/>
            <a:ext cx="5966100" cy="5985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t" anchorCtr="0">
            <a:noAutofit/>
          </a:bodyPr>
          <a:lstStyle/>
          <a:p>
            <a:pPr marL="0" lvl="0" indent="0" algn="ctr" rtl="0">
              <a:spcBef>
                <a:spcPts val="0"/>
              </a:spcBef>
              <a:spcAft>
                <a:spcPts val="0"/>
              </a:spcAft>
              <a:buNone/>
            </a:pPr>
            <a:r>
              <a:rPr lang="hu-HU" sz="700" b="1"/>
              <a:t>Általános célok</a:t>
            </a:r>
            <a:endParaRPr sz="700" b="1"/>
          </a:p>
        </p:txBody>
      </p:sp>
      <p:sp>
        <p:nvSpPr>
          <p:cNvPr id="231" name="Google Shape;231;p28"/>
          <p:cNvSpPr txBox="1"/>
          <p:nvPr/>
        </p:nvSpPr>
        <p:spPr>
          <a:xfrm>
            <a:off x="1955558" y="2555822"/>
            <a:ext cx="21837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Clr>
                <a:schemeClr val="dk1"/>
              </a:buClr>
              <a:buSzPts val="1100"/>
              <a:buFont typeface="Arial"/>
              <a:buNone/>
            </a:pPr>
            <a:r>
              <a:rPr lang="hu-HU" sz="700">
                <a:solidFill>
                  <a:schemeClr val="dk1"/>
                </a:solidFill>
              </a:rPr>
              <a:t>EU egységes adatpiaca felé történő kapcsolódási pontok, intézkedések kijelölése</a:t>
            </a:r>
            <a:endParaRPr sz="700">
              <a:solidFill>
                <a:schemeClr val="dk1"/>
              </a:solidFill>
            </a:endParaRPr>
          </a:p>
        </p:txBody>
      </p:sp>
      <p:sp>
        <p:nvSpPr>
          <p:cNvPr id="232" name="Google Shape;232;p28"/>
          <p:cNvSpPr txBox="1"/>
          <p:nvPr/>
        </p:nvSpPr>
        <p:spPr>
          <a:xfrm>
            <a:off x="6022399" y="1868426"/>
            <a:ext cx="1463100" cy="3765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solidFill>
                  <a:srgbClr val="FFFFFF"/>
                </a:solidFill>
              </a:rPr>
              <a:t>Fenntartható adatgazdasági körforgás</a:t>
            </a:r>
            <a:endParaRPr sz="600" i="1">
              <a:solidFill>
                <a:srgbClr val="FFFFFF"/>
              </a:solidFill>
            </a:endParaRPr>
          </a:p>
        </p:txBody>
      </p:sp>
      <p:sp>
        <p:nvSpPr>
          <p:cNvPr id="233" name="Google Shape;233;p28"/>
          <p:cNvSpPr txBox="1"/>
          <p:nvPr/>
        </p:nvSpPr>
        <p:spPr>
          <a:xfrm>
            <a:off x="5068333" y="2555822"/>
            <a:ext cx="2183700" cy="3765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a:solidFill>
                  <a:schemeClr val="dk1"/>
                </a:solidFill>
              </a:rPr>
              <a:t>Magyarország adatgazdaságának stabil alapokra helyezése, adatpiac beindítása</a:t>
            </a:r>
            <a:endParaRPr sz="7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6"/>
        <p:cNvGrpSpPr/>
        <p:nvPr/>
      </p:nvGrpSpPr>
      <p:grpSpPr>
        <a:xfrm>
          <a:off x="0" y="0"/>
          <a:ext cx="0" cy="0"/>
          <a:chOff x="0" y="0"/>
          <a:chExt cx="0" cy="0"/>
        </a:xfrm>
      </p:grpSpPr>
      <p:sp>
        <p:nvSpPr>
          <p:cNvPr id="1197" name="Google Shape;1197;p55"/>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A stratégia összeállításának ütemterve</a:t>
            </a:r>
            <a:endParaRPr sz="2400" b="0" i="0" u="none" strike="noStrike" cap="none">
              <a:solidFill>
                <a:schemeClr val="dk1"/>
              </a:solidFill>
              <a:latin typeface="Arial"/>
              <a:ea typeface="Arial"/>
              <a:cs typeface="Arial"/>
              <a:sym typeface="Arial"/>
            </a:endParaRPr>
          </a:p>
        </p:txBody>
      </p:sp>
      <p:graphicFrame>
        <p:nvGraphicFramePr>
          <p:cNvPr id="1198" name="Google Shape;1198;p55"/>
          <p:cNvGraphicFramePr/>
          <p:nvPr/>
        </p:nvGraphicFramePr>
        <p:xfrm>
          <a:off x="433250" y="756040"/>
          <a:ext cx="3000000" cy="3000000"/>
        </p:xfrm>
        <a:graphic>
          <a:graphicData uri="http://schemas.openxmlformats.org/drawingml/2006/table">
            <a:tbl>
              <a:tblPr>
                <a:noFill/>
                <a:tableStyleId>{4237A1A5-DCC4-4BF2-85E1-A9D70F84FE0F}</a:tableStyleId>
              </a:tblPr>
              <a:tblGrid>
                <a:gridCol w="301850"/>
                <a:gridCol w="3399875"/>
                <a:gridCol w="373950"/>
                <a:gridCol w="373950"/>
                <a:gridCol w="373950"/>
                <a:gridCol w="373950"/>
                <a:gridCol w="373950"/>
                <a:gridCol w="373950"/>
                <a:gridCol w="373950"/>
                <a:gridCol w="373950"/>
                <a:gridCol w="373950"/>
                <a:gridCol w="373950"/>
                <a:gridCol w="373950"/>
                <a:gridCol w="373950"/>
                <a:gridCol w="373950"/>
              </a:tblGrid>
              <a:tr h="162325">
                <a:tc>
                  <a:txBody>
                    <a:bodyPr/>
                    <a:lstStyle/>
                    <a:p>
                      <a:pPr marL="0" lvl="0" indent="0" algn="l" rtl="0">
                        <a:lnSpc>
                          <a:spcPct val="115000"/>
                        </a:lnSpc>
                        <a:spcBef>
                          <a:spcPts val="0"/>
                        </a:spcBef>
                        <a:spcAft>
                          <a:spcPts val="0"/>
                        </a:spcAft>
                        <a:buNone/>
                      </a:pPr>
                      <a:r>
                        <a:rPr lang="hu-HU" sz="600" i="1">
                          <a:solidFill>
                            <a:srgbClr val="1C4587"/>
                          </a:solidFill>
                        </a:rPr>
                        <a:t>#</a:t>
                      </a:r>
                      <a:endParaRPr sz="600" i="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Feladatok</a:t>
                      </a:r>
                      <a:endParaRPr sz="600" i="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2019/11/10</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2019/11/17</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2019/11/24</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2019/12/1</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2019/12/8</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2019/12/15</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2019/12/22</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2019/12/29</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2020/1/5</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2020/1/</a:t>
                      </a:r>
                      <a:br>
                        <a:rPr lang="hu-HU" sz="600" i="1">
                          <a:solidFill>
                            <a:srgbClr val="1C4587"/>
                          </a:solidFill>
                        </a:rPr>
                      </a:br>
                      <a:r>
                        <a:rPr lang="hu-HU" sz="600" i="1">
                          <a:solidFill>
                            <a:srgbClr val="1C4587"/>
                          </a:solidFill>
                        </a:rPr>
                        <a:t>12</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2020/1/</a:t>
                      </a:r>
                      <a:endParaRPr sz="600" i="1">
                        <a:solidFill>
                          <a:srgbClr val="1C4587"/>
                        </a:solidFill>
                      </a:endParaRPr>
                    </a:p>
                    <a:p>
                      <a:pPr marL="0" lvl="0" indent="0" algn="ctr" rtl="0">
                        <a:lnSpc>
                          <a:spcPct val="115000"/>
                        </a:lnSpc>
                        <a:spcBef>
                          <a:spcPts val="0"/>
                        </a:spcBef>
                        <a:spcAft>
                          <a:spcPts val="0"/>
                        </a:spcAft>
                        <a:buNone/>
                      </a:pPr>
                      <a:r>
                        <a:rPr lang="hu-HU" sz="600" i="1">
                          <a:solidFill>
                            <a:srgbClr val="1C4587"/>
                          </a:solidFill>
                        </a:rPr>
                        <a:t>19</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2020/1/</a:t>
                      </a:r>
                      <a:endParaRPr sz="600" i="1">
                        <a:solidFill>
                          <a:srgbClr val="1C4587"/>
                        </a:solidFill>
                      </a:endParaRPr>
                    </a:p>
                    <a:p>
                      <a:pPr marL="0" lvl="0" indent="0" algn="ctr" rtl="0">
                        <a:lnSpc>
                          <a:spcPct val="115000"/>
                        </a:lnSpc>
                        <a:spcBef>
                          <a:spcPts val="0"/>
                        </a:spcBef>
                        <a:spcAft>
                          <a:spcPts val="0"/>
                        </a:spcAft>
                        <a:buNone/>
                      </a:pPr>
                      <a:r>
                        <a:rPr lang="hu-HU" sz="600" i="1">
                          <a:solidFill>
                            <a:srgbClr val="1C4587"/>
                          </a:solidFill>
                        </a:rPr>
                        <a:t>26</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hu-HU" sz="600" i="1">
                          <a:solidFill>
                            <a:srgbClr val="1C4587"/>
                          </a:solidFill>
                        </a:rPr>
                        <a:t>2020/2/2</a:t>
                      </a:r>
                      <a:endParaRPr sz="600" i="1">
                        <a:solidFill>
                          <a:srgbClr val="1C4587"/>
                        </a:solidFill>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r>
              <a:tr h="87400">
                <a:tc>
                  <a:txBody>
                    <a:bodyPr/>
                    <a:lstStyle/>
                    <a:p>
                      <a:pPr marL="0" lvl="0" indent="0" algn="l" rtl="0">
                        <a:spcBef>
                          <a:spcPts val="0"/>
                        </a:spcBef>
                        <a:spcAft>
                          <a:spcPts val="0"/>
                        </a:spcAft>
                        <a:buNone/>
                      </a:pPr>
                      <a:r>
                        <a:rPr lang="hu-HU" sz="600" b="1">
                          <a:solidFill>
                            <a:srgbClr val="1C4587"/>
                          </a:solidFill>
                        </a:rPr>
                        <a:t>I.</a:t>
                      </a:r>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b="1">
                          <a:solidFill>
                            <a:srgbClr val="1C4587"/>
                          </a:solidFill>
                        </a:rPr>
                        <a:t>Alapozás</a:t>
                      </a:r>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marR="0" lvl="0" indent="0" algn="l" rtl="0">
                        <a:lnSpc>
                          <a:spcPct val="115000"/>
                        </a:lnSpc>
                        <a:spcBef>
                          <a:spcPts val="0"/>
                        </a:spcBef>
                        <a:spcAft>
                          <a:spcPts val="0"/>
                        </a:spcAft>
                        <a:buNone/>
                      </a:pPr>
                      <a:r>
                        <a:rPr lang="hu-HU" sz="600" b="1"/>
                        <a:t>I.1</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r>
                        <a:rPr lang="hu-HU" sz="600" b="1"/>
                        <a:t>Technológiai trend elemzés elkészítése</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marR="0" lvl="0" indent="0" algn="l" rtl="0">
                        <a:lnSpc>
                          <a:spcPct val="115000"/>
                        </a:lnSpc>
                        <a:spcBef>
                          <a:spcPts val="0"/>
                        </a:spcBef>
                        <a:spcAft>
                          <a:spcPts val="0"/>
                        </a:spcAft>
                        <a:buNone/>
                      </a:pPr>
                      <a:r>
                        <a:rPr lang="hu-HU" sz="600" b="1"/>
                        <a:t>I.2</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r>
                        <a:rPr lang="hu-HU" sz="600" b="1"/>
                        <a:t>Nemzeti stratégiák feltérképezése</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marR="0" lvl="0" indent="0" algn="l" rtl="0">
                        <a:lnSpc>
                          <a:spcPct val="115000"/>
                        </a:lnSpc>
                        <a:spcBef>
                          <a:spcPts val="0"/>
                        </a:spcBef>
                        <a:spcAft>
                          <a:spcPts val="0"/>
                        </a:spcAft>
                        <a:buNone/>
                      </a:pPr>
                      <a:r>
                        <a:rPr lang="hu-HU" sz="600" b="1"/>
                        <a:t>I.3</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r>
                        <a:rPr lang="hu-HU" sz="600" b="1"/>
                        <a:t>Stratégiákhoz való kapcsolódások meghatározása (hazai és EU-s kapcsolódások)</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lvl="0" indent="0" algn="l" rtl="0">
                        <a:lnSpc>
                          <a:spcPct val="115000"/>
                        </a:lnSpc>
                        <a:spcBef>
                          <a:spcPts val="0"/>
                        </a:spcBef>
                        <a:spcAft>
                          <a:spcPts val="0"/>
                        </a:spcAft>
                        <a:buNone/>
                      </a:pPr>
                      <a:r>
                        <a:rPr lang="hu-HU" sz="600" b="1">
                          <a:solidFill>
                            <a:srgbClr val="1C4587"/>
                          </a:solidFill>
                        </a:rPr>
                        <a:t>II.</a:t>
                      </a:r>
                      <a:endParaRPr sz="600" b="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r>
                        <a:rPr lang="hu-HU" sz="600" b="1">
                          <a:solidFill>
                            <a:srgbClr val="1C4587"/>
                          </a:solidFill>
                        </a:rPr>
                        <a:t>Széleskörű alapozó pillérek, iparági és technológiai, valamint a transzformatív projektek  fejezeteinek összeállítása</a:t>
                      </a:r>
                      <a:endParaRPr sz="600" b="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b="1"/>
                        <a:t>II.1</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b="1"/>
                        <a:t>Alapozó anyagok gyártása</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b="1"/>
                        <a:t>II.2</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b="1"/>
                        <a:t>MI Koalíció Munkacsoportok, iparági Szakértői csoportok bevonása</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a:t>II.2.1</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Anyagok megosztása, kapcsolattartók kijelölése</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27425">
                <a:tc>
                  <a:txBody>
                    <a:bodyPr/>
                    <a:lstStyle/>
                    <a:p>
                      <a:pPr marL="0" lvl="0" indent="0" algn="l" rtl="0">
                        <a:lnSpc>
                          <a:spcPct val="115000"/>
                        </a:lnSpc>
                        <a:spcBef>
                          <a:spcPts val="0"/>
                        </a:spcBef>
                        <a:spcAft>
                          <a:spcPts val="0"/>
                        </a:spcAft>
                        <a:buNone/>
                      </a:pPr>
                      <a:r>
                        <a:rPr lang="hu-HU" sz="600"/>
                        <a:t>II.2.2</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MI Koalíció Munkacsoportok, iparági Szakértői csoportok üléseinek lebonyolítása</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lvl="0" indent="0" algn="l" rtl="0">
                        <a:lnSpc>
                          <a:spcPct val="115000"/>
                        </a:lnSpc>
                        <a:spcBef>
                          <a:spcPts val="0"/>
                        </a:spcBef>
                        <a:spcAft>
                          <a:spcPts val="0"/>
                        </a:spcAft>
                        <a:buNone/>
                      </a:pPr>
                      <a:r>
                        <a:rPr lang="hu-HU" sz="600"/>
                        <a:t>II.2.3</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MI Koalíció Munkacsoportok, iparági Szakértői csoportok véleményezése</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b="1"/>
                        <a:t>II.3</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b="1"/>
                        <a:t>További szakértők bevonása (amennyiben szükséges)</a:t>
                      </a:r>
                      <a:endParaRPr sz="600" b="1"/>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ctr" rtl="0">
                        <a:lnSpc>
                          <a:spcPct val="115000"/>
                        </a:lnSpc>
                        <a:spcBef>
                          <a:spcPts val="0"/>
                        </a:spcBef>
                        <a:spcAft>
                          <a:spcPts val="0"/>
                        </a:spcAft>
                        <a:buNone/>
                      </a:pPr>
                      <a:endParaRPr sz="200">
                        <a:solidFill>
                          <a:srgbClr val="1C4587"/>
                        </a:solidFill>
                      </a:endParaRPr>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a:t>II.3.1</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Anyagok megosztása</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a:t>II.3.2</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Véleményezés</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ctr" rtl="0">
                        <a:lnSpc>
                          <a:spcPct val="115000"/>
                        </a:lnSpc>
                        <a:spcBef>
                          <a:spcPts val="0"/>
                        </a:spcBef>
                        <a:spcAft>
                          <a:spcPts val="0"/>
                        </a:spcAft>
                        <a:buNone/>
                      </a:pPr>
                      <a:endParaRPr sz="200">
                        <a:solidFill>
                          <a:srgbClr val="A4C2F4"/>
                        </a:solidFill>
                      </a:endParaRPr>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b="1">
                          <a:solidFill>
                            <a:srgbClr val="1C4587"/>
                          </a:solidFill>
                        </a:rPr>
                        <a:t>III.</a:t>
                      </a:r>
                      <a:endParaRPr sz="600" b="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b="1">
                          <a:solidFill>
                            <a:srgbClr val="1C4587"/>
                          </a:solidFill>
                        </a:rPr>
                        <a:t>Szintetizálási feladatok</a:t>
                      </a:r>
                      <a:endParaRPr sz="600" b="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05550">
                <a:tc>
                  <a:txBody>
                    <a:bodyPr/>
                    <a:lstStyle/>
                    <a:p>
                      <a:pPr marL="0" lvl="0" indent="0" algn="l" rtl="0">
                        <a:lnSpc>
                          <a:spcPct val="115000"/>
                        </a:lnSpc>
                        <a:spcBef>
                          <a:spcPts val="0"/>
                        </a:spcBef>
                        <a:spcAft>
                          <a:spcPts val="0"/>
                        </a:spcAft>
                        <a:buNone/>
                      </a:pPr>
                      <a:r>
                        <a:rPr lang="hu-HU" sz="600"/>
                        <a:t>III.1</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Cél/eszköz mátrix elkészítése</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164825">
                <a:tc>
                  <a:txBody>
                    <a:bodyPr/>
                    <a:lstStyle/>
                    <a:p>
                      <a:pPr marL="0" lvl="0" indent="0" algn="l" rtl="0">
                        <a:lnSpc>
                          <a:spcPct val="115000"/>
                        </a:lnSpc>
                        <a:spcBef>
                          <a:spcPts val="0"/>
                        </a:spcBef>
                        <a:spcAft>
                          <a:spcPts val="0"/>
                        </a:spcAft>
                        <a:buNone/>
                      </a:pPr>
                      <a:r>
                        <a:rPr lang="hu-HU" sz="600"/>
                        <a:t>III.2</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Költségvetés tervezés</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lvl="0" indent="0" algn="l" rtl="0">
                        <a:lnSpc>
                          <a:spcPct val="115000"/>
                        </a:lnSpc>
                        <a:spcBef>
                          <a:spcPts val="0"/>
                        </a:spcBef>
                        <a:spcAft>
                          <a:spcPts val="0"/>
                        </a:spcAft>
                        <a:buNone/>
                      </a:pPr>
                      <a:r>
                        <a:rPr lang="hu-HU" sz="600"/>
                        <a:t>III.3</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Irányítási modell kialakítása</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lvl="0" indent="0" algn="l" rtl="0">
                        <a:lnSpc>
                          <a:spcPct val="115000"/>
                        </a:lnSpc>
                        <a:spcBef>
                          <a:spcPts val="0"/>
                        </a:spcBef>
                        <a:spcAft>
                          <a:spcPts val="0"/>
                        </a:spcAft>
                        <a:buNone/>
                      </a:pPr>
                      <a:r>
                        <a:rPr lang="hu-HU" sz="600"/>
                        <a:t>III.4</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Pillérek, iparágak, transzformatív projektek fejezeteinek véglegesítése</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marR="0" lvl="0" indent="0" algn="l" rtl="0">
                        <a:lnSpc>
                          <a:spcPct val="115000"/>
                        </a:lnSpc>
                        <a:spcBef>
                          <a:spcPts val="0"/>
                        </a:spcBef>
                        <a:spcAft>
                          <a:spcPts val="0"/>
                        </a:spcAft>
                        <a:buNone/>
                      </a:pPr>
                      <a:r>
                        <a:rPr lang="hu-HU" sz="600" b="1">
                          <a:solidFill>
                            <a:srgbClr val="1C4587"/>
                          </a:solidFill>
                        </a:rPr>
                        <a:t>IV.</a:t>
                      </a:r>
                      <a:endParaRPr sz="600" b="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r>
                        <a:rPr lang="hu-HU" sz="600" b="1">
                          <a:solidFill>
                            <a:srgbClr val="1C4587"/>
                          </a:solidFill>
                        </a:rPr>
                        <a:t>Dokumentum véglegesítése</a:t>
                      </a:r>
                      <a:endParaRPr sz="600" b="1">
                        <a:solidFill>
                          <a:srgbClr val="1C4587"/>
                        </a:solidFill>
                      </a:endParaRPr>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dk2"/>
                    </a:solidFill>
                  </a:tcPr>
                </a:tc>
              </a:tr>
              <a:tr h="93650">
                <a:tc>
                  <a:txBody>
                    <a:bodyPr/>
                    <a:lstStyle/>
                    <a:p>
                      <a:pPr marL="0" lvl="0" indent="0" algn="l" rtl="0">
                        <a:lnSpc>
                          <a:spcPct val="115000"/>
                        </a:lnSpc>
                        <a:spcBef>
                          <a:spcPts val="0"/>
                        </a:spcBef>
                        <a:spcAft>
                          <a:spcPts val="0"/>
                        </a:spcAft>
                        <a:buNone/>
                      </a:pPr>
                      <a:r>
                        <a:rPr lang="hu-HU" sz="600"/>
                        <a:t>IV.1</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V1.0 szintetizálás, egységes dokumentumba foglalás</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lvl="0" indent="0" algn="l" rtl="0">
                        <a:lnSpc>
                          <a:spcPct val="115000"/>
                        </a:lnSpc>
                        <a:spcBef>
                          <a:spcPts val="0"/>
                        </a:spcBef>
                        <a:spcAft>
                          <a:spcPts val="0"/>
                        </a:spcAft>
                        <a:buNone/>
                      </a:pPr>
                      <a:r>
                        <a:rPr lang="hu-HU" sz="600"/>
                        <a:t>IV.2</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ITM, MI Koalíció részére kiküldés</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lvl="0" indent="0" algn="l" rtl="0">
                        <a:lnSpc>
                          <a:spcPct val="115000"/>
                        </a:lnSpc>
                        <a:spcBef>
                          <a:spcPts val="0"/>
                        </a:spcBef>
                        <a:spcAft>
                          <a:spcPts val="0"/>
                        </a:spcAft>
                        <a:buNone/>
                      </a:pPr>
                      <a:r>
                        <a:rPr lang="hu-HU" sz="600"/>
                        <a:t>IV.3</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ITM, MI Koalíció véleményezés</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r>
              <a:tr h="93650">
                <a:tc>
                  <a:txBody>
                    <a:bodyPr/>
                    <a:lstStyle/>
                    <a:p>
                      <a:pPr marL="0" lvl="0" indent="0" algn="l" rtl="0">
                        <a:lnSpc>
                          <a:spcPct val="115000"/>
                        </a:lnSpc>
                        <a:spcBef>
                          <a:spcPts val="0"/>
                        </a:spcBef>
                        <a:spcAft>
                          <a:spcPts val="0"/>
                        </a:spcAft>
                        <a:buNone/>
                      </a:pPr>
                      <a:r>
                        <a:rPr lang="hu-HU" sz="600"/>
                        <a:t>IV.4</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00000"/>
                        </a:lnSpc>
                        <a:spcBef>
                          <a:spcPts val="0"/>
                        </a:spcBef>
                        <a:spcAft>
                          <a:spcPts val="0"/>
                        </a:spcAft>
                        <a:buNone/>
                      </a:pPr>
                      <a:r>
                        <a:rPr lang="hu-HU" sz="600"/>
                        <a:t>Végső szintetizálás, egységes dokumentumba foglalás</a:t>
                      </a:r>
                      <a:endParaRPr sz="600"/>
                    </a:p>
                  </a:txBody>
                  <a:tcPr marL="28575" marR="28575" marT="19050" marB="190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000000"/>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c>
                  <a:txBody>
                    <a:bodyPr/>
                    <a:lstStyle/>
                    <a:p>
                      <a:pPr marL="0" lvl="0" indent="0" algn="l" rtl="0">
                        <a:spcBef>
                          <a:spcPts val="0"/>
                        </a:spcBef>
                        <a:spcAft>
                          <a:spcPts val="0"/>
                        </a:spcAft>
                        <a:buNone/>
                      </a:pPr>
                      <a:endParaRPr sz="200"/>
                    </a:p>
                  </a:txBody>
                  <a:tcPr marL="28575" marR="28575" marT="19050" marB="19050" anchor="ctr">
                    <a:lnL w="9525" cap="flat" cmpd="sng">
                      <a:solidFill>
                        <a:srgbClr val="F3F3F3"/>
                      </a:solidFill>
                      <a:prstDash val="solid"/>
                      <a:round/>
                      <a:headEnd type="none" w="sm" len="sm"/>
                      <a:tailEnd type="none" w="sm" len="sm"/>
                    </a:lnL>
                    <a:lnR w="9525" cap="flat" cmpd="sng">
                      <a:solidFill>
                        <a:srgbClr val="F3F3F3"/>
                      </a:solidFill>
                      <a:prstDash val="solid"/>
                      <a:round/>
                      <a:headEnd type="none" w="sm" len="sm"/>
                      <a:tailEnd type="none" w="sm" len="sm"/>
                    </a:lnR>
                    <a:lnT w="9525" cap="flat" cmpd="sng">
                      <a:solidFill>
                        <a:srgbClr val="F3F3F3"/>
                      </a:solidFill>
                      <a:prstDash val="solid"/>
                      <a:round/>
                      <a:headEnd type="none" w="sm" len="sm"/>
                      <a:tailEnd type="none" w="sm" len="sm"/>
                    </a:lnT>
                    <a:lnB w="9525" cap="flat" cmpd="sng">
                      <a:solidFill>
                        <a:srgbClr val="F3F3F3"/>
                      </a:solidFill>
                      <a:prstDash val="solid"/>
                      <a:round/>
                      <a:headEnd type="none" w="sm" len="sm"/>
                      <a:tailEnd type="none" w="sm" len="sm"/>
                    </a:lnB>
                    <a:solidFill>
                      <a:schemeClr val="accent1"/>
                    </a:solidFill>
                  </a:tcPr>
                </a:tc>
              </a:tr>
            </a:tbl>
          </a:graphicData>
        </a:graphic>
      </p:graphicFrame>
      <p:sp>
        <p:nvSpPr>
          <p:cNvPr id="1199" name="Google Shape;1199;p55"/>
          <p:cNvSpPr/>
          <p:nvPr/>
        </p:nvSpPr>
        <p:spPr>
          <a:xfrm>
            <a:off x="6660400" y="3068963"/>
            <a:ext cx="189600" cy="189600"/>
          </a:xfrm>
          <a:prstGeom prst="diamond">
            <a:avLst/>
          </a:prstGeom>
          <a:solidFill>
            <a:srgbClr val="99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55"/>
          <p:cNvSpPr/>
          <p:nvPr/>
        </p:nvSpPr>
        <p:spPr>
          <a:xfrm>
            <a:off x="8841650" y="3780525"/>
            <a:ext cx="189600" cy="189600"/>
          </a:xfrm>
          <a:prstGeom prst="diamond">
            <a:avLst/>
          </a:prstGeom>
          <a:solidFill>
            <a:srgbClr val="99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55"/>
          <p:cNvSpPr/>
          <p:nvPr/>
        </p:nvSpPr>
        <p:spPr>
          <a:xfrm>
            <a:off x="6660400" y="2832713"/>
            <a:ext cx="1386300" cy="189600"/>
          </a:xfrm>
          <a:prstGeom prst="wedgeRectCallout">
            <a:avLst>
              <a:gd name="adj1" fmla="val -38947"/>
              <a:gd name="adj2" fmla="val 61603"/>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hu-HU" sz="700"/>
              <a:t>MI stratégia első verziója: 2019.12.20.</a:t>
            </a:r>
            <a:endParaRPr sz="700"/>
          </a:p>
        </p:txBody>
      </p:sp>
      <p:sp>
        <p:nvSpPr>
          <p:cNvPr id="1202" name="Google Shape;1202;p55"/>
          <p:cNvSpPr/>
          <p:nvPr/>
        </p:nvSpPr>
        <p:spPr>
          <a:xfrm>
            <a:off x="7644950" y="3541500"/>
            <a:ext cx="1386300" cy="189600"/>
          </a:xfrm>
          <a:prstGeom prst="wedgeRectCallout">
            <a:avLst>
              <a:gd name="adj1" fmla="val 42696"/>
              <a:gd name="adj2" fmla="val 73681"/>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hu-HU" sz="700"/>
              <a:t>MI stratégia végső verziója: 2020.1.31.</a:t>
            </a:r>
            <a:endParaRPr sz="700"/>
          </a:p>
        </p:txBody>
      </p:sp>
      <p:sp>
        <p:nvSpPr>
          <p:cNvPr id="1203" name="Google Shape;1203;p55"/>
          <p:cNvSpPr/>
          <p:nvPr/>
        </p:nvSpPr>
        <p:spPr>
          <a:xfrm>
            <a:off x="5522100" y="2384888"/>
            <a:ext cx="189600" cy="189600"/>
          </a:xfrm>
          <a:prstGeom prst="diamond">
            <a:avLst/>
          </a:prstGeom>
          <a:solidFill>
            <a:srgbClr val="99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5"/>
          <p:cNvSpPr/>
          <p:nvPr/>
        </p:nvSpPr>
        <p:spPr>
          <a:xfrm>
            <a:off x="5463700" y="2123925"/>
            <a:ext cx="1386300" cy="189600"/>
          </a:xfrm>
          <a:prstGeom prst="wedgeRectCallout">
            <a:avLst>
              <a:gd name="adj1" fmla="val -38947"/>
              <a:gd name="adj2" fmla="val 61603"/>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hu-HU" sz="700"/>
              <a:t>Véleményezés határideje: 2019.11.29.</a:t>
            </a:r>
            <a:endParaRPr sz="700"/>
          </a:p>
        </p:txBody>
      </p:sp>
      <p:sp>
        <p:nvSpPr>
          <p:cNvPr id="1205" name="Google Shape;1205;p55"/>
          <p:cNvSpPr/>
          <p:nvPr/>
        </p:nvSpPr>
        <p:spPr>
          <a:xfrm>
            <a:off x="6265975" y="2896375"/>
            <a:ext cx="189600" cy="189600"/>
          </a:xfrm>
          <a:prstGeom prst="diamond">
            <a:avLst/>
          </a:prstGeom>
          <a:solidFill>
            <a:srgbClr val="99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5"/>
          <p:cNvSpPr/>
          <p:nvPr/>
        </p:nvSpPr>
        <p:spPr>
          <a:xfrm>
            <a:off x="6222150" y="2596438"/>
            <a:ext cx="1386300" cy="189600"/>
          </a:xfrm>
          <a:prstGeom prst="wedgeRectCallout">
            <a:avLst>
              <a:gd name="adj1" fmla="val -38341"/>
              <a:gd name="adj2" fmla="val 96671"/>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hu-HU" sz="700"/>
              <a:t>Véleményezés határideje: 2019.12.9.</a:t>
            </a:r>
            <a:endParaRPr sz="7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10"/>
        <p:cNvGrpSpPr/>
        <p:nvPr/>
      </p:nvGrpSpPr>
      <p:grpSpPr>
        <a:xfrm>
          <a:off x="0" y="0"/>
          <a:ext cx="0" cy="0"/>
          <a:chOff x="0" y="0"/>
          <a:chExt cx="0" cy="0"/>
        </a:xfrm>
      </p:grpSpPr>
      <p:sp>
        <p:nvSpPr>
          <p:cNvPr id="1211" name="Google Shape;1211;p5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hu-HU"/>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15"/>
        <p:cNvGrpSpPr/>
        <p:nvPr/>
      </p:nvGrpSpPr>
      <p:grpSpPr>
        <a:xfrm>
          <a:off x="0" y="0"/>
          <a:ext cx="0" cy="0"/>
          <a:chOff x="0" y="0"/>
          <a:chExt cx="0" cy="0"/>
        </a:xfrm>
      </p:grpSpPr>
      <p:sp>
        <p:nvSpPr>
          <p:cNvPr id="1216" name="Google Shape;1216;p57"/>
          <p:cNvSpPr/>
          <p:nvPr/>
        </p:nvSpPr>
        <p:spPr>
          <a:xfrm>
            <a:off x="1526162" y="1367139"/>
            <a:ext cx="1400700" cy="259500"/>
          </a:xfrm>
          <a:prstGeom prst="rect">
            <a:avLst/>
          </a:prstGeom>
          <a:solidFill>
            <a:srgbClr val="EFEFEF"/>
          </a:solidFill>
          <a:ln w="9525" cap="flat" cmpd="sng">
            <a:solidFill>
              <a:schemeClr val="accent1"/>
            </a:solidFill>
            <a:prstDash val="solid"/>
            <a:round/>
            <a:headEnd type="none" w="sm" len="sm"/>
            <a:tailEnd type="none" w="sm" len="sm"/>
          </a:ln>
        </p:spPr>
        <p:txBody>
          <a:bodyPr spcFirstLastPara="1" wrap="square" lIns="0" tIns="91425" rIns="0"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Ügyfélkapu</a:t>
            </a:r>
            <a:endParaRPr sz="800" b="1" i="0" u="none" strike="noStrike" cap="none">
              <a:solidFill>
                <a:srgbClr val="000000"/>
              </a:solidFill>
              <a:latin typeface="Arial"/>
              <a:ea typeface="Arial"/>
              <a:cs typeface="Arial"/>
              <a:sym typeface="Arial"/>
            </a:endParaRPr>
          </a:p>
        </p:txBody>
      </p:sp>
      <p:sp>
        <p:nvSpPr>
          <p:cNvPr id="1217" name="Google Shape;1217;p57"/>
          <p:cNvSpPr/>
          <p:nvPr/>
        </p:nvSpPr>
        <p:spPr>
          <a:xfrm>
            <a:off x="3021598" y="1367139"/>
            <a:ext cx="1400700" cy="259500"/>
          </a:xfrm>
          <a:prstGeom prst="rect">
            <a:avLst/>
          </a:prstGeom>
          <a:solidFill>
            <a:srgbClr val="EFEFEF"/>
          </a:solidFill>
          <a:ln w="9525" cap="flat" cmpd="sng">
            <a:solidFill>
              <a:schemeClr val="accent1"/>
            </a:solidFill>
            <a:prstDash val="solid"/>
            <a:round/>
            <a:headEnd type="none" w="sm" len="sm"/>
            <a:tailEnd type="none" w="sm" len="sm"/>
          </a:ln>
        </p:spPr>
        <p:txBody>
          <a:bodyPr spcFirstLastPara="1" wrap="square" lIns="18000" tIns="91425" rIns="18000"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Egészségügyi adatok</a:t>
            </a:r>
            <a:endParaRPr sz="800" b="1" i="0" u="none" strike="noStrike" cap="none">
              <a:solidFill>
                <a:srgbClr val="000000"/>
              </a:solidFill>
              <a:latin typeface="Arial"/>
              <a:ea typeface="Arial"/>
              <a:cs typeface="Arial"/>
              <a:sym typeface="Arial"/>
            </a:endParaRPr>
          </a:p>
        </p:txBody>
      </p:sp>
      <p:sp>
        <p:nvSpPr>
          <p:cNvPr id="1218" name="Google Shape;1218;p57"/>
          <p:cNvSpPr/>
          <p:nvPr/>
        </p:nvSpPr>
        <p:spPr>
          <a:xfrm>
            <a:off x="4532123" y="1367139"/>
            <a:ext cx="1400700" cy="259500"/>
          </a:xfrm>
          <a:prstGeom prst="rect">
            <a:avLst/>
          </a:prstGeom>
          <a:solidFill>
            <a:srgbClr val="EFEFEF"/>
          </a:solidFill>
          <a:ln w="9525" cap="flat" cmpd="sng">
            <a:solidFill>
              <a:schemeClr val="accent1"/>
            </a:solidFill>
            <a:prstDash val="solid"/>
            <a:round/>
            <a:headEnd type="none" w="sm" len="sm"/>
            <a:tailEnd type="none" w="sm" len="sm"/>
          </a:ln>
        </p:spPr>
        <p:txBody>
          <a:bodyPr spcFirstLastPara="1" wrap="square" lIns="18000" tIns="91425" rIns="18000"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Oktatási adatok</a:t>
            </a:r>
            <a:endParaRPr sz="800" b="1" i="0" u="none" strike="noStrike" cap="none">
              <a:solidFill>
                <a:srgbClr val="000000"/>
              </a:solidFill>
              <a:latin typeface="Arial"/>
              <a:ea typeface="Arial"/>
              <a:cs typeface="Arial"/>
              <a:sym typeface="Arial"/>
            </a:endParaRPr>
          </a:p>
        </p:txBody>
      </p:sp>
      <p:sp>
        <p:nvSpPr>
          <p:cNvPr id="1219" name="Google Shape;1219;p57"/>
          <p:cNvSpPr/>
          <p:nvPr/>
        </p:nvSpPr>
        <p:spPr>
          <a:xfrm>
            <a:off x="6042649" y="1367139"/>
            <a:ext cx="1400700" cy="259500"/>
          </a:xfrm>
          <a:prstGeom prst="rect">
            <a:avLst/>
          </a:prstGeom>
          <a:solidFill>
            <a:srgbClr val="EFEFEF"/>
          </a:solidFill>
          <a:ln w="9525" cap="flat" cmpd="sng">
            <a:solidFill>
              <a:schemeClr val="accent1"/>
            </a:solidFill>
            <a:prstDash val="solid"/>
            <a:round/>
            <a:headEnd type="none" w="sm" len="sm"/>
            <a:tailEnd type="none" w="sm" len="sm"/>
          </a:ln>
        </p:spPr>
        <p:txBody>
          <a:bodyPr spcFirstLastPara="1" wrap="square" lIns="18000" tIns="91425" rIns="18000"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Banki/vásárlási adatok</a:t>
            </a:r>
            <a:endParaRPr sz="800" b="1" i="0" u="none" strike="noStrike" cap="none">
              <a:solidFill>
                <a:srgbClr val="000000"/>
              </a:solidFill>
              <a:latin typeface="Arial"/>
              <a:ea typeface="Arial"/>
              <a:cs typeface="Arial"/>
              <a:sym typeface="Arial"/>
            </a:endParaRPr>
          </a:p>
        </p:txBody>
      </p:sp>
      <p:sp>
        <p:nvSpPr>
          <p:cNvPr id="1220" name="Google Shape;1220;p57"/>
          <p:cNvSpPr/>
          <p:nvPr/>
        </p:nvSpPr>
        <p:spPr>
          <a:xfrm>
            <a:off x="7553175" y="1367139"/>
            <a:ext cx="1400700" cy="259500"/>
          </a:xfrm>
          <a:prstGeom prst="rect">
            <a:avLst/>
          </a:prstGeom>
          <a:solidFill>
            <a:srgbClr val="EFEFEF"/>
          </a:solidFill>
          <a:ln w="9525" cap="flat" cmpd="sng">
            <a:solidFill>
              <a:schemeClr val="accent1"/>
            </a:solidFill>
            <a:prstDash val="solid"/>
            <a:round/>
            <a:headEnd type="none" w="sm" len="sm"/>
            <a:tailEnd type="none" w="sm" len="sm"/>
          </a:ln>
        </p:spPr>
        <p:txBody>
          <a:bodyPr spcFirstLastPara="1" wrap="square" lIns="18000" tIns="91425" rIns="18000"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000000"/>
                </a:solidFill>
                <a:latin typeface="Arial"/>
                <a:ea typeface="Arial"/>
                <a:cs typeface="Arial"/>
                <a:sym typeface="Arial"/>
              </a:rPr>
              <a:t>Online viselkedési adatok</a:t>
            </a:r>
            <a:endParaRPr sz="800" b="1" i="0" u="none" strike="noStrike" cap="none">
              <a:solidFill>
                <a:srgbClr val="000000"/>
              </a:solidFill>
              <a:latin typeface="Arial"/>
              <a:ea typeface="Arial"/>
              <a:cs typeface="Arial"/>
              <a:sym typeface="Arial"/>
            </a:endParaRPr>
          </a:p>
        </p:txBody>
      </p:sp>
      <p:graphicFrame>
        <p:nvGraphicFramePr>
          <p:cNvPr id="1221" name="Google Shape;1221;p57"/>
          <p:cNvGraphicFramePr/>
          <p:nvPr/>
        </p:nvGraphicFramePr>
        <p:xfrm>
          <a:off x="197000" y="1721039"/>
          <a:ext cx="3000000" cy="3000000"/>
        </p:xfrm>
        <a:graphic>
          <a:graphicData uri="http://schemas.openxmlformats.org/drawingml/2006/table">
            <a:tbl>
              <a:tblPr>
                <a:noFill/>
                <a:tableStyleId>{37C8B7C5-D11A-4D8D-B19E-DA92B7574D91}</a:tableStyleId>
              </a:tblPr>
              <a:tblGrid>
                <a:gridCol w="1313950"/>
                <a:gridCol w="1496400"/>
                <a:gridCol w="1496400"/>
                <a:gridCol w="1496400"/>
                <a:gridCol w="1496400"/>
                <a:gridCol w="1496400"/>
              </a:tblGrid>
              <a:tr h="461700">
                <a:tc>
                  <a:txBody>
                    <a:bodyPr/>
                    <a:lstStyle/>
                    <a:p>
                      <a:pPr marL="0" marR="0" lvl="0" indent="0" algn="l" rtl="0">
                        <a:lnSpc>
                          <a:spcPct val="100000"/>
                        </a:lnSpc>
                        <a:spcBef>
                          <a:spcPts val="0"/>
                        </a:spcBef>
                        <a:spcAft>
                          <a:spcPts val="0"/>
                        </a:spcAft>
                        <a:buClr>
                          <a:srgbClr val="000000"/>
                        </a:buClr>
                        <a:buSzPts val="800"/>
                        <a:buFont typeface="Arial"/>
                        <a:buNone/>
                      </a:pPr>
                      <a:r>
                        <a:rPr lang="hu-HU" sz="800" b="1" u="none" strike="noStrike" cap="none"/>
                        <a:t>Leírás</a:t>
                      </a:r>
                      <a:endParaRPr sz="800" b="1"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Ügyfélkapun keresztül történő ügyintézés MI támogatásának fejlesztése.</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Az egészségügyben megjelenő adatok MI-vel történő kezelése, optimalizálása.</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Az oktatás területén megjelenő adathalmaz felhasználása, MI segítségével.</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Banki és tranzakcionális adatok gyűjtése, kezelése, felhasználása, MI segítségével.</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Online tevékenységek alapján történő egyedi értékajánlatok kialakítása, MI segítségével</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253025">
                <a:tc>
                  <a:txBody>
                    <a:bodyPr/>
                    <a:lstStyle/>
                    <a:p>
                      <a:pPr marL="0" marR="0" lvl="0" indent="0" algn="l" rtl="0">
                        <a:lnSpc>
                          <a:spcPct val="100000"/>
                        </a:lnSpc>
                        <a:spcBef>
                          <a:spcPts val="0"/>
                        </a:spcBef>
                        <a:spcAft>
                          <a:spcPts val="0"/>
                        </a:spcAft>
                        <a:buClr>
                          <a:srgbClr val="000000"/>
                        </a:buClr>
                        <a:buSzPts val="800"/>
                        <a:buFont typeface="Arial"/>
                        <a:buNone/>
                      </a:pPr>
                      <a:r>
                        <a:rPr lang="hu-HU" sz="800" b="1" u="none" strike="noStrike" cap="none"/>
                        <a:t>Rendelkezésre álló adatmennyiség</a:t>
                      </a:r>
                      <a:endParaRPr sz="800" b="1"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435350">
                <a:tc>
                  <a:txBody>
                    <a:bodyPr/>
                    <a:lstStyle/>
                    <a:p>
                      <a:pPr marL="0" marR="0" lvl="0" indent="0" algn="l" rtl="0">
                        <a:lnSpc>
                          <a:spcPct val="100000"/>
                        </a:lnSpc>
                        <a:spcBef>
                          <a:spcPts val="0"/>
                        </a:spcBef>
                        <a:spcAft>
                          <a:spcPts val="0"/>
                        </a:spcAft>
                        <a:buClr>
                          <a:srgbClr val="000000"/>
                        </a:buClr>
                        <a:buSzPts val="800"/>
                        <a:buFont typeface="Arial"/>
                        <a:buNone/>
                      </a:pPr>
                      <a:r>
                        <a:rPr lang="hu-HU" sz="800" b="1" u="none" strike="noStrike" cap="none"/>
                        <a:t>Adatmennyiség bővíthetősége</a:t>
                      </a:r>
                      <a:endParaRPr sz="800" b="1"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chemeClr val="dk1"/>
                        </a:buClr>
                        <a:buSzPts val="11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600"/>
                        <a:buFont typeface="Arial"/>
                        <a:buNone/>
                      </a:pPr>
                      <a:endParaRPr sz="6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435350">
                <a:tc>
                  <a:txBody>
                    <a:bodyPr/>
                    <a:lstStyle/>
                    <a:p>
                      <a:pPr marL="0" marR="0" lvl="0" indent="0" algn="l" rtl="0">
                        <a:lnSpc>
                          <a:spcPct val="100000"/>
                        </a:lnSpc>
                        <a:spcBef>
                          <a:spcPts val="0"/>
                        </a:spcBef>
                        <a:spcAft>
                          <a:spcPts val="0"/>
                        </a:spcAft>
                        <a:buClr>
                          <a:srgbClr val="000000"/>
                        </a:buClr>
                        <a:buSzPts val="800"/>
                        <a:buFont typeface="Arial"/>
                        <a:buNone/>
                      </a:pPr>
                      <a:r>
                        <a:rPr lang="hu-HU" sz="800" b="1" u="none" strike="noStrike" cap="none"/>
                        <a:t>Ráépíthető szolgáltatások</a:t>
                      </a:r>
                      <a:endParaRPr sz="800" b="1"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E-személyi</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Személyre szabott orvoslás</a:t>
                      </a:r>
                      <a:endParaRPr sz="800" u="none" strike="noStrike" cap="none"/>
                    </a:p>
                    <a:p>
                      <a:pPr marL="0" marR="0" lvl="0" indent="0" algn="l" rtl="0">
                        <a:lnSpc>
                          <a:spcPct val="100000"/>
                        </a:lnSpc>
                        <a:spcBef>
                          <a:spcPts val="0"/>
                        </a:spcBef>
                        <a:spcAft>
                          <a:spcPts val="0"/>
                        </a:spcAft>
                        <a:buClr>
                          <a:srgbClr val="000000"/>
                        </a:buClr>
                        <a:buSzPts val="800"/>
                        <a:buFont typeface="Arial"/>
                        <a:buNone/>
                      </a:pPr>
                      <a:r>
                        <a:rPr lang="hu-HU" sz="800" u="none" strike="noStrike" cap="none"/>
                        <a:t>Adminisztrációt könnyítő szolgáltatások</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Testreszabott oktatási ajánlások</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solidFill>
                            <a:schemeClr val="dk1"/>
                          </a:solidFill>
                        </a:rPr>
                        <a:t>Egyedi banki/biztosítási ajánlatok</a:t>
                      </a:r>
                      <a:endParaRPr sz="8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Egyedi vásárlási ajánlatok</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435350">
                <a:tc>
                  <a:txBody>
                    <a:bodyPr/>
                    <a:lstStyle/>
                    <a:p>
                      <a:pPr marL="0" marR="0" lvl="0" indent="0" algn="l" rtl="0">
                        <a:lnSpc>
                          <a:spcPct val="100000"/>
                        </a:lnSpc>
                        <a:spcBef>
                          <a:spcPts val="0"/>
                        </a:spcBef>
                        <a:spcAft>
                          <a:spcPts val="0"/>
                        </a:spcAft>
                        <a:buClr>
                          <a:srgbClr val="000000"/>
                        </a:buClr>
                        <a:buSzPts val="800"/>
                        <a:buFont typeface="Arial"/>
                        <a:buNone/>
                      </a:pPr>
                      <a:r>
                        <a:rPr lang="hu-HU" sz="800" b="1" u="none" strike="noStrike" cap="none"/>
                        <a:t>Adatgyűjtési szabályozások</a:t>
                      </a:r>
                      <a:endParaRPr sz="800" b="1"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GDPR</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GDPR</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GDPR</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solidFill>
                            <a:schemeClr val="dk1"/>
                          </a:solidFill>
                        </a:rPr>
                        <a:t>PSD2</a:t>
                      </a:r>
                      <a:endParaRPr sz="800" u="none" strike="noStrike" cap="none">
                        <a:solidFill>
                          <a:schemeClr val="dk1"/>
                        </a:solidFill>
                      </a:endParaRPr>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800"/>
                        <a:buFont typeface="Arial"/>
                        <a:buNone/>
                      </a:pPr>
                      <a:r>
                        <a:rPr lang="hu-HU" sz="800" u="none" strike="noStrike" cap="none"/>
                        <a:t>GDPR</a:t>
                      </a:r>
                      <a:endParaRPr sz="800" u="none" strike="noStrike" cap="none"/>
                    </a:p>
                  </a:txBody>
                  <a:tcPr marL="36000" marR="36000" marT="18000" marB="180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bl>
          </a:graphicData>
        </a:graphic>
      </p:graphicFrame>
      <p:sp>
        <p:nvSpPr>
          <p:cNvPr id="1222" name="Google Shape;1222;p57"/>
          <p:cNvSpPr/>
          <p:nvPr/>
        </p:nvSpPr>
        <p:spPr>
          <a:xfrm>
            <a:off x="197025" y="1359000"/>
            <a:ext cx="1263000" cy="2595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800" b="1" i="0" u="none" strike="noStrike" cap="none">
                <a:solidFill>
                  <a:srgbClr val="FFFFFF"/>
                </a:solidFill>
                <a:latin typeface="Arial"/>
                <a:ea typeface="Arial"/>
                <a:cs typeface="Arial"/>
                <a:sym typeface="Arial"/>
              </a:rPr>
              <a:t>Adattárca</a:t>
            </a:r>
            <a:endParaRPr sz="800" b="1" i="0" u="none" strike="noStrike" cap="none">
              <a:solidFill>
                <a:srgbClr val="FFFFFF"/>
              </a:solidFill>
              <a:latin typeface="Arial"/>
              <a:ea typeface="Arial"/>
              <a:cs typeface="Arial"/>
              <a:sym typeface="Arial"/>
            </a:endParaRPr>
          </a:p>
        </p:txBody>
      </p:sp>
      <p:sp>
        <p:nvSpPr>
          <p:cNvPr id="1223" name="Google Shape;1223;p5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hu-HU"/>
              <a:t>32</a:t>
            </a:fld>
            <a:endParaRPr/>
          </a:p>
        </p:txBody>
      </p:sp>
      <p:grpSp>
        <p:nvGrpSpPr>
          <p:cNvPr id="1224" name="Google Shape;1224;p57"/>
          <p:cNvGrpSpPr/>
          <p:nvPr/>
        </p:nvGrpSpPr>
        <p:grpSpPr>
          <a:xfrm>
            <a:off x="1683500" y="2298461"/>
            <a:ext cx="1103525" cy="72000"/>
            <a:chOff x="1683500" y="2274648"/>
            <a:chExt cx="1103525" cy="72000"/>
          </a:xfrm>
        </p:grpSpPr>
        <p:sp>
          <p:nvSpPr>
            <p:cNvPr id="1225" name="Google Shape;1225;p57"/>
            <p:cNvSpPr/>
            <p:nvPr/>
          </p:nvSpPr>
          <p:spPr>
            <a:xfrm>
              <a:off x="1683500"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6" name="Google Shape;1226;p57"/>
            <p:cNvSpPr/>
            <p:nvPr/>
          </p:nvSpPr>
          <p:spPr>
            <a:xfrm>
              <a:off x="1798114"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7" name="Google Shape;1227;p57"/>
            <p:cNvSpPr/>
            <p:nvPr/>
          </p:nvSpPr>
          <p:spPr>
            <a:xfrm>
              <a:off x="1912728"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8" name="Google Shape;1228;p57"/>
            <p:cNvSpPr/>
            <p:nvPr/>
          </p:nvSpPr>
          <p:spPr>
            <a:xfrm>
              <a:off x="2027342"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9" name="Google Shape;1229;p57"/>
            <p:cNvSpPr/>
            <p:nvPr/>
          </p:nvSpPr>
          <p:spPr>
            <a:xfrm>
              <a:off x="2141956"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0" name="Google Shape;1230;p57"/>
            <p:cNvSpPr/>
            <p:nvPr/>
          </p:nvSpPr>
          <p:spPr>
            <a:xfrm>
              <a:off x="2256569"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1" name="Google Shape;1231;p57"/>
            <p:cNvSpPr/>
            <p:nvPr/>
          </p:nvSpPr>
          <p:spPr>
            <a:xfrm>
              <a:off x="2371183"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2" name="Google Shape;1232;p57"/>
            <p:cNvSpPr/>
            <p:nvPr/>
          </p:nvSpPr>
          <p:spPr>
            <a:xfrm>
              <a:off x="2485797"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3" name="Google Shape;1233;p57"/>
            <p:cNvSpPr/>
            <p:nvPr/>
          </p:nvSpPr>
          <p:spPr>
            <a:xfrm>
              <a:off x="2600411"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4" name="Google Shape;1234;p57"/>
            <p:cNvSpPr/>
            <p:nvPr/>
          </p:nvSpPr>
          <p:spPr>
            <a:xfrm>
              <a:off x="2715025"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35" name="Google Shape;1235;p57"/>
          <p:cNvGrpSpPr/>
          <p:nvPr/>
        </p:nvGrpSpPr>
        <p:grpSpPr>
          <a:xfrm>
            <a:off x="3198550" y="2298461"/>
            <a:ext cx="1103525" cy="72000"/>
            <a:chOff x="3198550" y="2274648"/>
            <a:chExt cx="1103525" cy="72000"/>
          </a:xfrm>
        </p:grpSpPr>
        <p:sp>
          <p:nvSpPr>
            <p:cNvPr id="1236" name="Google Shape;1236;p57"/>
            <p:cNvSpPr/>
            <p:nvPr/>
          </p:nvSpPr>
          <p:spPr>
            <a:xfrm>
              <a:off x="3198550"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7" name="Google Shape;1237;p57"/>
            <p:cNvSpPr/>
            <p:nvPr/>
          </p:nvSpPr>
          <p:spPr>
            <a:xfrm>
              <a:off x="3313164"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8" name="Google Shape;1238;p57"/>
            <p:cNvSpPr/>
            <p:nvPr/>
          </p:nvSpPr>
          <p:spPr>
            <a:xfrm>
              <a:off x="3427778"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9" name="Google Shape;1239;p57"/>
            <p:cNvSpPr/>
            <p:nvPr/>
          </p:nvSpPr>
          <p:spPr>
            <a:xfrm>
              <a:off x="3542392"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0" name="Google Shape;1240;p57"/>
            <p:cNvSpPr/>
            <p:nvPr/>
          </p:nvSpPr>
          <p:spPr>
            <a:xfrm>
              <a:off x="3657006"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1" name="Google Shape;1241;p57"/>
            <p:cNvSpPr/>
            <p:nvPr/>
          </p:nvSpPr>
          <p:spPr>
            <a:xfrm>
              <a:off x="3771619"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2" name="Google Shape;1242;p57"/>
            <p:cNvSpPr/>
            <p:nvPr/>
          </p:nvSpPr>
          <p:spPr>
            <a:xfrm>
              <a:off x="3886233"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3" name="Google Shape;1243;p57"/>
            <p:cNvSpPr/>
            <p:nvPr/>
          </p:nvSpPr>
          <p:spPr>
            <a:xfrm>
              <a:off x="4000847"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4" name="Google Shape;1244;p57"/>
            <p:cNvSpPr/>
            <p:nvPr/>
          </p:nvSpPr>
          <p:spPr>
            <a:xfrm>
              <a:off x="4115461"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5" name="Google Shape;1245;p57"/>
            <p:cNvSpPr/>
            <p:nvPr/>
          </p:nvSpPr>
          <p:spPr>
            <a:xfrm>
              <a:off x="4230075"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46" name="Google Shape;1246;p57"/>
          <p:cNvGrpSpPr/>
          <p:nvPr/>
        </p:nvGrpSpPr>
        <p:grpSpPr>
          <a:xfrm>
            <a:off x="4688525" y="2298461"/>
            <a:ext cx="1103525" cy="72000"/>
            <a:chOff x="4688525" y="2274648"/>
            <a:chExt cx="1103525" cy="72000"/>
          </a:xfrm>
        </p:grpSpPr>
        <p:sp>
          <p:nvSpPr>
            <p:cNvPr id="1247" name="Google Shape;1247;p57"/>
            <p:cNvSpPr/>
            <p:nvPr/>
          </p:nvSpPr>
          <p:spPr>
            <a:xfrm>
              <a:off x="4688525"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8" name="Google Shape;1248;p57"/>
            <p:cNvSpPr/>
            <p:nvPr/>
          </p:nvSpPr>
          <p:spPr>
            <a:xfrm>
              <a:off x="4803139"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9" name="Google Shape;1249;p57"/>
            <p:cNvSpPr/>
            <p:nvPr/>
          </p:nvSpPr>
          <p:spPr>
            <a:xfrm>
              <a:off x="4917753"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0" name="Google Shape;1250;p57"/>
            <p:cNvSpPr/>
            <p:nvPr/>
          </p:nvSpPr>
          <p:spPr>
            <a:xfrm>
              <a:off x="5032367"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1" name="Google Shape;1251;p57"/>
            <p:cNvSpPr/>
            <p:nvPr/>
          </p:nvSpPr>
          <p:spPr>
            <a:xfrm>
              <a:off x="5146981"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2" name="Google Shape;1252;p57"/>
            <p:cNvSpPr/>
            <p:nvPr/>
          </p:nvSpPr>
          <p:spPr>
            <a:xfrm>
              <a:off x="5261594"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3" name="Google Shape;1253;p57"/>
            <p:cNvSpPr/>
            <p:nvPr/>
          </p:nvSpPr>
          <p:spPr>
            <a:xfrm>
              <a:off x="5376208"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4" name="Google Shape;1254;p57"/>
            <p:cNvSpPr/>
            <p:nvPr/>
          </p:nvSpPr>
          <p:spPr>
            <a:xfrm>
              <a:off x="5490822"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5" name="Google Shape;1255;p57"/>
            <p:cNvSpPr/>
            <p:nvPr/>
          </p:nvSpPr>
          <p:spPr>
            <a:xfrm>
              <a:off x="5605436"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6" name="Google Shape;1256;p57"/>
            <p:cNvSpPr/>
            <p:nvPr/>
          </p:nvSpPr>
          <p:spPr>
            <a:xfrm>
              <a:off x="5720050"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57" name="Google Shape;1257;p57"/>
          <p:cNvGrpSpPr/>
          <p:nvPr/>
        </p:nvGrpSpPr>
        <p:grpSpPr>
          <a:xfrm>
            <a:off x="6178500" y="2298461"/>
            <a:ext cx="1103525" cy="72000"/>
            <a:chOff x="6178500" y="2274648"/>
            <a:chExt cx="1103525" cy="72000"/>
          </a:xfrm>
        </p:grpSpPr>
        <p:sp>
          <p:nvSpPr>
            <p:cNvPr id="1258" name="Google Shape;1258;p57"/>
            <p:cNvSpPr/>
            <p:nvPr/>
          </p:nvSpPr>
          <p:spPr>
            <a:xfrm>
              <a:off x="6178500"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9" name="Google Shape;1259;p57"/>
            <p:cNvSpPr/>
            <p:nvPr/>
          </p:nvSpPr>
          <p:spPr>
            <a:xfrm>
              <a:off x="6293114"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0" name="Google Shape;1260;p57"/>
            <p:cNvSpPr/>
            <p:nvPr/>
          </p:nvSpPr>
          <p:spPr>
            <a:xfrm>
              <a:off x="6407728"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1" name="Google Shape;1261;p57"/>
            <p:cNvSpPr/>
            <p:nvPr/>
          </p:nvSpPr>
          <p:spPr>
            <a:xfrm>
              <a:off x="6522342"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2" name="Google Shape;1262;p57"/>
            <p:cNvSpPr/>
            <p:nvPr/>
          </p:nvSpPr>
          <p:spPr>
            <a:xfrm>
              <a:off x="6636956"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3" name="Google Shape;1263;p57"/>
            <p:cNvSpPr/>
            <p:nvPr/>
          </p:nvSpPr>
          <p:spPr>
            <a:xfrm>
              <a:off x="6751569"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4" name="Google Shape;1264;p57"/>
            <p:cNvSpPr/>
            <p:nvPr/>
          </p:nvSpPr>
          <p:spPr>
            <a:xfrm>
              <a:off x="6866183"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5" name="Google Shape;1265;p57"/>
            <p:cNvSpPr/>
            <p:nvPr/>
          </p:nvSpPr>
          <p:spPr>
            <a:xfrm>
              <a:off x="6980797"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6" name="Google Shape;1266;p57"/>
            <p:cNvSpPr/>
            <p:nvPr/>
          </p:nvSpPr>
          <p:spPr>
            <a:xfrm>
              <a:off x="7095411"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7" name="Google Shape;1267;p57"/>
            <p:cNvSpPr/>
            <p:nvPr/>
          </p:nvSpPr>
          <p:spPr>
            <a:xfrm>
              <a:off x="7210025"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68" name="Google Shape;1268;p57"/>
          <p:cNvGrpSpPr/>
          <p:nvPr/>
        </p:nvGrpSpPr>
        <p:grpSpPr>
          <a:xfrm>
            <a:off x="7668475" y="2298461"/>
            <a:ext cx="1103525" cy="72000"/>
            <a:chOff x="7668475" y="2274648"/>
            <a:chExt cx="1103525" cy="72000"/>
          </a:xfrm>
        </p:grpSpPr>
        <p:sp>
          <p:nvSpPr>
            <p:cNvPr id="1269" name="Google Shape;1269;p57"/>
            <p:cNvSpPr/>
            <p:nvPr/>
          </p:nvSpPr>
          <p:spPr>
            <a:xfrm>
              <a:off x="7668475"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0" name="Google Shape;1270;p57"/>
            <p:cNvSpPr/>
            <p:nvPr/>
          </p:nvSpPr>
          <p:spPr>
            <a:xfrm>
              <a:off x="7783089" y="22746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1" name="Google Shape;1271;p57"/>
            <p:cNvSpPr/>
            <p:nvPr/>
          </p:nvSpPr>
          <p:spPr>
            <a:xfrm>
              <a:off x="7897703"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2" name="Google Shape;1272;p57"/>
            <p:cNvSpPr/>
            <p:nvPr/>
          </p:nvSpPr>
          <p:spPr>
            <a:xfrm>
              <a:off x="8012317"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3" name="Google Shape;1273;p57"/>
            <p:cNvSpPr/>
            <p:nvPr/>
          </p:nvSpPr>
          <p:spPr>
            <a:xfrm>
              <a:off x="8126931"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4" name="Google Shape;1274;p57"/>
            <p:cNvSpPr/>
            <p:nvPr/>
          </p:nvSpPr>
          <p:spPr>
            <a:xfrm>
              <a:off x="8241544"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5" name="Google Shape;1275;p57"/>
            <p:cNvSpPr/>
            <p:nvPr/>
          </p:nvSpPr>
          <p:spPr>
            <a:xfrm>
              <a:off x="8356158"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6" name="Google Shape;1276;p57"/>
            <p:cNvSpPr/>
            <p:nvPr/>
          </p:nvSpPr>
          <p:spPr>
            <a:xfrm>
              <a:off x="8470772"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7" name="Google Shape;1277;p57"/>
            <p:cNvSpPr/>
            <p:nvPr/>
          </p:nvSpPr>
          <p:spPr>
            <a:xfrm>
              <a:off x="8585386"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8" name="Google Shape;1278;p57"/>
            <p:cNvSpPr/>
            <p:nvPr/>
          </p:nvSpPr>
          <p:spPr>
            <a:xfrm>
              <a:off x="8700000" y="22746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79" name="Google Shape;1279;p57"/>
          <p:cNvGrpSpPr/>
          <p:nvPr/>
        </p:nvGrpSpPr>
        <p:grpSpPr>
          <a:xfrm>
            <a:off x="1674738" y="2649448"/>
            <a:ext cx="1103525" cy="72000"/>
            <a:chOff x="1674738" y="2611348"/>
            <a:chExt cx="1103525" cy="72000"/>
          </a:xfrm>
        </p:grpSpPr>
        <p:sp>
          <p:nvSpPr>
            <p:cNvPr id="1280" name="Google Shape;1280;p57"/>
            <p:cNvSpPr/>
            <p:nvPr/>
          </p:nvSpPr>
          <p:spPr>
            <a:xfrm>
              <a:off x="1674738"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1" name="Google Shape;1281;p57"/>
            <p:cNvSpPr/>
            <p:nvPr/>
          </p:nvSpPr>
          <p:spPr>
            <a:xfrm>
              <a:off x="1789351"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2" name="Google Shape;1282;p57"/>
            <p:cNvSpPr/>
            <p:nvPr/>
          </p:nvSpPr>
          <p:spPr>
            <a:xfrm>
              <a:off x="1903965"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3" name="Google Shape;1283;p57"/>
            <p:cNvSpPr/>
            <p:nvPr/>
          </p:nvSpPr>
          <p:spPr>
            <a:xfrm>
              <a:off x="2018579"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4" name="Google Shape;1284;p57"/>
            <p:cNvSpPr/>
            <p:nvPr/>
          </p:nvSpPr>
          <p:spPr>
            <a:xfrm>
              <a:off x="2133193"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5" name="Google Shape;1285;p57"/>
            <p:cNvSpPr/>
            <p:nvPr/>
          </p:nvSpPr>
          <p:spPr>
            <a:xfrm>
              <a:off x="2247807"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6" name="Google Shape;1286;p57"/>
            <p:cNvSpPr/>
            <p:nvPr/>
          </p:nvSpPr>
          <p:spPr>
            <a:xfrm>
              <a:off x="2362421"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7" name="Google Shape;1287;p57"/>
            <p:cNvSpPr/>
            <p:nvPr/>
          </p:nvSpPr>
          <p:spPr>
            <a:xfrm>
              <a:off x="2477035"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8" name="Google Shape;1288;p57"/>
            <p:cNvSpPr/>
            <p:nvPr/>
          </p:nvSpPr>
          <p:spPr>
            <a:xfrm>
              <a:off x="2591649"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9" name="Google Shape;1289;p57"/>
            <p:cNvSpPr/>
            <p:nvPr/>
          </p:nvSpPr>
          <p:spPr>
            <a:xfrm>
              <a:off x="2706263"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90" name="Google Shape;1290;p57"/>
          <p:cNvGrpSpPr/>
          <p:nvPr/>
        </p:nvGrpSpPr>
        <p:grpSpPr>
          <a:xfrm>
            <a:off x="3203830" y="2649448"/>
            <a:ext cx="1103525" cy="72000"/>
            <a:chOff x="3203830" y="2611348"/>
            <a:chExt cx="1103525" cy="72000"/>
          </a:xfrm>
        </p:grpSpPr>
        <p:sp>
          <p:nvSpPr>
            <p:cNvPr id="1291" name="Google Shape;1291;p57"/>
            <p:cNvSpPr/>
            <p:nvPr/>
          </p:nvSpPr>
          <p:spPr>
            <a:xfrm>
              <a:off x="3203830"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2" name="Google Shape;1292;p57"/>
            <p:cNvSpPr/>
            <p:nvPr/>
          </p:nvSpPr>
          <p:spPr>
            <a:xfrm>
              <a:off x="3318444"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3" name="Google Shape;1293;p57"/>
            <p:cNvSpPr/>
            <p:nvPr/>
          </p:nvSpPr>
          <p:spPr>
            <a:xfrm>
              <a:off x="3433058"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4" name="Google Shape;1294;p57"/>
            <p:cNvSpPr/>
            <p:nvPr/>
          </p:nvSpPr>
          <p:spPr>
            <a:xfrm>
              <a:off x="3547672"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5" name="Google Shape;1295;p57"/>
            <p:cNvSpPr/>
            <p:nvPr/>
          </p:nvSpPr>
          <p:spPr>
            <a:xfrm>
              <a:off x="3662286"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6" name="Google Shape;1296;p57"/>
            <p:cNvSpPr/>
            <p:nvPr/>
          </p:nvSpPr>
          <p:spPr>
            <a:xfrm>
              <a:off x="3776900"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7" name="Google Shape;1297;p57"/>
            <p:cNvSpPr/>
            <p:nvPr/>
          </p:nvSpPr>
          <p:spPr>
            <a:xfrm>
              <a:off x="3891514"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8" name="Google Shape;1298;p57"/>
            <p:cNvSpPr/>
            <p:nvPr/>
          </p:nvSpPr>
          <p:spPr>
            <a:xfrm>
              <a:off x="4006128"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9" name="Google Shape;1299;p57"/>
            <p:cNvSpPr/>
            <p:nvPr/>
          </p:nvSpPr>
          <p:spPr>
            <a:xfrm>
              <a:off x="4120741"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0" name="Google Shape;1300;p57"/>
            <p:cNvSpPr/>
            <p:nvPr/>
          </p:nvSpPr>
          <p:spPr>
            <a:xfrm>
              <a:off x="4235355"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01" name="Google Shape;1301;p57"/>
          <p:cNvGrpSpPr/>
          <p:nvPr/>
        </p:nvGrpSpPr>
        <p:grpSpPr>
          <a:xfrm>
            <a:off x="4688513" y="2649448"/>
            <a:ext cx="1103525" cy="72000"/>
            <a:chOff x="4688513" y="2611348"/>
            <a:chExt cx="1103525" cy="72000"/>
          </a:xfrm>
        </p:grpSpPr>
        <p:sp>
          <p:nvSpPr>
            <p:cNvPr id="1302" name="Google Shape;1302;p57"/>
            <p:cNvSpPr/>
            <p:nvPr/>
          </p:nvSpPr>
          <p:spPr>
            <a:xfrm>
              <a:off x="4688513"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3" name="Google Shape;1303;p57"/>
            <p:cNvSpPr/>
            <p:nvPr/>
          </p:nvSpPr>
          <p:spPr>
            <a:xfrm>
              <a:off x="4803126"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4" name="Google Shape;1304;p57"/>
            <p:cNvSpPr/>
            <p:nvPr/>
          </p:nvSpPr>
          <p:spPr>
            <a:xfrm>
              <a:off x="4917740"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5" name="Google Shape;1305;p57"/>
            <p:cNvSpPr/>
            <p:nvPr/>
          </p:nvSpPr>
          <p:spPr>
            <a:xfrm>
              <a:off x="5032354"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6" name="Google Shape;1306;p57"/>
            <p:cNvSpPr/>
            <p:nvPr/>
          </p:nvSpPr>
          <p:spPr>
            <a:xfrm>
              <a:off x="5146968"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7" name="Google Shape;1307;p57"/>
            <p:cNvSpPr/>
            <p:nvPr/>
          </p:nvSpPr>
          <p:spPr>
            <a:xfrm>
              <a:off x="5261582" y="2611348"/>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8" name="Google Shape;1308;p57"/>
            <p:cNvSpPr/>
            <p:nvPr/>
          </p:nvSpPr>
          <p:spPr>
            <a:xfrm>
              <a:off x="5376196"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9" name="Google Shape;1309;p57"/>
            <p:cNvSpPr/>
            <p:nvPr/>
          </p:nvSpPr>
          <p:spPr>
            <a:xfrm>
              <a:off x="5490810"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0" name="Google Shape;1310;p57"/>
            <p:cNvSpPr/>
            <p:nvPr/>
          </p:nvSpPr>
          <p:spPr>
            <a:xfrm>
              <a:off x="5605424"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1" name="Google Shape;1311;p57"/>
            <p:cNvSpPr/>
            <p:nvPr/>
          </p:nvSpPr>
          <p:spPr>
            <a:xfrm>
              <a:off x="5720038" y="2611348"/>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12" name="Google Shape;1312;p57"/>
          <p:cNvGrpSpPr/>
          <p:nvPr/>
        </p:nvGrpSpPr>
        <p:grpSpPr>
          <a:xfrm>
            <a:off x="6178513" y="2655961"/>
            <a:ext cx="1103525" cy="72000"/>
            <a:chOff x="6178513" y="2617861"/>
            <a:chExt cx="1103525" cy="72000"/>
          </a:xfrm>
        </p:grpSpPr>
        <p:sp>
          <p:nvSpPr>
            <p:cNvPr id="1313" name="Google Shape;1313;p57"/>
            <p:cNvSpPr/>
            <p:nvPr/>
          </p:nvSpPr>
          <p:spPr>
            <a:xfrm>
              <a:off x="6178513"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4" name="Google Shape;1314;p57"/>
            <p:cNvSpPr/>
            <p:nvPr/>
          </p:nvSpPr>
          <p:spPr>
            <a:xfrm>
              <a:off x="6293126"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5" name="Google Shape;1315;p57"/>
            <p:cNvSpPr/>
            <p:nvPr/>
          </p:nvSpPr>
          <p:spPr>
            <a:xfrm>
              <a:off x="6407740"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6" name="Google Shape;1316;p57"/>
            <p:cNvSpPr/>
            <p:nvPr/>
          </p:nvSpPr>
          <p:spPr>
            <a:xfrm>
              <a:off x="6522354"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7" name="Google Shape;1317;p57"/>
            <p:cNvSpPr/>
            <p:nvPr/>
          </p:nvSpPr>
          <p:spPr>
            <a:xfrm>
              <a:off x="6636968"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8" name="Google Shape;1318;p57"/>
            <p:cNvSpPr/>
            <p:nvPr/>
          </p:nvSpPr>
          <p:spPr>
            <a:xfrm>
              <a:off x="6751582"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9" name="Google Shape;1319;p57"/>
            <p:cNvSpPr/>
            <p:nvPr/>
          </p:nvSpPr>
          <p:spPr>
            <a:xfrm>
              <a:off x="6866196"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0" name="Google Shape;1320;p57"/>
            <p:cNvSpPr/>
            <p:nvPr/>
          </p:nvSpPr>
          <p:spPr>
            <a:xfrm>
              <a:off x="6980810"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1" name="Google Shape;1321;p57"/>
            <p:cNvSpPr/>
            <p:nvPr/>
          </p:nvSpPr>
          <p:spPr>
            <a:xfrm>
              <a:off x="7095424" y="2617861"/>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2" name="Google Shape;1322;p57"/>
            <p:cNvSpPr/>
            <p:nvPr/>
          </p:nvSpPr>
          <p:spPr>
            <a:xfrm>
              <a:off x="7210038" y="2617861"/>
              <a:ext cx="72000" cy="72000"/>
            </a:xfrm>
            <a:prstGeom prst="rect">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23" name="Google Shape;1323;p57"/>
          <p:cNvGrpSpPr/>
          <p:nvPr/>
        </p:nvGrpSpPr>
        <p:grpSpPr>
          <a:xfrm>
            <a:off x="7665011" y="2655973"/>
            <a:ext cx="1103525" cy="72000"/>
            <a:chOff x="7665011" y="2617873"/>
            <a:chExt cx="1103525" cy="72000"/>
          </a:xfrm>
        </p:grpSpPr>
        <p:sp>
          <p:nvSpPr>
            <p:cNvPr id="1324" name="Google Shape;1324;p57"/>
            <p:cNvSpPr/>
            <p:nvPr/>
          </p:nvSpPr>
          <p:spPr>
            <a:xfrm>
              <a:off x="7665011"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5" name="Google Shape;1325;p57"/>
            <p:cNvSpPr/>
            <p:nvPr/>
          </p:nvSpPr>
          <p:spPr>
            <a:xfrm>
              <a:off x="7779625"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6" name="Google Shape;1326;p57"/>
            <p:cNvSpPr/>
            <p:nvPr/>
          </p:nvSpPr>
          <p:spPr>
            <a:xfrm>
              <a:off x="7894239"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7" name="Google Shape;1327;p57"/>
            <p:cNvSpPr/>
            <p:nvPr/>
          </p:nvSpPr>
          <p:spPr>
            <a:xfrm>
              <a:off x="8008853"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8" name="Google Shape;1328;p57"/>
            <p:cNvSpPr/>
            <p:nvPr/>
          </p:nvSpPr>
          <p:spPr>
            <a:xfrm>
              <a:off x="8123467"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9" name="Google Shape;1329;p57"/>
            <p:cNvSpPr/>
            <p:nvPr/>
          </p:nvSpPr>
          <p:spPr>
            <a:xfrm>
              <a:off x="8238081"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0" name="Google Shape;1330;p57"/>
            <p:cNvSpPr/>
            <p:nvPr/>
          </p:nvSpPr>
          <p:spPr>
            <a:xfrm>
              <a:off x="8352695"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1" name="Google Shape;1331;p57"/>
            <p:cNvSpPr/>
            <p:nvPr/>
          </p:nvSpPr>
          <p:spPr>
            <a:xfrm>
              <a:off x="8467308"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2" name="Google Shape;1332;p57"/>
            <p:cNvSpPr/>
            <p:nvPr/>
          </p:nvSpPr>
          <p:spPr>
            <a:xfrm>
              <a:off x="8581922"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3" name="Google Shape;1333;p57"/>
            <p:cNvSpPr/>
            <p:nvPr/>
          </p:nvSpPr>
          <p:spPr>
            <a:xfrm>
              <a:off x="8696536" y="2617873"/>
              <a:ext cx="72000" cy="72000"/>
            </a:xfrm>
            <a:prstGeom prst="rect">
              <a:avLst/>
            </a:prstGeom>
            <a:solidFill>
              <a:srgbClr val="1C45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334" name="Google Shape;1334;p57"/>
          <p:cNvSpPr txBox="1"/>
          <p:nvPr/>
        </p:nvSpPr>
        <p:spPr>
          <a:xfrm>
            <a:off x="433200" y="46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Adattárca és személyre szabott szolgáltatások</a:t>
            </a: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38"/>
        <p:cNvGrpSpPr/>
        <p:nvPr/>
      </p:nvGrpSpPr>
      <p:grpSpPr>
        <a:xfrm>
          <a:off x="0" y="0"/>
          <a:ext cx="0" cy="0"/>
          <a:chOff x="0" y="0"/>
          <a:chExt cx="0" cy="0"/>
        </a:xfrm>
      </p:grpSpPr>
      <p:sp>
        <p:nvSpPr>
          <p:cNvPr id="1339" name="Google Shape;1339;p58"/>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Infrastruktúra fejlesztés</a:t>
            </a:r>
            <a:endParaRPr sz="2400" b="0" i="0" u="none" strike="noStrike" cap="none">
              <a:solidFill>
                <a:schemeClr val="dk1"/>
              </a:solidFill>
              <a:latin typeface="Arial"/>
              <a:ea typeface="Arial"/>
              <a:cs typeface="Arial"/>
              <a:sym typeface="Arial"/>
            </a:endParaRPr>
          </a:p>
        </p:txBody>
      </p:sp>
      <p:sp>
        <p:nvSpPr>
          <p:cNvPr id="1340" name="Google Shape;1340;p58"/>
          <p:cNvSpPr/>
          <p:nvPr/>
        </p:nvSpPr>
        <p:spPr>
          <a:xfrm>
            <a:off x="2075634" y="3968333"/>
            <a:ext cx="985800" cy="598500"/>
          </a:xfrm>
          <a:prstGeom prst="rect">
            <a:avLst/>
          </a:prstGeom>
          <a:solidFill>
            <a:srgbClr val="F3F3F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i="0" u="none" strike="noStrike" cap="none">
                <a:solidFill>
                  <a:srgbClr val="000000"/>
                </a:solidFill>
                <a:latin typeface="Arial"/>
                <a:ea typeface="Arial"/>
                <a:cs typeface="Arial"/>
                <a:sym typeface="Arial"/>
              </a:rPr>
              <a:t>Kompetencia fejlesztés</a:t>
            </a:r>
            <a:endParaRPr sz="700" b="1" i="0" u="none" strike="noStrike" cap="none">
              <a:solidFill>
                <a:srgbClr val="000000"/>
              </a:solidFill>
              <a:latin typeface="Arial"/>
              <a:ea typeface="Arial"/>
              <a:cs typeface="Arial"/>
              <a:sym typeface="Arial"/>
            </a:endParaRPr>
          </a:p>
        </p:txBody>
      </p:sp>
      <p:sp>
        <p:nvSpPr>
          <p:cNvPr id="1341" name="Google Shape;1341;p58"/>
          <p:cNvSpPr/>
          <p:nvPr/>
        </p:nvSpPr>
        <p:spPr>
          <a:xfrm>
            <a:off x="3200070" y="3585383"/>
            <a:ext cx="985800" cy="5985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i="0" u="none" strike="noStrike" cap="none">
                <a:solidFill>
                  <a:srgbClr val="000000"/>
                </a:solidFill>
                <a:latin typeface="Arial"/>
                <a:ea typeface="Arial"/>
                <a:cs typeface="Arial"/>
                <a:sym typeface="Arial"/>
              </a:rPr>
              <a:t>Kutatás-</a:t>
            </a:r>
            <a:endParaRPr sz="7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700" b="1" i="0" u="none" strike="noStrike" cap="none">
                <a:solidFill>
                  <a:srgbClr val="000000"/>
                </a:solidFill>
                <a:latin typeface="Arial"/>
                <a:ea typeface="Arial"/>
                <a:cs typeface="Arial"/>
                <a:sym typeface="Arial"/>
              </a:rPr>
              <a:t>fejlesztés-</a:t>
            </a:r>
            <a:endParaRPr sz="7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hu-HU" sz="700" b="1" i="0" u="none" strike="noStrike" cap="none">
                <a:solidFill>
                  <a:srgbClr val="000000"/>
                </a:solidFill>
                <a:latin typeface="Arial"/>
                <a:ea typeface="Arial"/>
                <a:cs typeface="Arial"/>
                <a:sym typeface="Arial"/>
              </a:rPr>
              <a:t>innováció</a:t>
            </a:r>
            <a:endParaRPr sz="700" b="1" i="0" u="none" strike="noStrike" cap="none">
              <a:solidFill>
                <a:srgbClr val="000000"/>
              </a:solidFill>
              <a:latin typeface="Arial"/>
              <a:ea typeface="Arial"/>
              <a:cs typeface="Arial"/>
              <a:sym typeface="Arial"/>
            </a:endParaRPr>
          </a:p>
        </p:txBody>
      </p:sp>
      <p:sp>
        <p:nvSpPr>
          <p:cNvPr id="1342" name="Google Shape;1342;p58"/>
          <p:cNvSpPr/>
          <p:nvPr/>
        </p:nvSpPr>
        <p:spPr>
          <a:xfrm>
            <a:off x="4368405" y="3968333"/>
            <a:ext cx="985800" cy="598500"/>
          </a:xfrm>
          <a:prstGeom prst="rect">
            <a:avLst/>
          </a:prstGeom>
          <a:solidFill>
            <a:srgbClr val="F3F3F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i="0" u="none" strike="noStrike" cap="none">
                <a:solidFill>
                  <a:srgbClr val="000000"/>
                </a:solidFill>
                <a:latin typeface="Arial"/>
                <a:ea typeface="Arial"/>
                <a:cs typeface="Arial"/>
                <a:sym typeface="Arial"/>
              </a:rPr>
              <a:t>Alkalmazások ösztönzése</a:t>
            </a:r>
            <a:endParaRPr sz="700" b="1" i="0" u="none" strike="noStrike" cap="none">
              <a:solidFill>
                <a:srgbClr val="000000"/>
              </a:solidFill>
              <a:latin typeface="Arial"/>
              <a:ea typeface="Arial"/>
              <a:cs typeface="Arial"/>
              <a:sym typeface="Arial"/>
            </a:endParaRPr>
          </a:p>
        </p:txBody>
      </p:sp>
      <p:sp>
        <p:nvSpPr>
          <p:cNvPr id="1343" name="Google Shape;1343;p58"/>
          <p:cNvSpPr/>
          <p:nvPr/>
        </p:nvSpPr>
        <p:spPr>
          <a:xfrm>
            <a:off x="6661166" y="3968345"/>
            <a:ext cx="985800" cy="598500"/>
          </a:xfrm>
          <a:prstGeom prst="rect">
            <a:avLst/>
          </a:prstGeom>
          <a:solidFill>
            <a:srgbClr val="F3F3F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i="0" u="none" strike="noStrike" cap="none">
                <a:solidFill>
                  <a:srgbClr val="000000"/>
                </a:solidFill>
                <a:latin typeface="Arial"/>
                <a:ea typeface="Arial"/>
                <a:cs typeface="Arial"/>
                <a:sym typeface="Arial"/>
              </a:rPr>
              <a:t>Szabályozás és etikai keretek</a:t>
            </a:r>
            <a:endParaRPr sz="700" b="1" i="0" u="none" strike="noStrike" cap="none">
              <a:solidFill>
                <a:srgbClr val="000000"/>
              </a:solidFill>
              <a:latin typeface="Arial"/>
              <a:ea typeface="Arial"/>
              <a:cs typeface="Arial"/>
              <a:sym typeface="Arial"/>
            </a:endParaRPr>
          </a:p>
        </p:txBody>
      </p:sp>
      <p:sp>
        <p:nvSpPr>
          <p:cNvPr id="1344" name="Google Shape;1344;p58"/>
          <p:cNvSpPr/>
          <p:nvPr/>
        </p:nvSpPr>
        <p:spPr>
          <a:xfrm>
            <a:off x="5514788" y="3585370"/>
            <a:ext cx="985800" cy="5985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i="0" u="none" strike="noStrike" cap="none">
                <a:solidFill>
                  <a:srgbClr val="000000"/>
                </a:solidFill>
                <a:latin typeface="Arial"/>
                <a:ea typeface="Arial"/>
                <a:cs typeface="Arial"/>
                <a:sym typeface="Arial"/>
              </a:rPr>
              <a:t>Adatgazdaság beindítása</a:t>
            </a:r>
            <a:endParaRPr sz="700" b="1" i="0" u="none" strike="noStrike" cap="none">
              <a:solidFill>
                <a:srgbClr val="000000"/>
              </a:solidFill>
              <a:latin typeface="Arial"/>
              <a:ea typeface="Arial"/>
              <a:cs typeface="Arial"/>
              <a:sym typeface="Arial"/>
            </a:endParaRPr>
          </a:p>
        </p:txBody>
      </p:sp>
      <p:sp>
        <p:nvSpPr>
          <p:cNvPr id="1345" name="Google Shape;1345;p58"/>
          <p:cNvSpPr txBox="1"/>
          <p:nvPr/>
        </p:nvSpPr>
        <p:spPr>
          <a:xfrm>
            <a:off x="290175" y="3978275"/>
            <a:ext cx="1267200" cy="3600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a:t>Kapcsolódó s</a:t>
            </a:r>
            <a:r>
              <a:rPr lang="hu-HU" sz="800" b="0" i="0" u="none" strike="noStrike" cap="none">
                <a:solidFill>
                  <a:srgbClr val="000000"/>
                </a:solidFill>
                <a:latin typeface="Arial"/>
                <a:ea typeface="Arial"/>
                <a:cs typeface="Arial"/>
                <a:sym typeface="Arial"/>
              </a:rPr>
              <a:t>zéleskörű </a:t>
            </a:r>
            <a:r>
              <a:rPr lang="hu-HU" sz="800"/>
              <a:t>stratégiai</a:t>
            </a:r>
            <a:r>
              <a:rPr lang="hu-HU" sz="800" b="0" i="0" u="none" strike="noStrike" cap="none">
                <a:solidFill>
                  <a:srgbClr val="000000"/>
                </a:solidFill>
                <a:latin typeface="Arial"/>
                <a:ea typeface="Arial"/>
                <a:cs typeface="Arial"/>
                <a:sym typeface="Arial"/>
              </a:rPr>
              <a:t> pillérek</a:t>
            </a:r>
            <a:endParaRPr sz="800" b="0" i="0" u="none" strike="noStrike" cap="none">
              <a:solidFill>
                <a:srgbClr val="000000"/>
              </a:solidFill>
              <a:latin typeface="Arial"/>
              <a:ea typeface="Arial"/>
              <a:cs typeface="Arial"/>
              <a:sym typeface="Arial"/>
            </a:endParaRPr>
          </a:p>
        </p:txBody>
      </p:sp>
      <p:cxnSp>
        <p:nvCxnSpPr>
          <p:cNvPr id="1346" name="Google Shape;1346;p58"/>
          <p:cNvCxnSpPr/>
          <p:nvPr/>
        </p:nvCxnSpPr>
        <p:spPr>
          <a:xfrm>
            <a:off x="1630250" y="3479100"/>
            <a:ext cx="6468300" cy="11400"/>
          </a:xfrm>
          <a:prstGeom prst="straightConnector1">
            <a:avLst/>
          </a:prstGeom>
          <a:noFill/>
          <a:ln w="9525" cap="flat" cmpd="sng">
            <a:solidFill>
              <a:schemeClr val="dk2"/>
            </a:solidFill>
            <a:prstDash val="solid"/>
            <a:round/>
            <a:headEnd type="none" w="med" len="med"/>
            <a:tailEnd type="none" w="med" len="med"/>
          </a:ln>
        </p:spPr>
      </p:cxnSp>
      <p:sp>
        <p:nvSpPr>
          <p:cNvPr id="1347" name="Google Shape;1347;p58"/>
          <p:cNvSpPr txBox="1"/>
          <p:nvPr/>
        </p:nvSpPr>
        <p:spPr>
          <a:xfrm>
            <a:off x="1797563" y="2881275"/>
            <a:ext cx="6127500" cy="3204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Széleskörű stratégiai pillérek alapinfrastruktúrájának biztosítása</a:t>
            </a:r>
            <a:endParaRPr sz="900" b="1">
              <a:solidFill>
                <a:srgbClr val="FFFFFF"/>
              </a:solidFill>
            </a:endParaRPr>
          </a:p>
          <a:p>
            <a:pPr marL="0" lvl="0" indent="0" algn="ctr" rtl="0">
              <a:spcBef>
                <a:spcPts val="0"/>
              </a:spcBef>
              <a:spcAft>
                <a:spcPts val="0"/>
              </a:spcAft>
              <a:buNone/>
            </a:pPr>
            <a:r>
              <a:rPr lang="hu-HU" sz="700">
                <a:solidFill>
                  <a:srgbClr val="FFFFFF"/>
                </a:solidFill>
              </a:rPr>
              <a:t>(kiemelt fókuszban a K+F+I és az Adatgazdaság beindíátsa)</a:t>
            </a:r>
            <a:endParaRPr sz="700">
              <a:solidFill>
                <a:srgbClr val="FFFFFF"/>
              </a:solidFill>
            </a:endParaRPr>
          </a:p>
        </p:txBody>
      </p:sp>
      <p:sp>
        <p:nvSpPr>
          <p:cNvPr id="1348" name="Google Shape;1348;p58"/>
          <p:cNvSpPr txBox="1"/>
          <p:nvPr/>
        </p:nvSpPr>
        <p:spPr>
          <a:xfrm>
            <a:off x="3982747" y="1055250"/>
            <a:ext cx="1762500" cy="707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b="1">
                <a:solidFill>
                  <a:srgbClr val="FFFFFF"/>
                </a:solidFill>
              </a:rPr>
              <a:t>Létrejövő infrastruktúra hosszú távú fenntartása / </a:t>
            </a:r>
            <a:endParaRPr sz="700" b="1">
              <a:solidFill>
                <a:srgbClr val="FFFFFF"/>
              </a:solidFill>
            </a:endParaRPr>
          </a:p>
          <a:p>
            <a:pPr marL="0" lvl="0" indent="0" algn="ctr" rtl="0">
              <a:spcBef>
                <a:spcPts val="0"/>
              </a:spcBef>
              <a:spcAft>
                <a:spcPts val="0"/>
              </a:spcAft>
              <a:buNone/>
            </a:pPr>
            <a:r>
              <a:rPr lang="hu-HU" sz="700" b="1">
                <a:solidFill>
                  <a:srgbClr val="FFFFFF"/>
                </a:solidFill>
              </a:rPr>
              <a:t>naprakészen tartása</a:t>
            </a:r>
            <a:endParaRPr sz="700">
              <a:solidFill>
                <a:srgbClr val="FFFFFF"/>
              </a:solidFill>
            </a:endParaRPr>
          </a:p>
        </p:txBody>
      </p:sp>
      <p:sp>
        <p:nvSpPr>
          <p:cNvPr id="1349" name="Google Shape;1349;p58"/>
          <p:cNvSpPr txBox="1"/>
          <p:nvPr/>
        </p:nvSpPr>
        <p:spPr>
          <a:xfrm>
            <a:off x="5923575" y="1055250"/>
            <a:ext cx="2163600" cy="7071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Clr>
                <a:schemeClr val="dk1"/>
              </a:buClr>
              <a:buSzPts val="1100"/>
              <a:buFont typeface="Arial"/>
              <a:buNone/>
            </a:pPr>
            <a:r>
              <a:rPr lang="hu-HU" sz="700" b="1">
                <a:solidFill>
                  <a:schemeClr val="dk1"/>
                </a:solidFill>
              </a:rPr>
              <a:t>Virtuális infrastruktúra:</a:t>
            </a:r>
            <a:endParaRPr sz="700" b="1">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pl. Specifikus adatkészletek</a:t>
            </a:r>
            <a:endParaRPr sz="700">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Általánosan kifejlesztett lokális modellek</a:t>
            </a:r>
            <a:endParaRPr sz="700"/>
          </a:p>
        </p:txBody>
      </p:sp>
      <p:cxnSp>
        <p:nvCxnSpPr>
          <p:cNvPr id="1350" name="Google Shape;1350;p58"/>
          <p:cNvCxnSpPr>
            <a:stCxn id="1348" idx="3"/>
            <a:endCxn id="1349" idx="1"/>
          </p:cNvCxnSpPr>
          <p:nvPr/>
        </p:nvCxnSpPr>
        <p:spPr>
          <a:xfrm>
            <a:off x="5745247" y="1408800"/>
            <a:ext cx="178200" cy="0"/>
          </a:xfrm>
          <a:prstGeom prst="straightConnector1">
            <a:avLst/>
          </a:prstGeom>
          <a:noFill/>
          <a:ln w="9525" cap="flat" cmpd="sng">
            <a:solidFill>
              <a:schemeClr val="dk2"/>
            </a:solidFill>
            <a:prstDash val="dot"/>
            <a:round/>
            <a:headEnd type="none" w="med" len="med"/>
            <a:tailEnd type="triangle" w="med" len="med"/>
          </a:ln>
        </p:spPr>
      </p:cxnSp>
      <p:sp>
        <p:nvSpPr>
          <p:cNvPr id="1351" name="Google Shape;1351;p58"/>
          <p:cNvSpPr/>
          <p:nvPr/>
        </p:nvSpPr>
        <p:spPr>
          <a:xfrm>
            <a:off x="3432227" y="4735200"/>
            <a:ext cx="360000" cy="360000"/>
          </a:xfrm>
          <a:custGeom>
            <a:avLst/>
            <a:gdLst/>
            <a:ahLst/>
            <a:cxnLst/>
            <a:rect l="l" t="t" r="r" b="b"/>
            <a:pathLst>
              <a:path w="120000" h="120000" extrusionOk="0">
                <a:moveTo>
                  <a:pt x="60000" y="69259"/>
                </a:moveTo>
                <a:cubicBezTo>
                  <a:pt x="60740" y="69259"/>
                  <a:pt x="61111" y="69259"/>
                  <a:pt x="61851" y="69629"/>
                </a:cubicBezTo>
                <a:cubicBezTo>
                  <a:pt x="62222" y="69629"/>
                  <a:pt x="62592" y="70000"/>
                  <a:pt x="63333" y="70370"/>
                </a:cubicBezTo>
                <a:cubicBezTo>
                  <a:pt x="63703" y="70740"/>
                  <a:pt x="63703" y="71481"/>
                  <a:pt x="64074" y="71851"/>
                </a:cubicBezTo>
                <a:cubicBezTo>
                  <a:pt x="64444" y="72592"/>
                  <a:pt x="64444" y="72962"/>
                  <a:pt x="64444" y="73703"/>
                </a:cubicBezTo>
                <a:cubicBezTo>
                  <a:pt x="64444" y="74074"/>
                  <a:pt x="64444" y="74814"/>
                  <a:pt x="64074" y="75185"/>
                </a:cubicBezTo>
                <a:cubicBezTo>
                  <a:pt x="63703" y="75925"/>
                  <a:pt x="63703" y="76296"/>
                  <a:pt x="63333" y="76666"/>
                </a:cubicBezTo>
                <a:cubicBezTo>
                  <a:pt x="62592" y="77037"/>
                  <a:pt x="62222" y="77407"/>
                  <a:pt x="61851" y="77407"/>
                </a:cubicBezTo>
                <a:cubicBezTo>
                  <a:pt x="61111" y="77777"/>
                  <a:pt x="60740" y="77777"/>
                  <a:pt x="60000" y="77777"/>
                </a:cubicBezTo>
                <a:cubicBezTo>
                  <a:pt x="59629" y="77777"/>
                  <a:pt x="58888" y="77777"/>
                  <a:pt x="58518" y="77407"/>
                </a:cubicBezTo>
                <a:cubicBezTo>
                  <a:pt x="57777" y="77407"/>
                  <a:pt x="57407" y="77037"/>
                  <a:pt x="57037" y="76666"/>
                </a:cubicBezTo>
                <a:cubicBezTo>
                  <a:pt x="56666" y="76296"/>
                  <a:pt x="56296" y="75925"/>
                  <a:pt x="56296" y="75185"/>
                </a:cubicBezTo>
                <a:cubicBezTo>
                  <a:pt x="55925" y="74814"/>
                  <a:pt x="55555" y="74074"/>
                  <a:pt x="55555" y="73703"/>
                </a:cubicBezTo>
                <a:cubicBezTo>
                  <a:pt x="55555" y="72222"/>
                  <a:pt x="56296" y="71481"/>
                  <a:pt x="57037" y="70370"/>
                </a:cubicBezTo>
                <a:cubicBezTo>
                  <a:pt x="57777" y="69629"/>
                  <a:pt x="58888" y="69259"/>
                  <a:pt x="60000" y="69259"/>
                </a:cubicBezTo>
                <a:close/>
                <a:moveTo>
                  <a:pt x="55925" y="51111"/>
                </a:moveTo>
                <a:cubicBezTo>
                  <a:pt x="55555" y="50000"/>
                  <a:pt x="55555" y="49259"/>
                  <a:pt x="55555" y="48888"/>
                </a:cubicBezTo>
                <a:cubicBezTo>
                  <a:pt x="55555" y="47777"/>
                  <a:pt x="55925" y="47037"/>
                  <a:pt x="56666" y="45925"/>
                </a:cubicBezTo>
                <a:cubicBezTo>
                  <a:pt x="57407" y="45555"/>
                  <a:pt x="58518" y="45185"/>
                  <a:pt x="60000" y="45185"/>
                </a:cubicBezTo>
                <a:cubicBezTo>
                  <a:pt x="61481" y="45185"/>
                  <a:pt x="62592" y="45555"/>
                  <a:pt x="63333" y="45925"/>
                </a:cubicBezTo>
                <a:cubicBezTo>
                  <a:pt x="64444" y="47037"/>
                  <a:pt x="64814" y="47777"/>
                  <a:pt x="64814" y="48888"/>
                </a:cubicBezTo>
                <a:cubicBezTo>
                  <a:pt x="64814" y="49259"/>
                  <a:pt x="64444" y="50000"/>
                  <a:pt x="64444" y="51111"/>
                </a:cubicBezTo>
                <a:cubicBezTo>
                  <a:pt x="61481" y="66296"/>
                  <a:pt x="61481" y="66296"/>
                  <a:pt x="61481" y="66296"/>
                </a:cubicBezTo>
                <a:cubicBezTo>
                  <a:pt x="58888" y="66296"/>
                  <a:pt x="58888" y="66296"/>
                  <a:pt x="58888" y="66296"/>
                </a:cubicBezTo>
                <a:lnTo>
                  <a:pt x="55925" y="51111"/>
                </a:lnTo>
                <a:close/>
                <a:moveTo>
                  <a:pt x="27777" y="83703"/>
                </a:moveTo>
                <a:cubicBezTo>
                  <a:pt x="60000" y="27777"/>
                  <a:pt x="60000" y="27777"/>
                  <a:pt x="60000" y="27777"/>
                </a:cubicBezTo>
                <a:cubicBezTo>
                  <a:pt x="92592" y="83703"/>
                  <a:pt x="92592" y="83703"/>
                  <a:pt x="92592" y="83703"/>
                </a:cubicBezTo>
                <a:lnTo>
                  <a:pt x="27777" y="83703"/>
                </a:lnTo>
                <a:close/>
                <a:moveTo>
                  <a:pt x="101481" y="82962"/>
                </a:moveTo>
                <a:cubicBezTo>
                  <a:pt x="65185" y="20000"/>
                  <a:pt x="65185" y="20000"/>
                  <a:pt x="65185" y="20000"/>
                </a:cubicBezTo>
                <a:cubicBezTo>
                  <a:pt x="64074" y="18518"/>
                  <a:pt x="62222" y="17407"/>
                  <a:pt x="60000" y="17407"/>
                </a:cubicBezTo>
                <a:cubicBezTo>
                  <a:pt x="58148" y="17407"/>
                  <a:pt x="56296" y="18518"/>
                  <a:pt x="55185" y="20000"/>
                </a:cubicBezTo>
                <a:cubicBezTo>
                  <a:pt x="18518" y="82962"/>
                  <a:pt x="18518" y="82962"/>
                  <a:pt x="18518" y="82962"/>
                </a:cubicBezTo>
                <a:cubicBezTo>
                  <a:pt x="17777" y="84814"/>
                  <a:pt x="17777" y="87037"/>
                  <a:pt x="18518" y="88888"/>
                </a:cubicBezTo>
                <a:cubicBezTo>
                  <a:pt x="19629" y="90370"/>
                  <a:pt x="21481" y="91481"/>
                  <a:pt x="23703" y="91481"/>
                </a:cubicBezTo>
                <a:cubicBezTo>
                  <a:pt x="96666" y="91481"/>
                  <a:pt x="96666" y="91481"/>
                  <a:pt x="96666" y="91481"/>
                </a:cubicBezTo>
                <a:cubicBezTo>
                  <a:pt x="98518" y="91481"/>
                  <a:pt x="100370" y="90370"/>
                  <a:pt x="101481" y="88888"/>
                </a:cubicBezTo>
                <a:cubicBezTo>
                  <a:pt x="102592" y="87037"/>
                  <a:pt x="102592" y="84814"/>
                  <a:pt x="101481" y="82962"/>
                </a:cubicBezTo>
                <a:close/>
                <a:moveTo>
                  <a:pt x="60000" y="0"/>
                </a:moveTo>
                <a:cubicBezTo>
                  <a:pt x="27037" y="0"/>
                  <a:pt x="0" y="27037"/>
                  <a:pt x="0" y="60000"/>
                </a:cubicBezTo>
                <a:cubicBezTo>
                  <a:pt x="0" y="92962"/>
                  <a:pt x="27037" y="120000"/>
                  <a:pt x="60000" y="120000"/>
                </a:cubicBezTo>
                <a:cubicBezTo>
                  <a:pt x="93333" y="120000"/>
                  <a:pt x="120000" y="92962"/>
                  <a:pt x="120000" y="60000"/>
                </a:cubicBezTo>
                <a:cubicBezTo>
                  <a:pt x="120000" y="27037"/>
                  <a:pt x="93333" y="0"/>
                  <a:pt x="6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52" name="Google Shape;1352;p58"/>
          <p:cNvSpPr txBox="1"/>
          <p:nvPr/>
        </p:nvSpPr>
        <p:spPr>
          <a:xfrm>
            <a:off x="3891675" y="4755000"/>
            <a:ext cx="5121600" cy="3204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hu-HU" sz="800" b="1"/>
              <a:t>A pillér céljának nem része a létrejövő infrastruktúra tartalommal való feltöltése!</a:t>
            </a:r>
            <a:endParaRPr sz="800" b="1"/>
          </a:p>
          <a:p>
            <a:pPr marL="0" lvl="0" indent="0" algn="l" rtl="0">
              <a:spcBef>
                <a:spcPts val="0"/>
              </a:spcBef>
              <a:spcAft>
                <a:spcPts val="0"/>
              </a:spcAft>
              <a:buNone/>
            </a:pPr>
            <a:r>
              <a:rPr lang="hu-HU" sz="800"/>
              <a:t>(Azt a kapcsolódó széleskörű alapozó és transzformatív projektek feladata megtervezni és megvalósítani.)</a:t>
            </a:r>
            <a:endParaRPr sz="800"/>
          </a:p>
        </p:txBody>
      </p:sp>
      <p:sp>
        <p:nvSpPr>
          <p:cNvPr id="1353" name="Google Shape;1353;p58"/>
          <p:cNvSpPr txBox="1"/>
          <p:nvPr/>
        </p:nvSpPr>
        <p:spPr>
          <a:xfrm>
            <a:off x="290175" y="2861475"/>
            <a:ext cx="1267200" cy="3600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a:t>Átfogó cél</a:t>
            </a:r>
            <a:endParaRPr sz="800" b="0" i="0" u="none" strike="noStrike" cap="none">
              <a:solidFill>
                <a:srgbClr val="000000"/>
              </a:solidFill>
              <a:latin typeface="Arial"/>
              <a:ea typeface="Arial"/>
              <a:cs typeface="Arial"/>
              <a:sym typeface="Arial"/>
            </a:endParaRPr>
          </a:p>
        </p:txBody>
      </p:sp>
      <p:sp>
        <p:nvSpPr>
          <p:cNvPr id="1354" name="Google Shape;1354;p58"/>
          <p:cNvSpPr txBox="1"/>
          <p:nvPr/>
        </p:nvSpPr>
        <p:spPr>
          <a:xfrm>
            <a:off x="1630250" y="1055250"/>
            <a:ext cx="2154600" cy="7071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Clr>
                <a:schemeClr val="dk1"/>
              </a:buClr>
              <a:buSzPts val="1100"/>
              <a:buFont typeface="Arial"/>
              <a:buNone/>
            </a:pPr>
            <a:r>
              <a:rPr lang="hu-HU" sz="700" b="1">
                <a:solidFill>
                  <a:schemeClr val="dk1"/>
                </a:solidFill>
              </a:rPr>
              <a:t>Klasszikus értelemben vett infrastruktúra:</a:t>
            </a:r>
            <a:endParaRPr sz="700" b="1">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pl. High Performance Computing</a:t>
            </a:r>
            <a:endParaRPr sz="700">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Adatokhoz szükséges tárkapacitás</a:t>
            </a:r>
            <a:endParaRPr sz="700">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 Célhardverek (ld. Transzformatív projektek igénye)</a:t>
            </a:r>
            <a:endParaRPr sz="700" b="1"/>
          </a:p>
        </p:txBody>
      </p:sp>
      <p:cxnSp>
        <p:nvCxnSpPr>
          <p:cNvPr id="1355" name="Google Shape;1355;p58"/>
          <p:cNvCxnSpPr>
            <a:stCxn id="1354" idx="3"/>
            <a:endCxn id="1348" idx="1"/>
          </p:cNvCxnSpPr>
          <p:nvPr/>
        </p:nvCxnSpPr>
        <p:spPr>
          <a:xfrm>
            <a:off x="3784850" y="1408800"/>
            <a:ext cx="198000" cy="0"/>
          </a:xfrm>
          <a:prstGeom prst="straightConnector1">
            <a:avLst/>
          </a:prstGeom>
          <a:noFill/>
          <a:ln w="9525" cap="flat" cmpd="sng">
            <a:solidFill>
              <a:schemeClr val="dk2"/>
            </a:solidFill>
            <a:prstDash val="dot"/>
            <a:round/>
            <a:headEnd type="triangle" w="med" len="med"/>
            <a:tailEnd type="none" w="med" len="med"/>
          </a:ln>
        </p:spPr>
      </p:cxnSp>
      <p:sp>
        <p:nvSpPr>
          <p:cNvPr id="1356" name="Google Shape;1356;p58"/>
          <p:cNvSpPr txBox="1"/>
          <p:nvPr/>
        </p:nvSpPr>
        <p:spPr>
          <a:xfrm>
            <a:off x="290175" y="2063421"/>
            <a:ext cx="1267200" cy="4554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a:t>Létrejövő intézmények/</a:t>
            </a:r>
            <a:endParaRPr sz="800"/>
          </a:p>
          <a:p>
            <a:pPr marL="0" marR="0" lvl="0" indent="0" algn="ctr" rtl="0">
              <a:lnSpc>
                <a:spcPct val="100000"/>
              </a:lnSpc>
              <a:spcBef>
                <a:spcPts val="0"/>
              </a:spcBef>
              <a:spcAft>
                <a:spcPts val="0"/>
              </a:spcAft>
              <a:buClr>
                <a:srgbClr val="000000"/>
              </a:buClr>
              <a:buSzPts val="1100"/>
              <a:buFont typeface="Arial"/>
              <a:buNone/>
            </a:pPr>
            <a:r>
              <a:rPr lang="hu-HU" sz="800"/>
              <a:t>szervezetek</a:t>
            </a:r>
            <a:endParaRPr sz="800" b="0" i="0" u="none" strike="noStrike" cap="none">
              <a:solidFill>
                <a:srgbClr val="000000"/>
              </a:solidFill>
              <a:latin typeface="Arial"/>
              <a:ea typeface="Arial"/>
              <a:cs typeface="Arial"/>
              <a:sym typeface="Arial"/>
            </a:endParaRPr>
          </a:p>
        </p:txBody>
      </p:sp>
      <p:sp>
        <p:nvSpPr>
          <p:cNvPr id="1357" name="Google Shape;1357;p58"/>
          <p:cNvSpPr txBox="1"/>
          <p:nvPr/>
        </p:nvSpPr>
        <p:spPr>
          <a:xfrm>
            <a:off x="290175" y="1228800"/>
            <a:ext cx="1267200" cy="3600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a:t>Infrastruktúra típusok</a:t>
            </a:r>
            <a:endParaRPr sz="800" b="0" i="0" u="none" strike="noStrike" cap="none">
              <a:solidFill>
                <a:srgbClr val="000000"/>
              </a:solidFill>
              <a:latin typeface="Arial"/>
              <a:ea typeface="Arial"/>
              <a:cs typeface="Arial"/>
              <a:sym typeface="Arial"/>
            </a:endParaRPr>
          </a:p>
        </p:txBody>
      </p:sp>
      <p:sp>
        <p:nvSpPr>
          <p:cNvPr id="1358" name="Google Shape;1358;p58"/>
          <p:cNvSpPr/>
          <p:nvPr/>
        </p:nvSpPr>
        <p:spPr>
          <a:xfrm>
            <a:off x="2333625" y="1946350"/>
            <a:ext cx="2154600" cy="7071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Országos Mesterséges Intelligencia Kutatás Fejlesztési Infrastruktúra (OMIKI)</a:t>
            </a:r>
            <a:endParaRPr sz="700" b="1"/>
          </a:p>
          <a:p>
            <a:pPr marL="0" marR="0" lvl="0" indent="0" algn="ctr" rtl="0">
              <a:lnSpc>
                <a:spcPct val="100000"/>
              </a:lnSpc>
              <a:spcBef>
                <a:spcPts val="0"/>
              </a:spcBef>
              <a:spcAft>
                <a:spcPts val="0"/>
              </a:spcAft>
              <a:buClr>
                <a:schemeClr val="dk1"/>
              </a:buClr>
              <a:buSzPts val="1100"/>
              <a:buFont typeface="Arial"/>
              <a:buNone/>
            </a:pPr>
            <a:r>
              <a:rPr lang="hu-HU" sz="700" i="1"/>
              <a:t>Az MI kutatás-fejlesztést támogató, országos lefedettséget</a:t>
            </a:r>
            <a:endParaRPr sz="700" i="1"/>
          </a:p>
          <a:p>
            <a:pPr marL="0" marR="0" lvl="0" indent="0" algn="ctr" rtl="0">
              <a:lnSpc>
                <a:spcPct val="100000"/>
              </a:lnSpc>
              <a:spcBef>
                <a:spcPts val="0"/>
              </a:spcBef>
              <a:spcAft>
                <a:spcPts val="0"/>
              </a:spcAft>
              <a:buClr>
                <a:schemeClr val="dk1"/>
              </a:buClr>
              <a:buSzPts val="1100"/>
              <a:buFont typeface="Arial"/>
              <a:buNone/>
            </a:pPr>
            <a:r>
              <a:rPr lang="hu-HU" sz="700" i="1"/>
              <a:t>biztosító digitális hálózati infrastruktúra létesítése</a:t>
            </a:r>
            <a:endParaRPr sz="700" i="1"/>
          </a:p>
        </p:txBody>
      </p:sp>
      <p:sp>
        <p:nvSpPr>
          <p:cNvPr id="1359" name="Google Shape;1359;p58"/>
          <p:cNvSpPr/>
          <p:nvPr/>
        </p:nvSpPr>
        <p:spPr>
          <a:xfrm>
            <a:off x="5237775" y="1944825"/>
            <a:ext cx="2154600" cy="7071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Nemzeti Adatvagyon Ügynökség</a:t>
            </a:r>
            <a:endParaRPr sz="700" b="1" i="0" u="none" strike="noStrike" cap="none">
              <a:solidFill>
                <a:srgbClr val="000000"/>
              </a:solidFill>
              <a:latin typeface="Arial"/>
              <a:ea typeface="Arial"/>
              <a:cs typeface="Arial"/>
              <a:sym typeface="Arial"/>
            </a:endParaRPr>
          </a:p>
        </p:txBody>
      </p:sp>
      <p:cxnSp>
        <p:nvCxnSpPr>
          <p:cNvPr id="1360" name="Google Shape;1360;p58"/>
          <p:cNvCxnSpPr>
            <a:stCxn id="1359" idx="1"/>
            <a:endCxn id="1358" idx="3"/>
          </p:cNvCxnSpPr>
          <p:nvPr/>
        </p:nvCxnSpPr>
        <p:spPr>
          <a:xfrm flipH="1">
            <a:off x="4488375" y="2298375"/>
            <a:ext cx="749400" cy="1500"/>
          </a:xfrm>
          <a:prstGeom prst="straightConnector1">
            <a:avLst/>
          </a:prstGeom>
          <a:noFill/>
          <a:ln w="9525" cap="flat" cmpd="sng">
            <a:solidFill>
              <a:schemeClr val="dk2"/>
            </a:solidFill>
            <a:prstDash val="solid"/>
            <a:round/>
            <a:headEnd type="none" w="med" len="med"/>
            <a:tailEnd type="none" w="med" len="med"/>
          </a:ln>
        </p:spPr>
      </p:cxnSp>
      <p:cxnSp>
        <p:nvCxnSpPr>
          <p:cNvPr id="1361" name="Google Shape;1361;p58"/>
          <p:cNvCxnSpPr>
            <a:stCxn id="1359" idx="0"/>
            <a:endCxn id="1348" idx="2"/>
          </p:cNvCxnSpPr>
          <p:nvPr/>
        </p:nvCxnSpPr>
        <p:spPr>
          <a:xfrm rot="10800000">
            <a:off x="4863975" y="1762425"/>
            <a:ext cx="1451100" cy="182400"/>
          </a:xfrm>
          <a:prstGeom prst="straightConnector1">
            <a:avLst/>
          </a:prstGeom>
          <a:noFill/>
          <a:ln w="9525" cap="flat" cmpd="sng">
            <a:solidFill>
              <a:schemeClr val="dk2"/>
            </a:solidFill>
            <a:prstDash val="solid"/>
            <a:round/>
            <a:headEnd type="none" w="med" len="med"/>
            <a:tailEnd type="triangle" w="med" len="med"/>
          </a:ln>
        </p:spPr>
      </p:cxnSp>
      <p:cxnSp>
        <p:nvCxnSpPr>
          <p:cNvPr id="1362" name="Google Shape;1362;p58"/>
          <p:cNvCxnSpPr>
            <a:stCxn id="1358" idx="0"/>
            <a:endCxn id="1348" idx="2"/>
          </p:cNvCxnSpPr>
          <p:nvPr/>
        </p:nvCxnSpPr>
        <p:spPr>
          <a:xfrm rot="10800000" flipH="1">
            <a:off x="3410925" y="1762450"/>
            <a:ext cx="1453200" cy="183900"/>
          </a:xfrm>
          <a:prstGeom prst="straightConnector1">
            <a:avLst/>
          </a:prstGeom>
          <a:noFill/>
          <a:ln w="9525" cap="flat" cmpd="sng">
            <a:solidFill>
              <a:schemeClr val="dk2"/>
            </a:solidFill>
            <a:prstDash val="solid"/>
            <a:round/>
            <a:headEnd type="none" w="med" len="med"/>
            <a:tailEnd type="triangle" w="med" len="med"/>
          </a:ln>
        </p:spPr>
      </p:cxnSp>
      <p:sp>
        <p:nvSpPr>
          <p:cNvPr id="1363" name="Google Shape;1363;p58"/>
          <p:cNvSpPr/>
          <p:nvPr/>
        </p:nvSpPr>
        <p:spPr>
          <a:xfrm>
            <a:off x="4715050" y="3249188"/>
            <a:ext cx="292500" cy="182400"/>
          </a:xfrm>
          <a:prstGeom prst="up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8"/>
          <p:cNvSpPr/>
          <p:nvPr/>
        </p:nvSpPr>
        <p:spPr>
          <a:xfrm>
            <a:off x="4715050" y="2676150"/>
            <a:ext cx="292500" cy="182400"/>
          </a:xfrm>
          <a:prstGeom prst="up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68"/>
        <p:cNvGrpSpPr/>
        <p:nvPr/>
      </p:nvGrpSpPr>
      <p:grpSpPr>
        <a:xfrm>
          <a:off x="0" y="0"/>
          <a:ext cx="0" cy="0"/>
          <a:chOff x="0" y="0"/>
          <a:chExt cx="0" cy="0"/>
        </a:xfrm>
      </p:grpSpPr>
      <p:sp>
        <p:nvSpPr>
          <p:cNvPr id="1369" name="Google Shape;1369;p59"/>
          <p:cNvSpPr txBox="1"/>
          <p:nvPr/>
        </p:nvSpPr>
        <p:spPr>
          <a:xfrm>
            <a:off x="3109641" y="1783220"/>
            <a:ext cx="3525900" cy="3630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l" rtl="0">
              <a:spcBef>
                <a:spcPts val="0"/>
              </a:spcBef>
              <a:spcAft>
                <a:spcPts val="0"/>
              </a:spcAft>
              <a:buNone/>
            </a:pPr>
            <a:r>
              <a:rPr lang="hu-HU" sz="700" b="1"/>
              <a:t>Kapcsolódó technológia fejlesztés: </a:t>
            </a:r>
            <a:r>
              <a:rPr lang="hu-HU" sz="700"/>
              <a:t>Nyelvértelmezés</a:t>
            </a:r>
            <a:endParaRPr sz="700"/>
          </a:p>
          <a:p>
            <a:pPr marL="0" lvl="0" indent="0" algn="l" rtl="0">
              <a:spcBef>
                <a:spcPts val="0"/>
              </a:spcBef>
              <a:spcAft>
                <a:spcPts val="0"/>
              </a:spcAft>
              <a:buNone/>
            </a:pPr>
            <a:r>
              <a:rPr lang="hu-HU" sz="700" b="1"/>
              <a:t>Kapcsolódó iparág: </a:t>
            </a:r>
            <a:r>
              <a:rPr lang="hu-HU" sz="700"/>
              <a:t>Állami szolgáltatások</a:t>
            </a:r>
            <a:endParaRPr sz="700"/>
          </a:p>
        </p:txBody>
      </p:sp>
      <p:sp>
        <p:nvSpPr>
          <p:cNvPr id="1370" name="Google Shape;1370;p59"/>
          <p:cNvSpPr txBox="1"/>
          <p:nvPr/>
        </p:nvSpPr>
        <p:spPr>
          <a:xfrm>
            <a:off x="3109728" y="4284513"/>
            <a:ext cx="3525900" cy="3630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l" rtl="0">
              <a:spcBef>
                <a:spcPts val="0"/>
              </a:spcBef>
              <a:spcAft>
                <a:spcPts val="0"/>
              </a:spcAft>
              <a:buNone/>
            </a:pPr>
            <a:r>
              <a:rPr lang="hu-HU" sz="700" b="1"/>
              <a:t>Kapcsolódó technológia fejlesztés: </a:t>
            </a:r>
            <a:r>
              <a:rPr lang="hu-HU" sz="700"/>
              <a:t>Gépi látás, Nyelvértelmezés </a:t>
            </a:r>
            <a:endParaRPr sz="700"/>
          </a:p>
          <a:p>
            <a:pPr marL="0" lvl="0" indent="0" algn="l" rtl="0">
              <a:spcBef>
                <a:spcPts val="0"/>
              </a:spcBef>
              <a:spcAft>
                <a:spcPts val="0"/>
              </a:spcAft>
              <a:buNone/>
            </a:pPr>
            <a:r>
              <a:rPr lang="hu-HU" sz="700" b="1"/>
              <a:t>Kapcsolódó iparág: </a:t>
            </a:r>
            <a:r>
              <a:rPr lang="hu-HU" sz="700"/>
              <a:t>Állami szolgáltatások</a:t>
            </a:r>
            <a:endParaRPr sz="700"/>
          </a:p>
        </p:txBody>
      </p:sp>
      <p:sp>
        <p:nvSpPr>
          <p:cNvPr id="1371" name="Google Shape;1371;p59"/>
          <p:cNvSpPr txBox="1"/>
          <p:nvPr/>
        </p:nvSpPr>
        <p:spPr>
          <a:xfrm>
            <a:off x="3109728" y="2929539"/>
            <a:ext cx="3525900" cy="523500"/>
          </a:xfrm>
          <a:prstGeom prst="rect">
            <a:avLst/>
          </a:prstGeom>
          <a:solidFill>
            <a:srgbClr val="F3F3F3"/>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l" rtl="0">
              <a:spcBef>
                <a:spcPts val="0"/>
              </a:spcBef>
              <a:spcAft>
                <a:spcPts val="0"/>
              </a:spcAft>
              <a:buNone/>
            </a:pPr>
            <a:r>
              <a:rPr lang="hu-HU" sz="700" b="1"/>
              <a:t>Kapcsolódó technológia fejlesztés: </a:t>
            </a:r>
            <a:r>
              <a:rPr lang="hu-HU" sz="700"/>
              <a:t>Gépi látás, Nyelvértelmezés, Anonimizálás</a:t>
            </a:r>
            <a:endParaRPr sz="700"/>
          </a:p>
          <a:p>
            <a:pPr marL="0" lvl="0" indent="0" algn="l" rtl="0">
              <a:spcBef>
                <a:spcPts val="0"/>
              </a:spcBef>
              <a:spcAft>
                <a:spcPts val="0"/>
              </a:spcAft>
              <a:buNone/>
            </a:pPr>
            <a:r>
              <a:rPr lang="hu-HU" sz="700" b="1"/>
              <a:t>Kapcsolódó iparág: </a:t>
            </a:r>
            <a:r>
              <a:rPr lang="hu-HU" sz="700"/>
              <a:t>Agrár, Egészségügy, Közlekedés-logisztika, Gyártás, Energetika, Állami szolgáltatások</a:t>
            </a:r>
            <a:endParaRPr sz="700"/>
          </a:p>
        </p:txBody>
      </p:sp>
      <p:sp>
        <p:nvSpPr>
          <p:cNvPr id="1372" name="Google Shape;1372;p59"/>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Alkalmazások ösztönzése</a:t>
            </a:r>
            <a:endParaRPr sz="2400" b="0" i="0" u="none" strike="noStrike" cap="none">
              <a:solidFill>
                <a:schemeClr val="dk1"/>
              </a:solidFill>
              <a:latin typeface="Arial"/>
              <a:ea typeface="Arial"/>
              <a:cs typeface="Arial"/>
              <a:sym typeface="Arial"/>
            </a:endParaRPr>
          </a:p>
        </p:txBody>
      </p:sp>
      <p:sp>
        <p:nvSpPr>
          <p:cNvPr id="1373" name="Google Shape;1373;p59"/>
          <p:cNvSpPr txBox="1"/>
          <p:nvPr/>
        </p:nvSpPr>
        <p:spPr>
          <a:xfrm>
            <a:off x="325950" y="1539871"/>
            <a:ext cx="2101200" cy="18102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MI alkalmazások használatának ösztönzése</a:t>
            </a:r>
            <a:endParaRPr sz="900" b="1">
              <a:solidFill>
                <a:srgbClr val="FFFFFF"/>
              </a:solidFill>
            </a:endParaRPr>
          </a:p>
          <a:p>
            <a:pPr marL="0" lvl="0" indent="0" algn="ctr" rtl="0">
              <a:spcBef>
                <a:spcPts val="0"/>
              </a:spcBef>
              <a:spcAft>
                <a:spcPts val="0"/>
              </a:spcAft>
              <a:buNone/>
            </a:pPr>
            <a:r>
              <a:rPr lang="hu-HU" sz="900">
                <a:solidFill>
                  <a:srgbClr val="FFFFFF"/>
                </a:solidFill>
              </a:rPr>
              <a:t>(általános ösztönzők, adó, kedvezményes hitel, modernizációs pályázatok)</a:t>
            </a:r>
            <a:endParaRPr sz="900">
              <a:solidFill>
                <a:srgbClr val="FFFFFF"/>
              </a:solidFill>
            </a:endParaRPr>
          </a:p>
        </p:txBody>
      </p:sp>
      <p:sp>
        <p:nvSpPr>
          <p:cNvPr id="1374" name="Google Shape;1374;p59"/>
          <p:cNvSpPr txBox="1"/>
          <p:nvPr/>
        </p:nvSpPr>
        <p:spPr>
          <a:xfrm>
            <a:off x="3109728" y="3617950"/>
            <a:ext cx="3525900" cy="666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Társadalom felkészítése az alkalmazások felhasználására</a:t>
            </a:r>
            <a:endParaRPr sz="800" b="1"/>
          </a:p>
        </p:txBody>
      </p:sp>
      <p:sp>
        <p:nvSpPr>
          <p:cNvPr id="1375" name="Google Shape;1375;p59"/>
          <p:cNvSpPr txBox="1"/>
          <p:nvPr/>
        </p:nvSpPr>
        <p:spPr>
          <a:xfrm>
            <a:off x="3109728" y="2263027"/>
            <a:ext cx="3525900" cy="6666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KKV ökoszisztéma hozzáadott értékteremtő képességének növelése</a:t>
            </a:r>
            <a:endParaRPr sz="800" b="1"/>
          </a:p>
        </p:txBody>
      </p:sp>
      <p:sp>
        <p:nvSpPr>
          <p:cNvPr id="1376" name="Google Shape;1376;p59"/>
          <p:cNvSpPr txBox="1"/>
          <p:nvPr/>
        </p:nvSpPr>
        <p:spPr>
          <a:xfrm>
            <a:off x="3109641" y="770322"/>
            <a:ext cx="3525900" cy="1013100"/>
          </a:xfrm>
          <a:prstGeom prst="rect">
            <a:avLst/>
          </a:prstGeom>
          <a:solidFill>
            <a:srgbClr val="C9DAF8"/>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800" b="1"/>
              <a:t>Közigazgatási szolgáltatások igénybevételének egyszerűsítése, elektronikus csatornákra terelése </a:t>
            </a:r>
            <a:r>
              <a:rPr lang="hu-HU" sz="800"/>
              <a:t>pl. a magyar nyelvű gépi ügyintézés lehetővé tételével, ezáltal emberi erőforrások felszabadítása a közszférában, magasabb hozzáadott értékű munkavégzés megteremtése érdekében</a:t>
            </a:r>
            <a:endParaRPr sz="800"/>
          </a:p>
        </p:txBody>
      </p:sp>
      <p:cxnSp>
        <p:nvCxnSpPr>
          <p:cNvPr id="1377" name="Google Shape;1377;p59"/>
          <p:cNvCxnSpPr>
            <a:stCxn id="1373" idx="3"/>
            <a:endCxn id="1374" idx="1"/>
          </p:cNvCxnSpPr>
          <p:nvPr/>
        </p:nvCxnSpPr>
        <p:spPr>
          <a:xfrm>
            <a:off x="2427150" y="2444971"/>
            <a:ext cx="682500" cy="1506300"/>
          </a:xfrm>
          <a:prstGeom prst="straightConnector1">
            <a:avLst/>
          </a:prstGeom>
          <a:noFill/>
          <a:ln w="9525" cap="flat" cmpd="sng">
            <a:solidFill>
              <a:schemeClr val="dk2"/>
            </a:solidFill>
            <a:prstDash val="solid"/>
            <a:round/>
            <a:headEnd type="none" w="med" len="med"/>
            <a:tailEnd type="triangle" w="med" len="med"/>
          </a:ln>
        </p:spPr>
      </p:cxnSp>
      <p:cxnSp>
        <p:nvCxnSpPr>
          <p:cNvPr id="1378" name="Google Shape;1378;p59"/>
          <p:cNvCxnSpPr>
            <a:stCxn id="1373" idx="3"/>
            <a:endCxn id="1375" idx="1"/>
          </p:cNvCxnSpPr>
          <p:nvPr/>
        </p:nvCxnSpPr>
        <p:spPr>
          <a:xfrm>
            <a:off x="2427150" y="2444971"/>
            <a:ext cx="682500" cy="151500"/>
          </a:xfrm>
          <a:prstGeom prst="straightConnector1">
            <a:avLst/>
          </a:prstGeom>
          <a:noFill/>
          <a:ln w="9525" cap="flat" cmpd="sng">
            <a:solidFill>
              <a:schemeClr val="dk2"/>
            </a:solidFill>
            <a:prstDash val="solid"/>
            <a:round/>
            <a:headEnd type="none" w="med" len="med"/>
            <a:tailEnd type="triangle" w="med" len="med"/>
          </a:ln>
        </p:spPr>
      </p:cxnSp>
      <p:cxnSp>
        <p:nvCxnSpPr>
          <p:cNvPr id="1379" name="Google Shape;1379;p59"/>
          <p:cNvCxnSpPr>
            <a:stCxn id="1373" idx="3"/>
            <a:endCxn id="1376" idx="1"/>
          </p:cNvCxnSpPr>
          <p:nvPr/>
        </p:nvCxnSpPr>
        <p:spPr>
          <a:xfrm rot="10800000" flipH="1">
            <a:off x="2427150" y="1276771"/>
            <a:ext cx="682500" cy="1168200"/>
          </a:xfrm>
          <a:prstGeom prst="straightConnector1">
            <a:avLst/>
          </a:prstGeom>
          <a:noFill/>
          <a:ln w="9525" cap="flat" cmpd="sng">
            <a:solidFill>
              <a:schemeClr val="dk2"/>
            </a:solidFill>
            <a:prstDash val="solid"/>
            <a:round/>
            <a:headEnd type="none" w="med" len="med"/>
            <a:tailEnd type="triangle" w="med" len="med"/>
          </a:ln>
        </p:spPr>
      </p:cxnSp>
      <p:sp>
        <p:nvSpPr>
          <p:cNvPr id="1380" name="Google Shape;1380;p59"/>
          <p:cNvSpPr/>
          <p:nvPr/>
        </p:nvSpPr>
        <p:spPr>
          <a:xfrm>
            <a:off x="6692645" y="3771248"/>
            <a:ext cx="360000" cy="360000"/>
          </a:xfrm>
          <a:custGeom>
            <a:avLst/>
            <a:gdLst/>
            <a:ahLst/>
            <a:cxnLst/>
            <a:rect l="l" t="t" r="r" b="b"/>
            <a:pathLst>
              <a:path w="120000" h="120000" extrusionOk="0">
                <a:moveTo>
                  <a:pt x="33333" y="59071"/>
                </a:moveTo>
                <a:cubicBezTo>
                  <a:pt x="33703" y="59442"/>
                  <a:pt x="33703" y="59442"/>
                  <a:pt x="33703" y="59442"/>
                </a:cubicBezTo>
                <a:cubicBezTo>
                  <a:pt x="33703" y="48668"/>
                  <a:pt x="33703" y="48668"/>
                  <a:pt x="33703" y="48668"/>
                </a:cubicBezTo>
                <a:cubicBezTo>
                  <a:pt x="33703" y="46811"/>
                  <a:pt x="32222" y="44953"/>
                  <a:pt x="30740" y="44210"/>
                </a:cubicBezTo>
                <a:cubicBezTo>
                  <a:pt x="30740" y="57585"/>
                  <a:pt x="30740" y="57585"/>
                  <a:pt x="30740" y="57585"/>
                </a:cubicBezTo>
                <a:cubicBezTo>
                  <a:pt x="31481" y="57956"/>
                  <a:pt x="32592" y="58328"/>
                  <a:pt x="33333" y="59071"/>
                </a:cubicBezTo>
                <a:close/>
                <a:moveTo>
                  <a:pt x="12962" y="48668"/>
                </a:moveTo>
                <a:cubicBezTo>
                  <a:pt x="12962" y="68359"/>
                  <a:pt x="12962" y="68359"/>
                  <a:pt x="12962" y="68359"/>
                </a:cubicBezTo>
                <a:cubicBezTo>
                  <a:pt x="12962" y="69845"/>
                  <a:pt x="13333" y="71331"/>
                  <a:pt x="14074" y="72074"/>
                </a:cubicBezTo>
                <a:cubicBezTo>
                  <a:pt x="34444" y="92136"/>
                  <a:pt x="34444" y="92136"/>
                  <a:pt x="34444" y="92136"/>
                </a:cubicBezTo>
                <a:cubicBezTo>
                  <a:pt x="34814" y="92507"/>
                  <a:pt x="34814" y="92879"/>
                  <a:pt x="35185" y="92879"/>
                </a:cubicBezTo>
                <a:cubicBezTo>
                  <a:pt x="35555" y="93250"/>
                  <a:pt x="35925" y="93622"/>
                  <a:pt x="35925" y="93993"/>
                </a:cubicBezTo>
                <a:cubicBezTo>
                  <a:pt x="42222" y="99938"/>
                  <a:pt x="42222" y="99938"/>
                  <a:pt x="42222" y="99938"/>
                </a:cubicBezTo>
                <a:cubicBezTo>
                  <a:pt x="42222" y="99938"/>
                  <a:pt x="42222" y="99938"/>
                  <a:pt x="42222" y="99938"/>
                </a:cubicBezTo>
                <a:cubicBezTo>
                  <a:pt x="44814" y="102538"/>
                  <a:pt x="44814" y="102538"/>
                  <a:pt x="44814" y="102538"/>
                </a:cubicBezTo>
                <a:cubicBezTo>
                  <a:pt x="54074" y="92879"/>
                  <a:pt x="54074" y="92879"/>
                  <a:pt x="54074" y="92879"/>
                </a:cubicBezTo>
                <a:cubicBezTo>
                  <a:pt x="54074" y="92879"/>
                  <a:pt x="54074" y="92879"/>
                  <a:pt x="54074" y="92879"/>
                </a:cubicBezTo>
                <a:cubicBezTo>
                  <a:pt x="59259" y="88049"/>
                  <a:pt x="59259" y="79504"/>
                  <a:pt x="54074" y="74303"/>
                </a:cubicBezTo>
                <a:cubicBezTo>
                  <a:pt x="50740" y="70588"/>
                  <a:pt x="45185" y="69473"/>
                  <a:pt x="40740" y="70959"/>
                </a:cubicBezTo>
                <a:cubicBezTo>
                  <a:pt x="31111" y="61300"/>
                  <a:pt x="31111" y="61300"/>
                  <a:pt x="31111" y="61300"/>
                </a:cubicBezTo>
                <a:cubicBezTo>
                  <a:pt x="29259" y="59442"/>
                  <a:pt x="26296" y="59442"/>
                  <a:pt x="24444" y="61300"/>
                </a:cubicBezTo>
                <a:cubicBezTo>
                  <a:pt x="22592" y="63157"/>
                  <a:pt x="22592" y="66130"/>
                  <a:pt x="24444" y="67987"/>
                </a:cubicBezTo>
                <a:cubicBezTo>
                  <a:pt x="33333" y="76904"/>
                  <a:pt x="33333" y="76904"/>
                  <a:pt x="33333" y="76904"/>
                </a:cubicBezTo>
                <a:cubicBezTo>
                  <a:pt x="32592" y="77647"/>
                  <a:pt x="32222" y="78761"/>
                  <a:pt x="31851" y="79504"/>
                </a:cubicBezTo>
                <a:cubicBezTo>
                  <a:pt x="22592" y="70216"/>
                  <a:pt x="22592" y="70216"/>
                  <a:pt x="22592" y="70216"/>
                </a:cubicBezTo>
                <a:cubicBezTo>
                  <a:pt x="20740" y="68730"/>
                  <a:pt x="20000" y="66501"/>
                  <a:pt x="20000" y="64643"/>
                </a:cubicBezTo>
                <a:cubicBezTo>
                  <a:pt x="20000" y="62414"/>
                  <a:pt x="20740" y="60557"/>
                  <a:pt x="22592" y="59071"/>
                </a:cubicBezTo>
                <a:cubicBezTo>
                  <a:pt x="22592" y="59071"/>
                  <a:pt x="22592" y="59071"/>
                  <a:pt x="22592" y="59071"/>
                </a:cubicBezTo>
                <a:cubicBezTo>
                  <a:pt x="22592" y="48668"/>
                  <a:pt x="22592" y="48668"/>
                  <a:pt x="22592" y="48668"/>
                </a:cubicBezTo>
                <a:cubicBezTo>
                  <a:pt x="22592" y="46068"/>
                  <a:pt x="20370" y="43839"/>
                  <a:pt x="17777" y="43839"/>
                </a:cubicBezTo>
                <a:cubicBezTo>
                  <a:pt x="14814" y="43839"/>
                  <a:pt x="12962" y="46068"/>
                  <a:pt x="12962" y="48668"/>
                </a:cubicBezTo>
                <a:close/>
                <a:moveTo>
                  <a:pt x="24814" y="57585"/>
                </a:moveTo>
                <a:cubicBezTo>
                  <a:pt x="25925" y="57213"/>
                  <a:pt x="27037" y="56842"/>
                  <a:pt x="28148" y="57213"/>
                </a:cubicBezTo>
                <a:cubicBezTo>
                  <a:pt x="28148" y="43467"/>
                  <a:pt x="28148" y="43467"/>
                  <a:pt x="28148" y="43467"/>
                </a:cubicBezTo>
                <a:cubicBezTo>
                  <a:pt x="28148" y="40495"/>
                  <a:pt x="25925" y="38266"/>
                  <a:pt x="23333" y="38266"/>
                </a:cubicBezTo>
                <a:cubicBezTo>
                  <a:pt x="21111" y="38266"/>
                  <a:pt x="19629" y="39752"/>
                  <a:pt x="18888" y="41609"/>
                </a:cubicBezTo>
                <a:cubicBezTo>
                  <a:pt x="22222" y="42352"/>
                  <a:pt x="24814" y="45325"/>
                  <a:pt x="24814" y="48668"/>
                </a:cubicBezTo>
                <a:lnTo>
                  <a:pt x="24814" y="57585"/>
                </a:lnTo>
                <a:close/>
                <a:moveTo>
                  <a:pt x="89259" y="57585"/>
                </a:moveTo>
                <a:cubicBezTo>
                  <a:pt x="89259" y="44210"/>
                  <a:pt x="89259" y="44210"/>
                  <a:pt x="89259" y="44210"/>
                </a:cubicBezTo>
                <a:cubicBezTo>
                  <a:pt x="87407" y="44953"/>
                  <a:pt x="86296" y="46811"/>
                  <a:pt x="86296" y="48668"/>
                </a:cubicBezTo>
                <a:cubicBezTo>
                  <a:pt x="86296" y="59442"/>
                  <a:pt x="86296" y="59442"/>
                  <a:pt x="86296" y="59442"/>
                </a:cubicBezTo>
                <a:cubicBezTo>
                  <a:pt x="86666" y="59071"/>
                  <a:pt x="86666" y="59071"/>
                  <a:pt x="86666" y="59071"/>
                </a:cubicBezTo>
                <a:cubicBezTo>
                  <a:pt x="87407" y="58328"/>
                  <a:pt x="88148" y="57956"/>
                  <a:pt x="89259" y="57585"/>
                </a:cubicBezTo>
                <a:close/>
                <a:moveTo>
                  <a:pt x="102222" y="43839"/>
                </a:moveTo>
                <a:cubicBezTo>
                  <a:pt x="99629" y="43839"/>
                  <a:pt x="97407" y="46068"/>
                  <a:pt x="97407" y="48668"/>
                </a:cubicBezTo>
                <a:cubicBezTo>
                  <a:pt x="97407" y="59071"/>
                  <a:pt x="97407" y="59071"/>
                  <a:pt x="97407" y="59071"/>
                </a:cubicBezTo>
                <a:cubicBezTo>
                  <a:pt x="97407" y="59071"/>
                  <a:pt x="97407" y="59071"/>
                  <a:pt x="97407" y="59071"/>
                </a:cubicBezTo>
                <a:cubicBezTo>
                  <a:pt x="98888" y="60557"/>
                  <a:pt x="99629" y="62414"/>
                  <a:pt x="99629" y="64643"/>
                </a:cubicBezTo>
                <a:cubicBezTo>
                  <a:pt x="99629" y="66501"/>
                  <a:pt x="98888" y="68730"/>
                  <a:pt x="97407" y="70216"/>
                </a:cubicBezTo>
                <a:cubicBezTo>
                  <a:pt x="88148" y="79504"/>
                  <a:pt x="88148" y="79504"/>
                  <a:pt x="88148" y="79504"/>
                </a:cubicBezTo>
                <a:cubicBezTo>
                  <a:pt x="87777" y="78761"/>
                  <a:pt x="87037" y="77647"/>
                  <a:pt x="86666" y="76904"/>
                </a:cubicBezTo>
                <a:cubicBezTo>
                  <a:pt x="95555" y="67987"/>
                  <a:pt x="95555" y="67987"/>
                  <a:pt x="95555" y="67987"/>
                </a:cubicBezTo>
                <a:cubicBezTo>
                  <a:pt x="97407" y="66130"/>
                  <a:pt x="97407" y="63157"/>
                  <a:pt x="95555" y="61300"/>
                </a:cubicBezTo>
                <a:cubicBezTo>
                  <a:pt x="93703" y="59442"/>
                  <a:pt x="90370" y="59442"/>
                  <a:pt x="88518" y="61300"/>
                </a:cubicBezTo>
                <a:cubicBezTo>
                  <a:pt x="78888" y="70959"/>
                  <a:pt x="78888" y="70959"/>
                  <a:pt x="78888" y="70959"/>
                </a:cubicBezTo>
                <a:cubicBezTo>
                  <a:pt x="74444" y="69473"/>
                  <a:pt x="69259" y="70588"/>
                  <a:pt x="65555" y="74303"/>
                </a:cubicBezTo>
                <a:cubicBezTo>
                  <a:pt x="60370" y="79504"/>
                  <a:pt x="60370" y="88049"/>
                  <a:pt x="65555" y="92879"/>
                </a:cubicBezTo>
                <a:cubicBezTo>
                  <a:pt x="65555" y="92879"/>
                  <a:pt x="65555" y="92879"/>
                  <a:pt x="65555" y="92879"/>
                </a:cubicBezTo>
                <a:cubicBezTo>
                  <a:pt x="75185" y="102538"/>
                  <a:pt x="75185" y="102538"/>
                  <a:pt x="75185" y="102538"/>
                </a:cubicBezTo>
                <a:cubicBezTo>
                  <a:pt x="77777" y="99938"/>
                  <a:pt x="77777" y="99938"/>
                  <a:pt x="77777" y="99938"/>
                </a:cubicBezTo>
                <a:cubicBezTo>
                  <a:pt x="77777" y="99938"/>
                  <a:pt x="77777" y="99938"/>
                  <a:pt x="77777" y="99938"/>
                </a:cubicBezTo>
                <a:cubicBezTo>
                  <a:pt x="83703" y="93993"/>
                  <a:pt x="83703" y="93993"/>
                  <a:pt x="83703" y="93993"/>
                </a:cubicBezTo>
                <a:cubicBezTo>
                  <a:pt x="84074" y="93622"/>
                  <a:pt x="84444" y="93250"/>
                  <a:pt x="84814" y="92879"/>
                </a:cubicBezTo>
                <a:cubicBezTo>
                  <a:pt x="84814" y="92879"/>
                  <a:pt x="85185" y="92507"/>
                  <a:pt x="85185" y="92136"/>
                </a:cubicBezTo>
                <a:cubicBezTo>
                  <a:pt x="105555" y="72074"/>
                  <a:pt x="105555" y="72074"/>
                  <a:pt x="105555" y="72074"/>
                </a:cubicBezTo>
                <a:cubicBezTo>
                  <a:pt x="106666" y="71331"/>
                  <a:pt x="107037" y="69845"/>
                  <a:pt x="107037" y="68359"/>
                </a:cubicBezTo>
                <a:cubicBezTo>
                  <a:pt x="107037" y="48668"/>
                  <a:pt x="107037" y="48668"/>
                  <a:pt x="107037" y="48668"/>
                </a:cubicBezTo>
                <a:cubicBezTo>
                  <a:pt x="107037" y="46068"/>
                  <a:pt x="104814" y="43839"/>
                  <a:pt x="102222" y="43839"/>
                </a:cubicBezTo>
                <a:close/>
                <a:moveTo>
                  <a:pt x="95185" y="48668"/>
                </a:moveTo>
                <a:cubicBezTo>
                  <a:pt x="95185" y="45325"/>
                  <a:pt x="97777" y="42352"/>
                  <a:pt x="101111" y="41609"/>
                </a:cubicBezTo>
                <a:cubicBezTo>
                  <a:pt x="100370" y="39752"/>
                  <a:pt x="98518" y="38266"/>
                  <a:pt x="96666" y="38266"/>
                </a:cubicBezTo>
                <a:cubicBezTo>
                  <a:pt x="93703" y="38266"/>
                  <a:pt x="91481" y="40495"/>
                  <a:pt x="91481" y="43467"/>
                </a:cubicBezTo>
                <a:cubicBezTo>
                  <a:pt x="91481" y="57213"/>
                  <a:pt x="91481" y="57213"/>
                  <a:pt x="91481" y="57213"/>
                </a:cubicBezTo>
                <a:cubicBezTo>
                  <a:pt x="92962" y="56842"/>
                  <a:pt x="94074" y="57213"/>
                  <a:pt x="95185" y="57585"/>
                </a:cubicBezTo>
                <a:lnTo>
                  <a:pt x="95185" y="48668"/>
                </a:lnTo>
                <a:close/>
                <a:moveTo>
                  <a:pt x="70740" y="20804"/>
                </a:moveTo>
                <a:cubicBezTo>
                  <a:pt x="66296" y="20804"/>
                  <a:pt x="62222" y="23034"/>
                  <a:pt x="60000" y="26377"/>
                </a:cubicBezTo>
                <a:cubicBezTo>
                  <a:pt x="57407" y="23034"/>
                  <a:pt x="53703" y="20804"/>
                  <a:pt x="48888" y="20804"/>
                </a:cubicBezTo>
                <a:cubicBezTo>
                  <a:pt x="41851" y="20804"/>
                  <a:pt x="35925" y="26749"/>
                  <a:pt x="35925" y="34179"/>
                </a:cubicBezTo>
                <a:cubicBezTo>
                  <a:pt x="35925" y="36780"/>
                  <a:pt x="36666" y="39752"/>
                  <a:pt x="38518" y="41981"/>
                </a:cubicBezTo>
                <a:cubicBezTo>
                  <a:pt x="38518" y="41981"/>
                  <a:pt x="38518" y="41981"/>
                  <a:pt x="38518" y="42352"/>
                </a:cubicBezTo>
                <a:cubicBezTo>
                  <a:pt x="58148" y="67616"/>
                  <a:pt x="58148" y="67616"/>
                  <a:pt x="58148" y="67616"/>
                </a:cubicBezTo>
                <a:cubicBezTo>
                  <a:pt x="58518" y="68359"/>
                  <a:pt x="59259" y="68359"/>
                  <a:pt x="60000" y="68359"/>
                </a:cubicBezTo>
                <a:cubicBezTo>
                  <a:pt x="60740" y="68359"/>
                  <a:pt x="61481" y="68359"/>
                  <a:pt x="61851" y="67616"/>
                </a:cubicBezTo>
                <a:cubicBezTo>
                  <a:pt x="81111" y="42352"/>
                  <a:pt x="81111" y="42352"/>
                  <a:pt x="81111" y="42352"/>
                </a:cubicBezTo>
                <a:cubicBezTo>
                  <a:pt x="81481" y="41981"/>
                  <a:pt x="81481" y="41981"/>
                  <a:pt x="81481" y="41981"/>
                </a:cubicBezTo>
                <a:cubicBezTo>
                  <a:pt x="82962" y="39752"/>
                  <a:pt x="84074" y="36780"/>
                  <a:pt x="84074" y="34179"/>
                </a:cubicBezTo>
                <a:cubicBezTo>
                  <a:pt x="84074" y="26749"/>
                  <a:pt x="78148" y="20804"/>
                  <a:pt x="70740" y="20804"/>
                </a:cubicBezTo>
                <a:close/>
                <a:moveTo>
                  <a:pt x="60000" y="0"/>
                </a:moveTo>
                <a:cubicBezTo>
                  <a:pt x="26666" y="0"/>
                  <a:pt x="0" y="26749"/>
                  <a:pt x="0" y="59814"/>
                </a:cubicBezTo>
                <a:cubicBezTo>
                  <a:pt x="0" y="93250"/>
                  <a:pt x="26666" y="120000"/>
                  <a:pt x="60000" y="120000"/>
                </a:cubicBezTo>
                <a:cubicBezTo>
                  <a:pt x="92962" y="120000"/>
                  <a:pt x="120000" y="93250"/>
                  <a:pt x="120000" y="59814"/>
                </a:cubicBezTo>
                <a:cubicBezTo>
                  <a:pt x="120000" y="26749"/>
                  <a:pt x="92962" y="0"/>
                  <a:pt x="6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1381" name="Google Shape;1381;p59"/>
          <p:cNvSpPr/>
          <p:nvPr/>
        </p:nvSpPr>
        <p:spPr>
          <a:xfrm>
            <a:off x="6692650" y="2416334"/>
            <a:ext cx="360000" cy="360000"/>
          </a:xfrm>
          <a:custGeom>
            <a:avLst/>
            <a:gdLst/>
            <a:ahLst/>
            <a:cxnLst/>
            <a:rect l="l" t="t" r="r" b="b"/>
            <a:pathLst>
              <a:path w="120000" h="120000" extrusionOk="0">
                <a:moveTo>
                  <a:pt x="120000" y="60000"/>
                </a:moveTo>
                <a:cubicBezTo>
                  <a:pt x="120000" y="92962"/>
                  <a:pt x="92962" y="120000"/>
                  <a:pt x="60000" y="120000"/>
                </a:cubicBezTo>
                <a:cubicBezTo>
                  <a:pt x="27037" y="120000"/>
                  <a:pt x="0" y="92962"/>
                  <a:pt x="0" y="60000"/>
                </a:cubicBezTo>
                <a:cubicBezTo>
                  <a:pt x="0" y="27037"/>
                  <a:pt x="27037" y="0"/>
                  <a:pt x="60000" y="0"/>
                </a:cubicBezTo>
                <a:cubicBezTo>
                  <a:pt x="92962" y="0"/>
                  <a:pt x="120000" y="27037"/>
                  <a:pt x="120000" y="60000"/>
                </a:cubicBezTo>
                <a:close/>
                <a:moveTo>
                  <a:pt x="92592" y="47037"/>
                </a:moveTo>
                <a:cubicBezTo>
                  <a:pt x="83703" y="47037"/>
                  <a:pt x="83703" y="47037"/>
                  <a:pt x="83703" y="47037"/>
                </a:cubicBezTo>
                <a:cubicBezTo>
                  <a:pt x="82592" y="47037"/>
                  <a:pt x="81481" y="48148"/>
                  <a:pt x="81481" y="49259"/>
                </a:cubicBezTo>
                <a:cubicBezTo>
                  <a:pt x="81481" y="85555"/>
                  <a:pt x="81481" y="85555"/>
                  <a:pt x="81481" y="85555"/>
                </a:cubicBezTo>
                <a:cubicBezTo>
                  <a:pt x="81481" y="87037"/>
                  <a:pt x="82592" y="87777"/>
                  <a:pt x="83703" y="87777"/>
                </a:cubicBezTo>
                <a:cubicBezTo>
                  <a:pt x="92592" y="87777"/>
                  <a:pt x="92592" y="87777"/>
                  <a:pt x="92592" y="87777"/>
                </a:cubicBezTo>
                <a:cubicBezTo>
                  <a:pt x="93703" y="87777"/>
                  <a:pt x="94814" y="87037"/>
                  <a:pt x="94814" y="85555"/>
                </a:cubicBezTo>
                <a:cubicBezTo>
                  <a:pt x="94814" y="49259"/>
                  <a:pt x="94814" y="49259"/>
                  <a:pt x="94814" y="49259"/>
                </a:cubicBezTo>
                <a:cubicBezTo>
                  <a:pt x="94814" y="48148"/>
                  <a:pt x="93703" y="47037"/>
                  <a:pt x="92592" y="47037"/>
                </a:cubicBezTo>
                <a:close/>
                <a:moveTo>
                  <a:pt x="72222" y="61851"/>
                </a:moveTo>
                <a:cubicBezTo>
                  <a:pt x="63703" y="61851"/>
                  <a:pt x="63703" y="61851"/>
                  <a:pt x="63703" y="61851"/>
                </a:cubicBezTo>
                <a:cubicBezTo>
                  <a:pt x="62222" y="61851"/>
                  <a:pt x="61481" y="62962"/>
                  <a:pt x="61481" y="64444"/>
                </a:cubicBezTo>
                <a:cubicBezTo>
                  <a:pt x="61481" y="85555"/>
                  <a:pt x="61481" y="85555"/>
                  <a:pt x="61481" y="85555"/>
                </a:cubicBezTo>
                <a:cubicBezTo>
                  <a:pt x="61481" y="87037"/>
                  <a:pt x="62222" y="87777"/>
                  <a:pt x="63703" y="87777"/>
                </a:cubicBezTo>
                <a:cubicBezTo>
                  <a:pt x="72222" y="87777"/>
                  <a:pt x="72222" y="87777"/>
                  <a:pt x="72222" y="87777"/>
                </a:cubicBezTo>
                <a:cubicBezTo>
                  <a:pt x="73703" y="87777"/>
                  <a:pt x="74814" y="87037"/>
                  <a:pt x="74814" y="85555"/>
                </a:cubicBezTo>
                <a:cubicBezTo>
                  <a:pt x="74814" y="64444"/>
                  <a:pt x="74814" y="64444"/>
                  <a:pt x="74814" y="64444"/>
                </a:cubicBezTo>
                <a:cubicBezTo>
                  <a:pt x="74814" y="62962"/>
                  <a:pt x="73703" y="61851"/>
                  <a:pt x="72222" y="61851"/>
                </a:cubicBezTo>
                <a:close/>
                <a:moveTo>
                  <a:pt x="65555" y="56666"/>
                </a:moveTo>
                <a:cubicBezTo>
                  <a:pt x="87777" y="34444"/>
                  <a:pt x="87777" y="34444"/>
                  <a:pt x="87777" y="34444"/>
                </a:cubicBezTo>
                <a:cubicBezTo>
                  <a:pt x="94074" y="40740"/>
                  <a:pt x="94074" y="40740"/>
                  <a:pt x="94074" y="40740"/>
                </a:cubicBezTo>
                <a:cubicBezTo>
                  <a:pt x="94074" y="24074"/>
                  <a:pt x="94074" y="24074"/>
                  <a:pt x="94074" y="24074"/>
                </a:cubicBezTo>
                <a:cubicBezTo>
                  <a:pt x="77407" y="24074"/>
                  <a:pt x="77407" y="24074"/>
                  <a:pt x="77407" y="24074"/>
                </a:cubicBezTo>
                <a:cubicBezTo>
                  <a:pt x="83703" y="30740"/>
                  <a:pt x="83703" y="30740"/>
                  <a:pt x="83703" y="30740"/>
                </a:cubicBezTo>
                <a:cubicBezTo>
                  <a:pt x="62962" y="51111"/>
                  <a:pt x="62962" y="51111"/>
                  <a:pt x="62962" y="51111"/>
                </a:cubicBezTo>
                <a:cubicBezTo>
                  <a:pt x="44814" y="42222"/>
                  <a:pt x="44814" y="42222"/>
                  <a:pt x="44814" y="42222"/>
                </a:cubicBezTo>
                <a:cubicBezTo>
                  <a:pt x="44074" y="41851"/>
                  <a:pt x="42592" y="41851"/>
                  <a:pt x="41851" y="42592"/>
                </a:cubicBezTo>
                <a:cubicBezTo>
                  <a:pt x="21851" y="60740"/>
                  <a:pt x="21851" y="60740"/>
                  <a:pt x="21851" y="60740"/>
                </a:cubicBezTo>
                <a:cubicBezTo>
                  <a:pt x="20740" y="61851"/>
                  <a:pt x="20740" y="63703"/>
                  <a:pt x="21851" y="64814"/>
                </a:cubicBezTo>
                <a:cubicBezTo>
                  <a:pt x="22222" y="65555"/>
                  <a:pt x="22962" y="65925"/>
                  <a:pt x="24074" y="65925"/>
                </a:cubicBezTo>
                <a:cubicBezTo>
                  <a:pt x="24444" y="65925"/>
                  <a:pt x="25185" y="65555"/>
                  <a:pt x="25925" y="65185"/>
                </a:cubicBezTo>
                <a:cubicBezTo>
                  <a:pt x="44074" y="48148"/>
                  <a:pt x="44074" y="48148"/>
                  <a:pt x="44074" y="48148"/>
                </a:cubicBezTo>
                <a:cubicBezTo>
                  <a:pt x="62222" y="57037"/>
                  <a:pt x="62222" y="57037"/>
                  <a:pt x="62222" y="57037"/>
                </a:cubicBezTo>
                <a:cubicBezTo>
                  <a:pt x="63333" y="57777"/>
                  <a:pt x="64814" y="57407"/>
                  <a:pt x="65555" y="56666"/>
                </a:cubicBezTo>
                <a:close/>
                <a:moveTo>
                  <a:pt x="52222" y="57777"/>
                </a:moveTo>
                <a:cubicBezTo>
                  <a:pt x="43703" y="57777"/>
                  <a:pt x="43703" y="57777"/>
                  <a:pt x="43703" y="57777"/>
                </a:cubicBezTo>
                <a:cubicBezTo>
                  <a:pt x="42222" y="57777"/>
                  <a:pt x="41111" y="58888"/>
                  <a:pt x="41111" y="60000"/>
                </a:cubicBezTo>
                <a:cubicBezTo>
                  <a:pt x="41111" y="85555"/>
                  <a:pt x="41111" y="85555"/>
                  <a:pt x="41111" y="85555"/>
                </a:cubicBezTo>
                <a:cubicBezTo>
                  <a:pt x="41111" y="87037"/>
                  <a:pt x="42222" y="87777"/>
                  <a:pt x="43703" y="87777"/>
                </a:cubicBezTo>
                <a:cubicBezTo>
                  <a:pt x="52222" y="87777"/>
                  <a:pt x="52222" y="87777"/>
                  <a:pt x="52222" y="87777"/>
                </a:cubicBezTo>
                <a:cubicBezTo>
                  <a:pt x="53333" y="87777"/>
                  <a:pt x="54444" y="87037"/>
                  <a:pt x="54444" y="85555"/>
                </a:cubicBezTo>
                <a:cubicBezTo>
                  <a:pt x="54444" y="60000"/>
                  <a:pt x="54444" y="60000"/>
                  <a:pt x="54444" y="60000"/>
                </a:cubicBezTo>
                <a:cubicBezTo>
                  <a:pt x="54444" y="58888"/>
                  <a:pt x="53333" y="57777"/>
                  <a:pt x="52222" y="57777"/>
                </a:cubicBezTo>
                <a:close/>
                <a:moveTo>
                  <a:pt x="34444" y="72962"/>
                </a:moveTo>
                <a:cubicBezTo>
                  <a:pt x="34444" y="85555"/>
                  <a:pt x="34444" y="85555"/>
                  <a:pt x="34444" y="85555"/>
                </a:cubicBezTo>
                <a:cubicBezTo>
                  <a:pt x="34444" y="87037"/>
                  <a:pt x="33333" y="87777"/>
                  <a:pt x="32222" y="87777"/>
                </a:cubicBezTo>
                <a:cubicBezTo>
                  <a:pt x="23333" y="87777"/>
                  <a:pt x="23333" y="87777"/>
                  <a:pt x="23333" y="87777"/>
                </a:cubicBezTo>
                <a:cubicBezTo>
                  <a:pt x="22222" y="87777"/>
                  <a:pt x="21111" y="87037"/>
                  <a:pt x="21111" y="85555"/>
                </a:cubicBezTo>
                <a:cubicBezTo>
                  <a:pt x="21111" y="72962"/>
                  <a:pt x="21111" y="72962"/>
                  <a:pt x="21111" y="72962"/>
                </a:cubicBezTo>
                <a:cubicBezTo>
                  <a:pt x="21111" y="71481"/>
                  <a:pt x="22222" y="70370"/>
                  <a:pt x="23333" y="70370"/>
                </a:cubicBezTo>
                <a:cubicBezTo>
                  <a:pt x="32222" y="70370"/>
                  <a:pt x="32222" y="70370"/>
                  <a:pt x="32222" y="70370"/>
                </a:cubicBezTo>
                <a:cubicBezTo>
                  <a:pt x="33333" y="70370"/>
                  <a:pt x="34444" y="71481"/>
                  <a:pt x="34444" y="7296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82" name="Google Shape;1382;p59"/>
          <p:cNvSpPr/>
          <p:nvPr/>
        </p:nvSpPr>
        <p:spPr>
          <a:xfrm>
            <a:off x="6692566" y="1096877"/>
            <a:ext cx="360000" cy="360000"/>
          </a:xfrm>
          <a:custGeom>
            <a:avLst/>
            <a:gdLst/>
            <a:ahLst/>
            <a:cxnLst/>
            <a:rect l="l" t="t" r="r" b="b"/>
            <a:pathLst>
              <a:path w="120000" h="120000" extrusionOk="0">
                <a:moveTo>
                  <a:pt x="98080" y="84814"/>
                </a:moveTo>
                <a:cubicBezTo>
                  <a:pt x="98080" y="84444"/>
                  <a:pt x="97708" y="83703"/>
                  <a:pt x="97337" y="83703"/>
                </a:cubicBezTo>
                <a:cubicBezTo>
                  <a:pt x="96594" y="82962"/>
                  <a:pt x="95479" y="82962"/>
                  <a:pt x="94736" y="83703"/>
                </a:cubicBezTo>
                <a:cubicBezTo>
                  <a:pt x="94365" y="83703"/>
                  <a:pt x="94365" y="84444"/>
                  <a:pt x="94365" y="84814"/>
                </a:cubicBezTo>
                <a:cubicBezTo>
                  <a:pt x="94365" y="85185"/>
                  <a:pt x="94365" y="85925"/>
                  <a:pt x="94736" y="86296"/>
                </a:cubicBezTo>
                <a:cubicBezTo>
                  <a:pt x="95108" y="86666"/>
                  <a:pt x="95479" y="86666"/>
                  <a:pt x="96222" y="86666"/>
                </a:cubicBezTo>
                <a:cubicBezTo>
                  <a:pt x="96594" y="86666"/>
                  <a:pt x="96965" y="86666"/>
                  <a:pt x="97337" y="86296"/>
                </a:cubicBezTo>
                <a:cubicBezTo>
                  <a:pt x="97708" y="85925"/>
                  <a:pt x="98080" y="85185"/>
                  <a:pt x="98080" y="84814"/>
                </a:cubicBezTo>
                <a:close/>
                <a:moveTo>
                  <a:pt x="70959" y="82592"/>
                </a:moveTo>
                <a:cubicBezTo>
                  <a:pt x="67987" y="78518"/>
                  <a:pt x="67987" y="78518"/>
                  <a:pt x="67987" y="78518"/>
                </a:cubicBezTo>
                <a:cubicBezTo>
                  <a:pt x="52383" y="78518"/>
                  <a:pt x="52383" y="78518"/>
                  <a:pt x="52383" y="78518"/>
                </a:cubicBezTo>
                <a:cubicBezTo>
                  <a:pt x="49411" y="82592"/>
                  <a:pt x="49411" y="82592"/>
                  <a:pt x="49411" y="82592"/>
                </a:cubicBezTo>
                <a:lnTo>
                  <a:pt x="70959" y="82592"/>
                </a:lnTo>
                <a:close/>
                <a:moveTo>
                  <a:pt x="102910" y="83333"/>
                </a:moveTo>
                <a:cubicBezTo>
                  <a:pt x="102910" y="86296"/>
                  <a:pt x="102910" y="86296"/>
                  <a:pt x="102910" y="86296"/>
                </a:cubicBezTo>
                <a:cubicBezTo>
                  <a:pt x="102910" y="87777"/>
                  <a:pt x="101795" y="88888"/>
                  <a:pt x="100309" y="88888"/>
                </a:cubicBezTo>
                <a:cubicBezTo>
                  <a:pt x="19690" y="88888"/>
                  <a:pt x="19690" y="88888"/>
                  <a:pt x="19690" y="88888"/>
                </a:cubicBezTo>
                <a:cubicBezTo>
                  <a:pt x="18204" y="88888"/>
                  <a:pt x="17089" y="87777"/>
                  <a:pt x="17089" y="86296"/>
                </a:cubicBezTo>
                <a:cubicBezTo>
                  <a:pt x="17089" y="83333"/>
                  <a:pt x="17089" y="83333"/>
                  <a:pt x="17089" y="83333"/>
                </a:cubicBezTo>
                <a:cubicBezTo>
                  <a:pt x="17089" y="83333"/>
                  <a:pt x="17089" y="83333"/>
                  <a:pt x="17089" y="83333"/>
                </a:cubicBezTo>
                <a:cubicBezTo>
                  <a:pt x="17089" y="82962"/>
                  <a:pt x="17089" y="82592"/>
                  <a:pt x="17461" y="82592"/>
                </a:cubicBezTo>
                <a:cubicBezTo>
                  <a:pt x="17461" y="82592"/>
                  <a:pt x="17461" y="82592"/>
                  <a:pt x="17461" y="82222"/>
                </a:cubicBezTo>
                <a:cubicBezTo>
                  <a:pt x="17461" y="82222"/>
                  <a:pt x="17461" y="82222"/>
                  <a:pt x="17832" y="81851"/>
                </a:cubicBezTo>
                <a:cubicBezTo>
                  <a:pt x="27120" y="70000"/>
                  <a:pt x="27120" y="70000"/>
                  <a:pt x="27120" y="70000"/>
                </a:cubicBezTo>
                <a:cubicBezTo>
                  <a:pt x="27492" y="69629"/>
                  <a:pt x="28235" y="69259"/>
                  <a:pt x="28978" y="69259"/>
                </a:cubicBezTo>
                <a:cubicBezTo>
                  <a:pt x="91021" y="69259"/>
                  <a:pt x="91021" y="69259"/>
                  <a:pt x="91021" y="69259"/>
                </a:cubicBezTo>
                <a:cubicBezTo>
                  <a:pt x="91764" y="69259"/>
                  <a:pt x="92507" y="69629"/>
                  <a:pt x="92879" y="70000"/>
                </a:cubicBezTo>
                <a:cubicBezTo>
                  <a:pt x="102167" y="81851"/>
                  <a:pt x="102167" y="81851"/>
                  <a:pt x="102167" y="81851"/>
                </a:cubicBezTo>
                <a:cubicBezTo>
                  <a:pt x="102538" y="82222"/>
                  <a:pt x="102538" y="82222"/>
                  <a:pt x="102538" y="82222"/>
                </a:cubicBezTo>
                <a:cubicBezTo>
                  <a:pt x="102538" y="82592"/>
                  <a:pt x="102538" y="82592"/>
                  <a:pt x="102538" y="82592"/>
                </a:cubicBezTo>
                <a:cubicBezTo>
                  <a:pt x="102538" y="82592"/>
                  <a:pt x="102910" y="82962"/>
                  <a:pt x="102910" y="83333"/>
                </a:cubicBezTo>
                <a:close/>
                <a:moveTo>
                  <a:pt x="32693" y="60740"/>
                </a:moveTo>
                <a:cubicBezTo>
                  <a:pt x="87306" y="60740"/>
                  <a:pt x="87306" y="60740"/>
                  <a:pt x="87306" y="60740"/>
                </a:cubicBezTo>
                <a:cubicBezTo>
                  <a:pt x="87306" y="28148"/>
                  <a:pt x="87306" y="28148"/>
                  <a:pt x="87306" y="28148"/>
                </a:cubicBezTo>
                <a:cubicBezTo>
                  <a:pt x="32693" y="28148"/>
                  <a:pt x="32693" y="28148"/>
                  <a:pt x="32693" y="28148"/>
                </a:cubicBezTo>
                <a:lnTo>
                  <a:pt x="32693" y="60740"/>
                </a:lnTo>
                <a:close/>
                <a:moveTo>
                  <a:pt x="27120" y="63703"/>
                </a:moveTo>
                <a:cubicBezTo>
                  <a:pt x="27120" y="25555"/>
                  <a:pt x="27120" y="25555"/>
                  <a:pt x="27120" y="25555"/>
                </a:cubicBezTo>
                <a:cubicBezTo>
                  <a:pt x="27120" y="24074"/>
                  <a:pt x="28235" y="22222"/>
                  <a:pt x="29721" y="22222"/>
                </a:cubicBezTo>
                <a:cubicBezTo>
                  <a:pt x="89907" y="22222"/>
                  <a:pt x="89907" y="22222"/>
                  <a:pt x="89907" y="22222"/>
                </a:cubicBezTo>
                <a:cubicBezTo>
                  <a:pt x="91764" y="22222"/>
                  <a:pt x="92879" y="24074"/>
                  <a:pt x="92879" y="25555"/>
                </a:cubicBezTo>
                <a:cubicBezTo>
                  <a:pt x="92879" y="63703"/>
                  <a:pt x="92879" y="63703"/>
                  <a:pt x="92879" y="63703"/>
                </a:cubicBezTo>
                <a:cubicBezTo>
                  <a:pt x="92879" y="65185"/>
                  <a:pt x="91764" y="66296"/>
                  <a:pt x="89907" y="66296"/>
                </a:cubicBezTo>
                <a:cubicBezTo>
                  <a:pt x="29721" y="66296"/>
                  <a:pt x="29721" y="66296"/>
                  <a:pt x="29721" y="66296"/>
                </a:cubicBezTo>
                <a:cubicBezTo>
                  <a:pt x="28235" y="66296"/>
                  <a:pt x="27120" y="65185"/>
                  <a:pt x="27120" y="63703"/>
                </a:cubicBezTo>
                <a:close/>
                <a:moveTo>
                  <a:pt x="79876" y="42592"/>
                </a:moveTo>
                <a:cubicBezTo>
                  <a:pt x="66130" y="42592"/>
                  <a:pt x="66130" y="42592"/>
                  <a:pt x="66130" y="42592"/>
                </a:cubicBezTo>
                <a:cubicBezTo>
                  <a:pt x="64643" y="42592"/>
                  <a:pt x="63900" y="43703"/>
                  <a:pt x="63900" y="45185"/>
                </a:cubicBezTo>
                <a:cubicBezTo>
                  <a:pt x="63900" y="49259"/>
                  <a:pt x="63900" y="49259"/>
                  <a:pt x="63900" y="49259"/>
                </a:cubicBezTo>
                <a:cubicBezTo>
                  <a:pt x="63900" y="50740"/>
                  <a:pt x="64643" y="51851"/>
                  <a:pt x="66130" y="51851"/>
                </a:cubicBezTo>
                <a:cubicBezTo>
                  <a:pt x="73560" y="51851"/>
                  <a:pt x="73560" y="51851"/>
                  <a:pt x="73560" y="51851"/>
                </a:cubicBezTo>
                <a:cubicBezTo>
                  <a:pt x="75417" y="54444"/>
                  <a:pt x="79504" y="55925"/>
                  <a:pt x="79504" y="55925"/>
                </a:cubicBezTo>
                <a:cubicBezTo>
                  <a:pt x="77647" y="54444"/>
                  <a:pt x="77275" y="52962"/>
                  <a:pt x="76904" y="51851"/>
                </a:cubicBezTo>
                <a:cubicBezTo>
                  <a:pt x="79876" y="51851"/>
                  <a:pt x="79876" y="51851"/>
                  <a:pt x="79876" y="51851"/>
                </a:cubicBezTo>
                <a:cubicBezTo>
                  <a:pt x="80990" y="51851"/>
                  <a:pt x="82105" y="50740"/>
                  <a:pt x="82105" y="49259"/>
                </a:cubicBezTo>
                <a:cubicBezTo>
                  <a:pt x="82105" y="45185"/>
                  <a:pt x="82105" y="45185"/>
                  <a:pt x="82105" y="45185"/>
                </a:cubicBezTo>
                <a:cubicBezTo>
                  <a:pt x="82105" y="43703"/>
                  <a:pt x="80990" y="42592"/>
                  <a:pt x="79876" y="42592"/>
                </a:cubicBezTo>
                <a:close/>
                <a:moveTo>
                  <a:pt x="66130" y="39259"/>
                </a:moveTo>
                <a:cubicBezTo>
                  <a:pt x="62786" y="39259"/>
                  <a:pt x="60557" y="41851"/>
                  <a:pt x="60557" y="45185"/>
                </a:cubicBezTo>
                <a:cubicBezTo>
                  <a:pt x="60557" y="47407"/>
                  <a:pt x="60557" y="47407"/>
                  <a:pt x="60557" y="47407"/>
                </a:cubicBezTo>
                <a:cubicBezTo>
                  <a:pt x="47554" y="47407"/>
                  <a:pt x="47554" y="47407"/>
                  <a:pt x="47554" y="47407"/>
                </a:cubicBezTo>
                <a:cubicBezTo>
                  <a:pt x="46439" y="51111"/>
                  <a:pt x="41238" y="52592"/>
                  <a:pt x="41238" y="52592"/>
                </a:cubicBezTo>
                <a:cubicBezTo>
                  <a:pt x="43467" y="50370"/>
                  <a:pt x="43839" y="48518"/>
                  <a:pt x="43839" y="47407"/>
                </a:cubicBezTo>
                <a:cubicBezTo>
                  <a:pt x="40495" y="47407"/>
                  <a:pt x="40495" y="47407"/>
                  <a:pt x="40495" y="47407"/>
                </a:cubicBezTo>
                <a:cubicBezTo>
                  <a:pt x="39380" y="47407"/>
                  <a:pt x="38266" y="46296"/>
                  <a:pt x="38266" y="45185"/>
                </a:cubicBezTo>
                <a:cubicBezTo>
                  <a:pt x="38266" y="35925"/>
                  <a:pt x="38266" y="35925"/>
                  <a:pt x="38266" y="35925"/>
                </a:cubicBezTo>
                <a:cubicBezTo>
                  <a:pt x="38266" y="34444"/>
                  <a:pt x="39380" y="33333"/>
                  <a:pt x="40495" y="33333"/>
                </a:cubicBezTo>
                <a:cubicBezTo>
                  <a:pt x="64272" y="33333"/>
                  <a:pt x="64272" y="33333"/>
                  <a:pt x="64272" y="33333"/>
                </a:cubicBezTo>
                <a:cubicBezTo>
                  <a:pt x="65758" y="33333"/>
                  <a:pt x="66501" y="34444"/>
                  <a:pt x="66501" y="35925"/>
                </a:cubicBezTo>
                <a:cubicBezTo>
                  <a:pt x="66501" y="39259"/>
                  <a:pt x="66501" y="39259"/>
                  <a:pt x="66501" y="39259"/>
                </a:cubicBezTo>
                <a:lnTo>
                  <a:pt x="66130" y="39259"/>
                </a:lnTo>
                <a:close/>
                <a:moveTo>
                  <a:pt x="60185" y="0"/>
                </a:moveTo>
                <a:cubicBezTo>
                  <a:pt x="26749" y="0"/>
                  <a:pt x="0" y="27037"/>
                  <a:pt x="0" y="60000"/>
                </a:cubicBezTo>
                <a:cubicBezTo>
                  <a:pt x="0" y="92962"/>
                  <a:pt x="26749" y="120000"/>
                  <a:pt x="60185" y="120000"/>
                </a:cubicBezTo>
                <a:cubicBezTo>
                  <a:pt x="93250" y="120000"/>
                  <a:pt x="120000" y="92962"/>
                  <a:pt x="120000" y="60000"/>
                </a:cubicBezTo>
                <a:cubicBezTo>
                  <a:pt x="120000" y="27037"/>
                  <a:pt x="93250" y="0"/>
                  <a:pt x="60185"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83" name="Google Shape;1383;p59"/>
          <p:cNvSpPr txBox="1"/>
          <p:nvPr/>
        </p:nvSpPr>
        <p:spPr>
          <a:xfrm>
            <a:off x="325950" y="3505604"/>
            <a:ext cx="2101200" cy="891300"/>
          </a:xfrm>
          <a:prstGeom prst="rect">
            <a:avLst/>
          </a:prstGeom>
          <a:solidFill>
            <a:srgbClr val="666666"/>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Iparág specifikus alkalmazások (Lásd még iparági kidolgozások)</a:t>
            </a:r>
            <a:endParaRPr sz="900" b="1">
              <a:solidFill>
                <a:srgbClr val="FFFFFF"/>
              </a:solidFill>
            </a:endParaRPr>
          </a:p>
          <a:p>
            <a:pPr marL="0" lvl="0" indent="0" algn="ctr" rtl="0">
              <a:spcBef>
                <a:spcPts val="0"/>
              </a:spcBef>
              <a:spcAft>
                <a:spcPts val="0"/>
              </a:spcAft>
              <a:buNone/>
            </a:pPr>
            <a:endParaRPr sz="900">
              <a:solidFill>
                <a:srgbClr val="FFFFFF"/>
              </a:solidFill>
            </a:endParaRPr>
          </a:p>
        </p:txBody>
      </p:sp>
      <p:sp>
        <p:nvSpPr>
          <p:cNvPr id="1384" name="Google Shape;1384;p59"/>
          <p:cNvSpPr/>
          <p:nvPr/>
        </p:nvSpPr>
        <p:spPr>
          <a:xfrm>
            <a:off x="9214175" y="0"/>
            <a:ext cx="3441300" cy="4858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hu-HU" sz="1200"/>
              <a:t>Kiss (Orientax): van anyaga</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hu-HU" sz="1200"/>
              <a:t>Leszakadó: Oktatásba átkerül, itt max említeni</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hu-HU" sz="1200"/>
              <a:t>KKV: Bencsik 11.28: Oktatási lábat említeni. Weboldal, iparági use-case-ek, oktatásban benne van. KKV inkább itt legyen említve? Milyen induló csomagot ajánlunk? KKV specifikus tartalmak (letölthető, browse-olható)</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hu-HU" sz="1200"/>
              <a:t>Közigazgatás</a:t>
            </a:r>
            <a:endParaRPr sz="1200"/>
          </a:p>
          <a:p>
            <a:pPr marL="457200" lvl="0" indent="-304800" algn="l" rtl="0">
              <a:spcBef>
                <a:spcPts val="0"/>
              </a:spcBef>
              <a:spcAft>
                <a:spcPts val="0"/>
              </a:spcAft>
              <a:buSzPts val="1200"/>
              <a:buChar char="-"/>
            </a:pPr>
            <a:r>
              <a:rPr lang="hu-HU" sz="1200"/>
              <a:t>infra: KIFÜ, NISZ → Infrához megy! Kongó Krisztián: amit írtam neki, azt össze tudja-e kötni azzal, amit Gergővel beszéltek, vagy tisztázzuk még.</a:t>
            </a:r>
            <a:endParaRPr sz="1200"/>
          </a:p>
          <a:p>
            <a:pPr marL="457200" lvl="0" indent="-304800" algn="l" rtl="0">
              <a:spcBef>
                <a:spcPts val="0"/>
              </a:spcBef>
              <a:spcAft>
                <a:spcPts val="0"/>
              </a:spcAft>
              <a:buSzPts val="1200"/>
              <a:buChar char="-"/>
            </a:pPr>
            <a:r>
              <a:rPr lang="hu-HU" sz="1200"/>
              <a:t>belső AI alapú szolgáltatások: folyamat automatizálás, fenntartás</a:t>
            </a:r>
            <a:endParaRPr sz="1200"/>
          </a:p>
          <a:p>
            <a:pPr marL="914400" lvl="1" indent="-304800" algn="l" rtl="0">
              <a:spcBef>
                <a:spcPts val="0"/>
              </a:spcBef>
              <a:spcAft>
                <a:spcPts val="0"/>
              </a:spcAft>
              <a:buSzPts val="1200"/>
              <a:buChar char="-"/>
            </a:pPr>
            <a:r>
              <a:rPr lang="hu-HU" sz="1200"/>
              <a:t>üzemeltetésre, KIFÜ, NISZ</a:t>
            </a:r>
            <a:endParaRPr sz="1200"/>
          </a:p>
          <a:p>
            <a:pPr marL="914400" lvl="1" indent="-304800" algn="l" rtl="0">
              <a:spcBef>
                <a:spcPts val="0"/>
              </a:spcBef>
              <a:spcAft>
                <a:spcPts val="0"/>
              </a:spcAft>
              <a:buSzPts val="1200"/>
              <a:buChar char="-"/>
            </a:pPr>
            <a:r>
              <a:rPr lang="hu-HU" sz="1200"/>
              <a:t>foly. aut: ?</a:t>
            </a:r>
            <a:endParaRPr sz="1200"/>
          </a:p>
          <a:p>
            <a:pPr marL="457200" lvl="0" indent="-304800" algn="l" rtl="0">
              <a:spcBef>
                <a:spcPts val="0"/>
              </a:spcBef>
              <a:spcAft>
                <a:spcPts val="0"/>
              </a:spcAft>
              <a:buSzPts val="1200"/>
              <a:buChar char="-"/>
            </a:pPr>
            <a:r>
              <a:rPr lang="hu-HU" sz="1200"/>
              <a:t>ügyfél kiszolgáló AI alapú szolgáltatások: Digitális egyablakos ügyintézés: 1818/Chatbot irányít a megfelelő helyre -- NISZ</a:t>
            </a:r>
            <a:endParaRPr sz="1200"/>
          </a:p>
        </p:txBody>
      </p:sp>
      <p:sp>
        <p:nvSpPr>
          <p:cNvPr id="1385" name="Google Shape;1385;p59"/>
          <p:cNvSpPr txBox="1"/>
          <p:nvPr/>
        </p:nvSpPr>
        <p:spPr>
          <a:xfrm>
            <a:off x="7318049" y="1385639"/>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Digitális egyablakos ügyintézés </a:t>
            </a:r>
            <a:endParaRPr sz="800" b="1"/>
          </a:p>
          <a:p>
            <a:pPr marL="0" lvl="0" indent="0" algn="ctr" rtl="0">
              <a:spcBef>
                <a:spcPts val="0"/>
              </a:spcBef>
              <a:spcAft>
                <a:spcPts val="0"/>
              </a:spcAft>
              <a:buNone/>
            </a:pPr>
            <a:r>
              <a:rPr lang="hu-HU" sz="800" b="1"/>
              <a:t>(chat + voicebot)</a:t>
            </a:r>
            <a:endParaRPr sz="800" b="1"/>
          </a:p>
        </p:txBody>
      </p:sp>
      <p:sp>
        <p:nvSpPr>
          <p:cNvPr id="1386" name="Google Shape;1386;p59"/>
          <p:cNvSpPr txBox="1"/>
          <p:nvPr/>
        </p:nvSpPr>
        <p:spPr>
          <a:xfrm>
            <a:off x="7318199" y="2855557"/>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Egyszerűen pénzzé tehető, világos eszköztár</a:t>
            </a:r>
            <a:endParaRPr sz="800" b="1"/>
          </a:p>
        </p:txBody>
      </p:sp>
      <p:sp>
        <p:nvSpPr>
          <p:cNvPr id="1387" name="Google Shape;1387;p59"/>
          <p:cNvSpPr txBox="1"/>
          <p:nvPr/>
        </p:nvSpPr>
        <p:spPr>
          <a:xfrm>
            <a:off x="714599" y="1211581"/>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Early adaptor támogatás és széles körű beépítés</a:t>
            </a:r>
            <a:endParaRPr sz="800" b="1"/>
          </a:p>
        </p:txBody>
      </p:sp>
      <p:sp>
        <p:nvSpPr>
          <p:cNvPr id="1388" name="Google Shape;1388;p59"/>
          <p:cNvSpPr txBox="1"/>
          <p:nvPr/>
        </p:nvSpPr>
        <p:spPr>
          <a:xfrm>
            <a:off x="7318199" y="4125688"/>
            <a:ext cx="1323900" cy="464700"/>
          </a:xfrm>
          <a:prstGeom prst="rect">
            <a:avLst/>
          </a:prstGeom>
          <a:solidFill>
            <a:srgbClr val="F3F3F3"/>
          </a:solidFill>
          <a:ln w="9525" cap="flat" cmpd="sng">
            <a:solidFill>
              <a:schemeClr val="dk2"/>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Világosan kommunikált elérhető eszközök és használatuk </a:t>
            </a:r>
            <a:endParaRPr sz="800" b="1"/>
          </a:p>
        </p:txBody>
      </p:sp>
      <p:grpSp>
        <p:nvGrpSpPr>
          <p:cNvPr id="1389" name="Google Shape;1389;p59"/>
          <p:cNvGrpSpPr/>
          <p:nvPr/>
        </p:nvGrpSpPr>
        <p:grpSpPr>
          <a:xfrm>
            <a:off x="7800131" y="3731082"/>
            <a:ext cx="360021" cy="360021"/>
            <a:chOff x="1473200" y="5314950"/>
            <a:chExt cx="606300" cy="606300"/>
          </a:xfrm>
        </p:grpSpPr>
        <p:sp>
          <p:nvSpPr>
            <p:cNvPr id="1390" name="Google Shape;1390;p59"/>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1" name="Google Shape;1391;p59"/>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2" name="Google Shape;1392;p59"/>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3" name="Google Shape;1393;p59"/>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4" name="Google Shape;1394;p59"/>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5" name="Google Shape;1395;p59"/>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6" name="Google Shape;1396;p59"/>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7" name="Google Shape;1397;p59"/>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8" name="Google Shape;1398;p59"/>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9" name="Google Shape;1399;p59"/>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grpSp>
        <p:nvGrpSpPr>
          <p:cNvPr id="1400" name="Google Shape;1400;p59"/>
          <p:cNvGrpSpPr/>
          <p:nvPr/>
        </p:nvGrpSpPr>
        <p:grpSpPr>
          <a:xfrm>
            <a:off x="7744893" y="2461157"/>
            <a:ext cx="360021" cy="360021"/>
            <a:chOff x="1473200" y="5314950"/>
            <a:chExt cx="606300" cy="606300"/>
          </a:xfrm>
        </p:grpSpPr>
        <p:sp>
          <p:nvSpPr>
            <p:cNvPr id="1401" name="Google Shape;1401;p59"/>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2" name="Google Shape;1402;p59"/>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3" name="Google Shape;1403;p59"/>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4" name="Google Shape;1404;p59"/>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5" name="Google Shape;1405;p59"/>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6" name="Google Shape;1406;p59"/>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7" name="Google Shape;1407;p59"/>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8" name="Google Shape;1408;p59"/>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09" name="Google Shape;1409;p59"/>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0" name="Google Shape;1410;p59"/>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grpSp>
        <p:nvGrpSpPr>
          <p:cNvPr id="1411" name="Google Shape;1411;p59"/>
          <p:cNvGrpSpPr/>
          <p:nvPr/>
        </p:nvGrpSpPr>
        <p:grpSpPr>
          <a:xfrm>
            <a:off x="7744843" y="998932"/>
            <a:ext cx="360021" cy="360021"/>
            <a:chOff x="1473200" y="5314950"/>
            <a:chExt cx="606300" cy="606300"/>
          </a:xfrm>
        </p:grpSpPr>
        <p:sp>
          <p:nvSpPr>
            <p:cNvPr id="1412" name="Google Shape;1412;p59"/>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3" name="Google Shape;1413;p59"/>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4" name="Google Shape;1414;p59"/>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5" name="Google Shape;1415;p59"/>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6" name="Google Shape;1416;p59"/>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7" name="Google Shape;1417;p59"/>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8" name="Google Shape;1418;p59"/>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9" name="Google Shape;1419;p59"/>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0" name="Google Shape;1420;p59"/>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1" name="Google Shape;1421;p59"/>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grpSp>
        <p:nvGrpSpPr>
          <p:cNvPr id="1422" name="Google Shape;1422;p59"/>
          <p:cNvGrpSpPr/>
          <p:nvPr/>
        </p:nvGrpSpPr>
        <p:grpSpPr>
          <a:xfrm>
            <a:off x="1196531" y="868657"/>
            <a:ext cx="360021" cy="360021"/>
            <a:chOff x="1473200" y="5314950"/>
            <a:chExt cx="606300" cy="606300"/>
          </a:xfrm>
        </p:grpSpPr>
        <p:sp>
          <p:nvSpPr>
            <p:cNvPr id="1423" name="Google Shape;1423;p59"/>
            <p:cNvSpPr/>
            <p:nvPr/>
          </p:nvSpPr>
          <p:spPr>
            <a:xfrm>
              <a:off x="1787525" y="5572125"/>
              <a:ext cx="34800" cy="34800"/>
            </a:xfrm>
            <a:custGeom>
              <a:avLst/>
              <a:gdLst/>
              <a:ahLst/>
              <a:cxnLst/>
              <a:rect l="l" t="t" r="r" b="b"/>
              <a:pathLst>
                <a:path w="120000" h="120000" extrusionOk="0">
                  <a:moveTo>
                    <a:pt x="0" y="0"/>
                  </a:moveTo>
                  <a:cubicBezTo>
                    <a:pt x="0" y="0"/>
                    <a:pt x="0" y="0"/>
                    <a:pt x="0" y="120000"/>
                  </a:cubicBezTo>
                  <a:cubicBezTo>
                    <a:pt x="120000" y="120000"/>
                    <a:pt x="120000" y="120000"/>
                    <a:pt x="120000" y="120000"/>
                  </a:cubicBezTo>
                  <a:cubicBezTo>
                    <a:pt x="106666" y="66666"/>
                    <a:pt x="60000" y="20000"/>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4" name="Google Shape;1424;p59"/>
            <p:cNvSpPr/>
            <p:nvPr/>
          </p:nvSpPr>
          <p:spPr>
            <a:xfrm>
              <a:off x="1608137" y="5453062"/>
              <a:ext cx="155700" cy="153900"/>
            </a:xfrm>
            <a:custGeom>
              <a:avLst/>
              <a:gdLst/>
              <a:ahLst/>
              <a:cxnLst/>
              <a:rect l="l" t="t" r="r" b="b"/>
              <a:pathLst>
                <a:path w="120000" h="120000" extrusionOk="0">
                  <a:moveTo>
                    <a:pt x="0" y="120000"/>
                  </a:moveTo>
                  <a:cubicBezTo>
                    <a:pt x="0" y="120000"/>
                    <a:pt x="0" y="120000"/>
                    <a:pt x="71707" y="120000"/>
                  </a:cubicBezTo>
                  <a:cubicBezTo>
                    <a:pt x="74634" y="94814"/>
                    <a:pt x="95121" y="75555"/>
                    <a:pt x="120000" y="71111"/>
                  </a:cubicBezTo>
                  <a:cubicBezTo>
                    <a:pt x="120000" y="71111"/>
                    <a:pt x="120000" y="71111"/>
                    <a:pt x="120000" y="0"/>
                  </a:cubicBezTo>
                  <a:cubicBezTo>
                    <a:pt x="55609" y="4444"/>
                    <a:pt x="4390" y="5629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5" name="Google Shape;1425;p59"/>
            <p:cNvSpPr/>
            <p:nvPr/>
          </p:nvSpPr>
          <p:spPr>
            <a:xfrm>
              <a:off x="1728788" y="5629275"/>
              <a:ext cx="34800" cy="36600"/>
            </a:xfrm>
            <a:custGeom>
              <a:avLst/>
              <a:gdLst/>
              <a:ahLst/>
              <a:cxnLst/>
              <a:rect l="l" t="t" r="r" b="b"/>
              <a:pathLst>
                <a:path w="120000" h="120000" extrusionOk="0">
                  <a:moveTo>
                    <a:pt x="120000" y="120000"/>
                  </a:moveTo>
                  <a:cubicBezTo>
                    <a:pt x="120000" y="120000"/>
                    <a:pt x="120000" y="120000"/>
                    <a:pt x="120000" y="0"/>
                  </a:cubicBezTo>
                  <a:cubicBezTo>
                    <a:pt x="0" y="0"/>
                    <a:pt x="0" y="0"/>
                    <a:pt x="0" y="0"/>
                  </a:cubicBezTo>
                  <a:cubicBezTo>
                    <a:pt x="13333" y="56842"/>
                    <a:pt x="60000" y="101052"/>
                    <a:pt x="12000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6" name="Google Shape;1426;p59"/>
            <p:cNvSpPr/>
            <p:nvPr/>
          </p:nvSpPr>
          <p:spPr>
            <a:xfrm>
              <a:off x="1608137" y="5629275"/>
              <a:ext cx="155700" cy="157200"/>
            </a:xfrm>
            <a:custGeom>
              <a:avLst/>
              <a:gdLst/>
              <a:ahLst/>
              <a:cxnLst/>
              <a:rect l="l" t="t" r="r" b="b"/>
              <a:pathLst>
                <a:path w="120000" h="120000" extrusionOk="0">
                  <a:moveTo>
                    <a:pt x="71707" y="0"/>
                  </a:moveTo>
                  <a:cubicBezTo>
                    <a:pt x="71707" y="0"/>
                    <a:pt x="71707" y="0"/>
                    <a:pt x="0" y="0"/>
                  </a:cubicBezTo>
                  <a:cubicBezTo>
                    <a:pt x="4390" y="63614"/>
                    <a:pt x="55609" y="114216"/>
                    <a:pt x="120000" y="119999"/>
                  </a:cubicBezTo>
                  <a:cubicBezTo>
                    <a:pt x="120000" y="119999"/>
                    <a:pt x="120000" y="119999"/>
                    <a:pt x="120000" y="49156"/>
                  </a:cubicBezTo>
                  <a:cubicBezTo>
                    <a:pt x="95121" y="46265"/>
                    <a:pt x="74634" y="26024"/>
                    <a:pt x="71707"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7" name="Google Shape;1427;p59"/>
            <p:cNvSpPr/>
            <p:nvPr/>
          </p:nvSpPr>
          <p:spPr>
            <a:xfrm>
              <a:off x="1728788" y="5572125"/>
              <a:ext cx="34800" cy="34800"/>
            </a:xfrm>
            <a:custGeom>
              <a:avLst/>
              <a:gdLst/>
              <a:ahLst/>
              <a:cxnLst/>
              <a:rect l="l" t="t" r="r" b="b"/>
              <a:pathLst>
                <a:path w="120000" h="120000" extrusionOk="0">
                  <a:moveTo>
                    <a:pt x="0" y="120000"/>
                  </a:moveTo>
                  <a:cubicBezTo>
                    <a:pt x="0" y="120000"/>
                    <a:pt x="0" y="120000"/>
                    <a:pt x="120000" y="120000"/>
                  </a:cubicBezTo>
                  <a:cubicBezTo>
                    <a:pt x="120000" y="0"/>
                    <a:pt x="120000" y="0"/>
                    <a:pt x="120000" y="0"/>
                  </a:cubicBezTo>
                  <a:cubicBezTo>
                    <a:pt x="60000" y="20000"/>
                    <a:pt x="13333" y="66666"/>
                    <a:pt x="0" y="12000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8" name="Google Shape;1428;p59"/>
            <p:cNvSpPr/>
            <p:nvPr/>
          </p:nvSpPr>
          <p:spPr>
            <a:xfrm>
              <a:off x="1787525" y="5629275"/>
              <a:ext cx="34800" cy="36600"/>
            </a:xfrm>
            <a:custGeom>
              <a:avLst/>
              <a:gdLst/>
              <a:ahLst/>
              <a:cxnLst/>
              <a:rect l="l" t="t" r="r" b="b"/>
              <a:pathLst>
                <a:path w="120000" h="120000" extrusionOk="0">
                  <a:moveTo>
                    <a:pt x="120000" y="0"/>
                  </a:moveTo>
                  <a:cubicBezTo>
                    <a:pt x="120000" y="0"/>
                    <a:pt x="120000" y="0"/>
                    <a:pt x="0" y="0"/>
                  </a:cubicBezTo>
                  <a:cubicBezTo>
                    <a:pt x="0" y="120000"/>
                    <a:pt x="0" y="120000"/>
                    <a:pt x="0" y="120000"/>
                  </a:cubicBezTo>
                  <a:cubicBezTo>
                    <a:pt x="60000" y="101052"/>
                    <a:pt x="106666" y="56842"/>
                    <a:pt x="12000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9" name="Google Shape;1429;p59"/>
            <p:cNvSpPr/>
            <p:nvPr/>
          </p:nvSpPr>
          <p:spPr>
            <a:xfrm>
              <a:off x="1787525" y="5453062"/>
              <a:ext cx="153900" cy="153900"/>
            </a:xfrm>
            <a:custGeom>
              <a:avLst/>
              <a:gdLst/>
              <a:ahLst/>
              <a:cxnLst/>
              <a:rect l="l" t="t" r="r" b="b"/>
              <a:pathLst>
                <a:path w="120000" h="120000" extrusionOk="0">
                  <a:moveTo>
                    <a:pt x="0" y="0"/>
                  </a:moveTo>
                  <a:cubicBezTo>
                    <a:pt x="0" y="0"/>
                    <a:pt x="0" y="0"/>
                    <a:pt x="0" y="71111"/>
                  </a:cubicBezTo>
                  <a:cubicBezTo>
                    <a:pt x="26666" y="75555"/>
                    <a:pt x="45925" y="94814"/>
                    <a:pt x="50370" y="120000"/>
                  </a:cubicBezTo>
                  <a:cubicBezTo>
                    <a:pt x="50370" y="120000"/>
                    <a:pt x="50370" y="120000"/>
                    <a:pt x="120000" y="120000"/>
                  </a:cubicBezTo>
                  <a:cubicBezTo>
                    <a:pt x="115555" y="56296"/>
                    <a:pt x="65185" y="4444"/>
                    <a:pt x="0" y="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30" name="Google Shape;1430;p59"/>
            <p:cNvSpPr/>
            <p:nvPr/>
          </p:nvSpPr>
          <p:spPr>
            <a:xfrm>
              <a:off x="1473200" y="5314950"/>
              <a:ext cx="606300" cy="606300"/>
            </a:xfrm>
            <a:custGeom>
              <a:avLst/>
              <a:gdLst/>
              <a:ahLst/>
              <a:cxnLst/>
              <a:rect l="l" t="t" r="r" b="b"/>
              <a:pathLst>
                <a:path w="120000" h="120000" extrusionOk="0">
                  <a:moveTo>
                    <a:pt x="60000" y="0"/>
                  </a:moveTo>
                  <a:cubicBezTo>
                    <a:pt x="26625" y="0"/>
                    <a:pt x="0" y="27000"/>
                    <a:pt x="0" y="60000"/>
                  </a:cubicBezTo>
                  <a:cubicBezTo>
                    <a:pt x="0" y="93375"/>
                    <a:pt x="26625" y="120000"/>
                    <a:pt x="60000" y="120000"/>
                  </a:cubicBezTo>
                  <a:cubicBezTo>
                    <a:pt x="93000" y="120000"/>
                    <a:pt x="120000" y="93375"/>
                    <a:pt x="120000" y="60000"/>
                  </a:cubicBezTo>
                  <a:cubicBezTo>
                    <a:pt x="120000" y="27000"/>
                    <a:pt x="93000" y="0"/>
                    <a:pt x="60000" y="0"/>
                  </a:cubicBezTo>
                  <a:close/>
                  <a:moveTo>
                    <a:pt x="105375" y="62250"/>
                  </a:moveTo>
                  <a:cubicBezTo>
                    <a:pt x="105375" y="62250"/>
                    <a:pt x="105375" y="62250"/>
                    <a:pt x="101250" y="62250"/>
                  </a:cubicBezTo>
                  <a:cubicBezTo>
                    <a:pt x="100125" y="83625"/>
                    <a:pt x="83250" y="100500"/>
                    <a:pt x="62250" y="102000"/>
                  </a:cubicBezTo>
                  <a:cubicBezTo>
                    <a:pt x="62250" y="102000"/>
                    <a:pt x="62250" y="102000"/>
                    <a:pt x="62250" y="106125"/>
                  </a:cubicBezTo>
                  <a:cubicBezTo>
                    <a:pt x="62250" y="107250"/>
                    <a:pt x="61125" y="108375"/>
                    <a:pt x="60000" y="108375"/>
                  </a:cubicBezTo>
                  <a:cubicBezTo>
                    <a:pt x="58500" y="108375"/>
                    <a:pt x="57375" y="107250"/>
                    <a:pt x="57375" y="106125"/>
                  </a:cubicBezTo>
                  <a:cubicBezTo>
                    <a:pt x="57375" y="106125"/>
                    <a:pt x="57375" y="106125"/>
                    <a:pt x="57375" y="102000"/>
                  </a:cubicBezTo>
                  <a:cubicBezTo>
                    <a:pt x="36375" y="100500"/>
                    <a:pt x="19125" y="83625"/>
                    <a:pt x="18000" y="62250"/>
                  </a:cubicBezTo>
                  <a:cubicBezTo>
                    <a:pt x="18000" y="62250"/>
                    <a:pt x="18000" y="62250"/>
                    <a:pt x="13875" y="62250"/>
                  </a:cubicBezTo>
                  <a:cubicBezTo>
                    <a:pt x="12750" y="62250"/>
                    <a:pt x="11625" y="61500"/>
                    <a:pt x="11625" y="60000"/>
                  </a:cubicBezTo>
                  <a:cubicBezTo>
                    <a:pt x="11625" y="58875"/>
                    <a:pt x="12750" y="57750"/>
                    <a:pt x="13875" y="57750"/>
                  </a:cubicBezTo>
                  <a:cubicBezTo>
                    <a:pt x="13875" y="57750"/>
                    <a:pt x="13875" y="57750"/>
                    <a:pt x="18000" y="57750"/>
                  </a:cubicBezTo>
                  <a:cubicBezTo>
                    <a:pt x="19125" y="36750"/>
                    <a:pt x="36375" y="19875"/>
                    <a:pt x="57375" y="18375"/>
                  </a:cubicBezTo>
                  <a:cubicBezTo>
                    <a:pt x="57375" y="18375"/>
                    <a:pt x="57375" y="18375"/>
                    <a:pt x="57375" y="14250"/>
                  </a:cubicBezTo>
                  <a:cubicBezTo>
                    <a:pt x="57375" y="13125"/>
                    <a:pt x="58500" y="12000"/>
                    <a:pt x="60000" y="12000"/>
                  </a:cubicBezTo>
                  <a:cubicBezTo>
                    <a:pt x="61125" y="12000"/>
                    <a:pt x="62250" y="13125"/>
                    <a:pt x="62250" y="14250"/>
                  </a:cubicBezTo>
                  <a:cubicBezTo>
                    <a:pt x="62250" y="14250"/>
                    <a:pt x="62250" y="14250"/>
                    <a:pt x="62250" y="18375"/>
                  </a:cubicBezTo>
                  <a:cubicBezTo>
                    <a:pt x="83250" y="19875"/>
                    <a:pt x="100125" y="36750"/>
                    <a:pt x="101250" y="57750"/>
                  </a:cubicBezTo>
                  <a:cubicBezTo>
                    <a:pt x="101250" y="57750"/>
                    <a:pt x="101250" y="57750"/>
                    <a:pt x="105375" y="57750"/>
                  </a:cubicBezTo>
                  <a:cubicBezTo>
                    <a:pt x="106875" y="57750"/>
                    <a:pt x="108000" y="58875"/>
                    <a:pt x="108000" y="60000"/>
                  </a:cubicBezTo>
                  <a:cubicBezTo>
                    <a:pt x="108000" y="61500"/>
                    <a:pt x="106875" y="62250"/>
                    <a:pt x="105375" y="62250"/>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31" name="Google Shape;1431;p59"/>
            <p:cNvSpPr/>
            <p:nvPr/>
          </p:nvSpPr>
          <p:spPr>
            <a:xfrm>
              <a:off x="1787525" y="5629275"/>
              <a:ext cx="153900" cy="157200"/>
            </a:xfrm>
            <a:custGeom>
              <a:avLst/>
              <a:gdLst/>
              <a:ahLst/>
              <a:cxnLst/>
              <a:rect l="l" t="t" r="r" b="b"/>
              <a:pathLst>
                <a:path w="120000" h="120000" extrusionOk="0">
                  <a:moveTo>
                    <a:pt x="0" y="49156"/>
                  </a:moveTo>
                  <a:cubicBezTo>
                    <a:pt x="0" y="49156"/>
                    <a:pt x="0" y="49156"/>
                    <a:pt x="0" y="119999"/>
                  </a:cubicBezTo>
                  <a:cubicBezTo>
                    <a:pt x="65185" y="114216"/>
                    <a:pt x="115555" y="63614"/>
                    <a:pt x="120000" y="0"/>
                  </a:cubicBezTo>
                  <a:cubicBezTo>
                    <a:pt x="120000" y="0"/>
                    <a:pt x="120000" y="0"/>
                    <a:pt x="50370" y="0"/>
                  </a:cubicBezTo>
                  <a:cubicBezTo>
                    <a:pt x="45925" y="26024"/>
                    <a:pt x="26666" y="46265"/>
                    <a:pt x="0" y="49156"/>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32" name="Google Shape;1432;p59"/>
            <p:cNvSpPr/>
            <p:nvPr/>
          </p:nvSpPr>
          <p:spPr>
            <a:xfrm>
              <a:off x="1608137" y="5453062"/>
              <a:ext cx="333300" cy="333300"/>
            </a:xfrm>
            <a:custGeom>
              <a:avLst/>
              <a:gdLst/>
              <a:ahLst/>
              <a:cxnLst/>
              <a:rect l="l" t="t" r="r" b="b"/>
              <a:pathLst>
                <a:path w="120000" h="120000" extrusionOk="0">
                  <a:moveTo>
                    <a:pt x="55909" y="120000"/>
                  </a:moveTo>
                  <a:cubicBezTo>
                    <a:pt x="25909" y="117272"/>
                    <a:pt x="2045" y="93409"/>
                    <a:pt x="0" y="63409"/>
                  </a:cubicBezTo>
                  <a:cubicBezTo>
                    <a:pt x="33409" y="63409"/>
                    <a:pt x="33409" y="63409"/>
                    <a:pt x="33409" y="63409"/>
                  </a:cubicBezTo>
                  <a:cubicBezTo>
                    <a:pt x="34772" y="75681"/>
                    <a:pt x="44318" y="85227"/>
                    <a:pt x="55909" y="86590"/>
                  </a:cubicBezTo>
                  <a:cubicBezTo>
                    <a:pt x="55909" y="120000"/>
                    <a:pt x="55909" y="120000"/>
                    <a:pt x="55909" y="120000"/>
                  </a:cubicBezTo>
                  <a:close/>
                  <a:moveTo>
                    <a:pt x="55909" y="76363"/>
                  </a:moveTo>
                  <a:cubicBezTo>
                    <a:pt x="49772" y="74318"/>
                    <a:pt x="45000" y="69545"/>
                    <a:pt x="43636" y="63409"/>
                  </a:cubicBezTo>
                  <a:cubicBezTo>
                    <a:pt x="55909" y="63409"/>
                    <a:pt x="55909" y="63409"/>
                    <a:pt x="55909" y="63409"/>
                  </a:cubicBezTo>
                  <a:cubicBezTo>
                    <a:pt x="55909" y="76363"/>
                    <a:pt x="55909" y="76363"/>
                    <a:pt x="55909" y="76363"/>
                  </a:cubicBezTo>
                  <a:close/>
                  <a:moveTo>
                    <a:pt x="55909" y="55227"/>
                  </a:moveTo>
                  <a:cubicBezTo>
                    <a:pt x="43636" y="55227"/>
                    <a:pt x="43636" y="55227"/>
                    <a:pt x="43636" y="55227"/>
                  </a:cubicBezTo>
                  <a:cubicBezTo>
                    <a:pt x="45000" y="49772"/>
                    <a:pt x="49772" y="45000"/>
                    <a:pt x="55909" y="42954"/>
                  </a:cubicBezTo>
                  <a:lnTo>
                    <a:pt x="55909" y="55227"/>
                  </a:lnTo>
                  <a:close/>
                  <a:moveTo>
                    <a:pt x="55909" y="32727"/>
                  </a:moveTo>
                  <a:cubicBezTo>
                    <a:pt x="44318" y="34772"/>
                    <a:pt x="34772" y="43636"/>
                    <a:pt x="33409" y="55227"/>
                  </a:cubicBezTo>
                  <a:cubicBezTo>
                    <a:pt x="0" y="55227"/>
                    <a:pt x="0" y="55227"/>
                    <a:pt x="0" y="55227"/>
                  </a:cubicBezTo>
                  <a:cubicBezTo>
                    <a:pt x="2045" y="25909"/>
                    <a:pt x="25909" y="2045"/>
                    <a:pt x="55909" y="0"/>
                  </a:cubicBezTo>
                  <a:cubicBezTo>
                    <a:pt x="55909" y="32727"/>
                    <a:pt x="55909" y="32727"/>
                    <a:pt x="55909" y="32727"/>
                  </a:cubicBezTo>
                  <a:close/>
                  <a:moveTo>
                    <a:pt x="64772" y="42954"/>
                  </a:moveTo>
                  <a:cubicBezTo>
                    <a:pt x="70909" y="45000"/>
                    <a:pt x="75681" y="49772"/>
                    <a:pt x="77045" y="55227"/>
                  </a:cubicBezTo>
                  <a:cubicBezTo>
                    <a:pt x="64772" y="55227"/>
                    <a:pt x="64772" y="55227"/>
                    <a:pt x="64772" y="55227"/>
                  </a:cubicBezTo>
                  <a:cubicBezTo>
                    <a:pt x="64772" y="42954"/>
                    <a:pt x="64772" y="42954"/>
                    <a:pt x="64772" y="42954"/>
                  </a:cubicBezTo>
                  <a:close/>
                  <a:moveTo>
                    <a:pt x="64772" y="63409"/>
                  </a:moveTo>
                  <a:cubicBezTo>
                    <a:pt x="77045" y="63409"/>
                    <a:pt x="77045" y="63409"/>
                    <a:pt x="77045" y="63409"/>
                  </a:cubicBezTo>
                  <a:cubicBezTo>
                    <a:pt x="75681" y="69545"/>
                    <a:pt x="70909" y="74318"/>
                    <a:pt x="64772" y="76363"/>
                  </a:cubicBezTo>
                  <a:lnTo>
                    <a:pt x="64772" y="63409"/>
                  </a:lnTo>
                  <a:close/>
                  <a:moveTo>
                    <a:pt x="64772" y="120000"/>
                  </a:moveTo>
                  <a:cubicBezTo>
                    <a:pt x="64772" y="86590"/>
                    <a:pt x="64772" y="86590"/>
                    <a:pt x="64772" y="86590"/>
                  </a:cubicBezTo>
                  <a:cubicBezTo>
                    <a:pt x="77045" y="85227"/>
                    <a:pt x="85909" y="75681"/>
                    <a:pt x="87954" y="63409"/>
                  </a:cubicBezTo>
                  <a:cubicBezTo>
                    <a:pt x="120000" y="63409"/>
                    <a:pt x="120000" y="63409"/>
                    <a:pt x="120000" y="63409"/>
                  </a:cubicBezTo>
                  <a:cubicBezTo>
                    <a:pt x="117954" y="93409"/>
                    <a:pt x="94772" y="117272"/>
                    <a:pt x="64772" y="120000"/>
                  </a:cubicBezTo>
                  <a:close/>
                  <a:moveTo>
                    <a:pt x="87954" y="55227"/>
                  </a:moveTo>
                  <a:cubicBezTo>
                    <a:pt x="85909" y="43636"/>
                    <a:pt x="77045" y="34772"/>
                    <a:pt x="64772" y="32727"/>
                  </a:cubicBezTo>
                  <a:cubicBezTo>
                    <a:pt x="64772" y="0"/>
                    <a:pt x="64772" y="0"/>
                    <a:pt x="64772" y="0"/>
                  </a:cubicBezTo>
                  <a:cubicBezTo>
                    <a:pt x="94772" y="2045"/>
                    <a:pt x="117954" y="25909"/>
                    <a:pt x="120000" y="55227"/>
                  </a:cubicBezTo>
                  <a:cubicBezTo>
                    <a:pt x="87954" y="55227"/>
                    <a:pt x="87954" y="55227"/>
                    <a:pt x="87954" y="55227"/>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7"/>
        <p:cNvGrpSpPr/>
        <p:nvPr/>
      </p:nvGrpSpPr>
      <p:grpSpPr>
        <a:xfrm>
          <a:off x="0" y="0"/>
          <a:ext cx="0" cy="0"/>
          <a:chOff x="0" y="0"/>
          <a:chExt cx="0" cy="0"/>
        </a:xfrm>
      </p:grpSpPr>
      <p:sp>
        <p:nvSpPr>
          <p:cNvPr id="238" name="Google Shape;238;p29"/>
          <p:cNvSpPr/>
          <p:nvPr/>
        </p:nvSpPr>
        <p:spPr>
          <a:xfrm>
            <a:off x="7062350" y="1808550"/>
            <a:ext cx="224100" cy="18528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29"/>
          <p:cNvSpPr/>
          <p:nvPr/>
        </p:nvSpPr>
        <p:spPr>
          <a:xfrm>
            <a:off x="2931475" y="2235575"/>
            <a:ext cx="3137700" cy="2354100"/>
          </a:xfrm>
          <a:prstGeom prst="roundRect">
            <a:avLst>
              <a:gd name="adj" fmla="val 9303"/>
            </a:avLst>
          </a:prstGeom>
          <a:solidFill>
            <a:srgbClr val="073763"/>
          </a:solidFill>
          <a:ln w="9525" cap="flat" cmpd="sng">
            <a:solidFill>
              <a:srgbClr val="0058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endParaRPr sz="1200" b="0" i="0" u="none" strike="noStrike" cap="none">
              <a:solidFill>
                <a:srgbClr val="FFFFFF"/>
              </a:solidFill>
              <a:latin typeface="Arial"/>
              <a:ea typeface="Arial"/>
              <a:cs typeface="Arial"/>
              <a:sym typeface="Arial"/>
            </a:endParaRPr>
          </a:p>
        </p:txBody>
      </p:sp>
      <p:sp>
        <p:nvSpPr>
          <p:cNvPr id="240" name="Google Shape;240;p2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hu-HU" sz="1200" b="0" i="0" u="none" strike="noStrike" cap="none">
                <a:solidFill>
                  <a:srgbClr val="888888"/>
                </a:solidFill>
                <a:latin typeface="Arial"/>
                <a:ea typeface="Arial"/>
                <a:cs typeface="Arial"/>
                <a:sym typeface="Arial"/>
              </a:rPr>
              <a:t>4</a:t>
            </a:fld>
            <a:endParaRPr sz="1200" b="0" i="0" u="none" strike="noStrike" cap="none">
              <a:solidFill>
                <a:srgbClr val="888888"/>
              </a:solidFill>
              <a:latin typeface="Arial"/>
              <a:ea typeface="Arial"/>
              <a:cs typeface="Arial"/>
              <a:sym typeface="Arial"/>
            </a:endParaRPr>
          </a:p>
        </p:txBody>
      </p:sp>
      <p:sp>
        <p:nvSpPr>
          <p:cNvPr id="241" name="Google Shape;241;p29"/>
          <p:cNvSpPr txBox="1">
            <a:spLocks noGrp="1"/>
          </p:cNvSpPr>
          <p:nvPr>
            <p:ph type="title"/>
          </p:nvPr>
        </p:nvSpPr>
        <p:spPr>
          <a:xfrm>
            <a:off x="457200" y="206375"/>
            <a:ext cx="8229600" cy="85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None/>
            </a:pPr>
            <a:r>
              <a:rPr lang="hu-HU" sz="2400">
                <a:latin typeface="Arial"/>
                <a:ea typeface="Arial"/>
                <a:cs typeface="Arial"/>
                <a:sym typeface="Arial"/>
              </a:rPr>
              <a:t>II. Az adatvagyon működtetéséhez kapcsolódó intézkedések</a:t>
            </a:r>
            <a:endParaRPr>
              <a:latin typeface="Arial"/>
              <a:ea typeface="Arial"/>
              <a:cs typeface="Arial"/>
              <a:sym typeface="Arial"/>
            </a:endParaRPr>
          </a:p>
        </p:txBody>
      </p:sp>
      <p:sp>
        <p:nvSpPr>
          <p:cNvPr id="242" name="Google Shape;242;p29"/>
          <p:cNvSpPr/>
          <p:nvPr/>
        </p:nvSpPr>
        <p:spPr>
          <a:xfrm>
            <a:off x="1915775" y="1874275"/>
            <a:ext cx="2922150" cy="1852848"/>
          </a:xfrm>
          <a:custGeom>
            <a:avLst/>
            <a:gdLst/>
            <a:ahLst/>
            <a:cxnLst/>
            <a:rect l="l" t="t" r="r" b="b"/>
            <a:pathLst>
              <a:path w="2134" h="2539" extrusionOk="0">
                <a:moveTo>
                  <a:pt x="1" y="2539"/>
                </a:moveTo>
                <a:lnTo>
                  <a:pt x="924" y="1824"/>
                </a:lnTo>
                <a:lnTo>
                  <a:pt x="1900" y="1824"/>
                </a:lnTo>
                <a:cubicBezTo>
                  <a:pt x="2102" y="1725"/>
                  <a:pt x="2134" y="1430"/>
                  <a:pt x="2134" y="1231"/>
                </a:cubicBezTo>
                <a:cubicBezTo>
                  <a:pt x="2134" y="1032"/>
                  <a:pt x="2093" y="729"/>
                  <a:pt x="1900" y="630"/>
                </a:cubicBezTo>
                <a:lnTo>
                  <a:pt x="815" y="630"/>
                </a:lnTo>
                <a:lnTo>
                  <a:pt x="0" y="0"/>
                </a:lnTo>
                <a:lnTo>
                  <a:pt x="1" y="2539"/>
                </a:lnTo>
                <a:close/>
              </a:path>
            </a:pathLst>
          </a:custGeom>
          <a:solidFill>
            <a:srgbClr val="EAE8E2"/>
          </a:solidFill>
          <a:ln>
            <a:noFill/>
          </a:ln>
        </p:spPr>
        <p:txBody>
          <a:bodyPr spcFirstLastPara="1" wrap="square" lIns="126000" tIns="46800" rIns="90000" bIns="46800" anchor="ctr" anchorCtr="0">
            <a:noAutofit/>
          </a:bodyPr>
          <a:lstStyle/>
          <a:p>
            <a:pPr marL="0" marR="0" lvl="0" indent="0" algn="ctr" rtl="0">
              <a:lnSpc>
                <a:spcPct val="100000"/>
              </a:lnSpc>
              <a:spcBef>
                <a:spcPts val="0"/>
              </a:spcBef>
              <a:spcAft>
                <a:spcPts val="0"/>
              </a:spcAft>
              <a:buClr>
                <a:srgbClr val="000000"/>
              </a:buClr>
              <a:buSzPts val="700"/>
              <a:buFont typeface="Arial"/>
              <a:buNone/>
            </a:pPr>
            <a:endParaRPr sz="700" b="1" i="0" u="none" strike="noStrike" cap="none">
              <a:solidFill>
                <a:srgbClr val="000000"/>
              </a:solidFill>
              <a:latin typeface="Arial"/>
              <a:ea typeface="Arial"/>
              <a:cs typeface="Arial"/>
              <a:sym typeface="Arial"/>
            </a:endParaRPr>
          </a:p>
        </p:txBody>
      </p:sp>
      <p:sp>
        <p:nvSpPr>
          <p:cNvPr id="243" name="Google Shape;243;p29"/>
          <p:cNvSpPr/>
          <p:nvPr/>
        </p:nvSpPr>
        <p:spPr>
          <a:xfrm rot="10800000">
            <a:off x="4260375" y="1820051"/>
            <a:ext cx="2922150" cy="1863874"/>
          </a:xfrm>
          <a:custGeom>
            <a:avLst/>
            <a:gdLst/>
            <a:ahLst/>
            <a:cxnLst/>
            <a:rect l="l" t="t" r="r" b="b"/>
            <a:pathLst>
              <a:path w="2134" h="2539" extrusionOk="0">
                <a:moveTo>
                  <a:pt x="1" y="2539"/>
                </a:moveTo>
                <a:lnTo>
                  <a:pt x="924" y="1824"/>
                </a:lnTo>
                <a:lnTo>
                  <a:pt x="1900" y="1824"/>
                </a:lnTo>
                <a:cubicBezTo>
                  <a:pt x="2102" y="1725"/>
                  <a:pt x="2134" y="1430"/>
                  <a:pt x="2134" y="1231"/>
                </a:cubicBezTo>
                <a:cubicBezTo>
                  <a:pt x="2134" y="1032"/>
                  <a:pt x="2093" y="729"/>
                  <a:pt x="1900" y="630"/>
                </a:cubicBezTo>
                <a:lnTo>
                  <a:pt x="815" y="630"/>
                </a:lnTo>
                <a:lnTo>
                  <a:pt x="0" y="0"/>
                </a:lnTo>
                <a:lnTo>
                  <a:pt x="1" y="2539"/>
                </a:lnTo>
                <a:close/>
              </a:path>
            </a:pathLst>
          </a:custGeom>
          <a:solidFill>
            <a:srgbClr val="EAE8E2"/>
          </a:solidFill>
          <a:ln>
            <a:noFill/>
          </a:ln>
        </p:spPr>
        <p:txBody>
          <a:bodyPr spcFirstLastPara="1" wrap="square" lIns="126000" tIns="46800" rIns="90000" bIns="46800" anchor="ctr" anchorCtr="0">
            <a:noAutofit/>
          </a:bodyPr>
          <a:lstStyle/>
          <a:p>
            <a:pPr marL="0" marR="0" lvl="0" indent="0" algn="ctr" rtl="0">
              <a:lnSpc>
                <a:spcPct val="100000"/>
              </a:lnSpc>
              <a:spcBef>
                <a:spcPts val="0"/>
              </a:spcBef>
              <a:spcAft>
                <a:spcPts val="0"/>
              </a:spcAft>
              <a:buClr>
                <a:srgbClr val="000000"/>
              </a:buClr>
              <a:buSzPts val="700"/>
              <a:buFont typeface="Arial"/>
              <a:buNone/>
            </a:pPr>
            <a:endParaRPr sz="700" b="1" i="0" u="none" strike="noStrike" cap="none">
              <a:solidFill>
                <a:srgbClr val="000000"/>
              </a:solidFill>
              <a:latin typeface="Arial"/>
              <a:ea typeface="Arial"/>
              <a:cs typeface="Arial"/>
              <a:sym typeface="Arial"/>
            </a:endParaRPr>
          </a:p>
        </p:txBody>
      </p:sp>
      <p:sp>
        <p:nvSpPr>
          <p:cNvPr id="244" name="Google Shape;244;p29"/>
          <p:cNvSpPr txBox="1"/>
          <p:nvPr/>
        </p:nvSpPr>
        <p:spPr>
          <a:xfrm>
            <a:off x="2650388" y="2462518"/>
            <a:ext cx="3767400" cy="316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1000" b="1" i="0" u="none" strike="noStrike" cap="none">
                <a:solidFill>
                  <a:srgbClr val="000000"/>
                </a:solidFill>
                <a:latin typeface="Arial"/>
                <a:ea typeface="Arial"/>
                <a:cs typeface="Arial"/>
                <a:sym typeface="Arial"/>
              </a:rPr>
              <a:t>Könnyen használható és kereshető </a:t>
            </a:r>
            <a:endParaRPr sz="10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r>
              <a:rPr lang="hu-HU" sz="1000" b="1" i="0" u="none" strike="noStrike" cap="none">
                <a:solidFill>
                  <a:srgbClr val="000000"/>
                </a:solidFill>
                <a:latin typeface="Arial"/>
                <a:ea typeface="Arial"/>
                <a:cs typeface="Arial"/>
                <a:sym typeface="Arial"/>
              </a:rPr>
              <a:t>adatpiactér kialakítása</a:t>
            </a:r>
            <a:endParaRPr sz="1000" b="1" i="0" u="none" strike="noStrike" cap="none">
              <a:solidFill>
                <a:srgbClr val="000000"/>
              </a:solidFill>
              <a:latin typeface="Arial"/>
              <a:ea typeface="Arial"/>
              <a:cs typeface="Arial"/>
              <a:sym typeface="Arial"/>
            </a:endParaRPr>
          </a:p>
        </p:txBody>
      </p:sp>
      <p:sp>
        <p:nvSpPr>
          <p:cNvPr id="245" name="Google Shape;245;p29"/>
          <p:cNvSpPr/>
          <p:nvPr/>
        </p:nvSpPr>
        <p:spPr>
          <a:xfrm>
            <a:off x="3029125" y="1277625"/>
            <a:ext cx="2922300" cy="382800"/>
          </a:xfrm>
          <a:prstGeom prst="roundRect">
            <a:avLst>
              <a:gd name="adj" fmla="val 16667"/>
            </a:avLst>
          </a:prstGeom>
          <a:solidFill>
            <a:srgbClr val="3D85C6"/>
          </a:solidFill>
          <a:ln w="9525" cap="flat" cmpd="sng">
            <a:solidFill>
              <a:srgbClr val="0058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FFFFFF"/>
                </a:solidFill>
                <a:latin typeface="Arial"/>
                <a:ea typeface="Arial"/>
                <a:cs typeface="Arial"/>
                <a:sym typeface="Arial"/>
              </a:rPr>
              <a:t>Adatpiaci szereplők integrálása</a:t>
            </a:r>
            <a:endParaRPr sz="1200" b="0" i="0" u="none" strike="noStrike" cap="none">
              <a:solidFill>
                <a:srgbClr val="FFFFFF"/>
              </a:solidFill>
              <a:latin typeface="Arial"/>
              <a:ea typeface="Arial"/>
              <a:cs typeface="Arial"/>
              <a:sym typeface="Arial"/>
            </a:endParaRPr>
          </a:p>
        </p:txBody>
      </p:sp>
      <p:sp>
        <p:nvSpPr>
          <p:cNvPr id="246" name="Google Shape;246;p29"/>
          <p:cNvSpPr/>
          <p:nvPr/>
        </p:nvSpPr>
        <p:spPr>
          <a:xfrm>
            <a:off x="3029125" y="1659821"/>
            <a:ext cx="1471200" cy="3828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Közadat kataszter</a:t>
            </a:r>
            <a:endParaRPr sz="800" b="1" i="0" u="none" strike="noStrike" cap="none">
              <a:solidFill>
                <a:srgbClr val="000000"/>
              </a:solidFill>
              <a:latin typeface="Arial"/>
              <a:ea typeface="Arial"/>
              <a:cs typeface="Arial"/>
              <a:sym typeface="Arial"/>
            </a:endParaRPr>
          </a:p>
        </p:txBody>
      </p:sp>
      <p:sp>
        <p:nvSpPr>
          <p:cNvPr id="247" name="Google Shape;247;p29"/>
          <p:cNvSpPr/>
          <p:nvPr/>
        </p:nvSpPr>
        <p:spPr>
          <a:xfrm>
            <a:off x="4504475" y="1659544"/>
            <a:ext cx="1458000" cy="3828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Piaci alkalmazási esetek összegyűjtése</a:t>
            </a:r>
            <a:endParaRPr sz="800" b="1" i="0" u="none" strike="noStrike" cap="none">
              <a:solidFill>
                <a:srgbClr val="000000"/>
              </a:solidFill>
              <a:latin typeface="Arial"/>
              <a:ea typeface="Arial"/>
              <a:cs typeface="Arial"/>
              <a:sym typeface="Arial"/>
            </a:endParaRPr>
          </a:p>
        </p:txBody>
      </p:sp>
      <p:sp>
        <p:nvSpPr>
          <p:cNvPr id="248" name="Google Shape;248;p29"/>
          <p:cNvSpPr/>
          <p:nvPr/>
        </p:nvSpPr>
        <p:spPr>
          <a:xfrm>
            <a:off x="3039175" y="4178074"/>
            <a:ext cx="2922300" cy="382800"/>
          </a:xfrm>
          <a:prstGeom prst="roundRect">
            <a:avLst>
              <a:gd name="adj" fmla="val 16667"/>
            </a:avLst>
          </a:prstGeom>
          <a:solidFill>
            <a:srgbClr val="073763"/>
          </a:solidFill>
          <a:ln w="9525" cap="flat" cmpd="sng">
            <a:solidFill>
              <a:srgbClr val="0058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FFFFFF"/>
                </a:solidFill>
                <a:latin typeface="Arial"/>
                <a:ea typeface="Arial"/>
                <a:cs typeface="Arial"/>
                <a:sym typeface="Arial"/>
              </a:rPr>
              <a:t>Biztonságos és törvényes adatmegosztás keretezése </a:t>
            </a:r>
            <a:endParaRPr sz="1200" b="0" i="0" u="none" strike="noStrike" cap="none">
              <a:solidFill>
                <a:srgbClr val="FFFFFF"/>
              </a:solidFill>
              <a:latin typeface="Arial"/>
              <a:ea typeface="Arial"/>
              <a:cs typeface="Arial"/>
              <a:sym typeface="Arial"/>
            </a:endParaRPr>
          </a:p>
        </p:txBody>
      </p:sp>
      <p:sp>
        <p:nvSpPr>
          <p:cNvPr id="249" name="Google Shape;249;p29"/>
          <p:cNvSpPr/>
          <p:nvPr/>
        </p:nvSpPr>
        <p:spPr>
          <a:xfrm>
            <a:off x="3022822" y="3746031"/>
            <a:ext cx="1471200" cy="3828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Adatvagyon szabályozási környezet megalapozása</a:t>
            </a:r>
            <a:endParaRPr sz="800" b="1" i="0" u="none" strike="noStrike" cap="none">
              <a:solidFill>
                <a:srgbClr val="000000"/>
              </a:solidFill>
              <a:latin typeface="Arial"/>
              <a:ea typeface="Arial"/>
              <a:cs typeface="Arial"/>
              <a:sym typeface="Arial"/>
            </a:endParaRPr>
          </a:p>
        </p:txBody>
      </p:sp>
      <p:sp>
        <p:nvSpPr>
          <p:cNvPr id="250" name="Google Shape;250;p29"/>
          <p:cNvSpPr/>
          <p:nvPr/>
        </p:nvSpPr>
        <p:spPr>
          <a:xfrm>
            <a:off x="4498172" y="3746029"/>
            <a:ext cx="1458000" cy="3828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i="0" u="none" strike="noStrike" cap="none">
                <a:solidFill>
                  <a:srgbClr val="000000"/>
                </a:solidFill>
                <a:latin typeface="Arial"/>
                <a:ea typeface="Arial"/>
                <a:cs typeface="Arial"/>
                <a:sym typeface="Arial"/>
              </a:rPr>
              <a:t>GDPR kompatibilis ajánlások kialakítása</a:t>
            </a:r>
            <a:endParaRPr sz="800" b="1" i="0" u="none" strike="noStrike" cap="none">
              <a:solidFill>
                <a:srgbClr val="000000"/>
              </a:solidFill>
              <a:latin typeface="Arial"/>
              <a:ea typeface="Arial"/>
              <a:cs typeface="Arial"/>
              <a:sym typeface="Arial"/>
            </a:endParaRPr>
          </a:p>
        </p:txBody>
      </p:sp>
      <p:cxnSp>
        <p:nvCxnSpPr>
          <p:cNvPr id="251" name="Google Shape;251;p29"/>
          <p:cNvCxnSpPr>
            <a:stCxn id="245" idx="1"/>
            <a:endCxn id="252" idx="2"/>
          </p:cNvCxnSpPr>
          <p:nvPr/>
        </p:nvCxnSpPr>
        <p:spPr>
          <a:xfrm flipH="1">
            <a:off x="1781725" y="1469025"/>
            <a:ext cx="1247400" cy="1331700"/>
          </a:xfrm>
          <a:prstGeom prst="bentConnector3">
            <a:avLst>
              <a:gd name="adj1" fmla="val 119090"/>
            </a:avLst>
          </a:prstGeom>
          <a:noFill/>
          <a:ln w="9525" cap="flat" cmpd="sng">
            <a:solidFill>
              <a:schemeClr val="dk2"/>
            </a:solidFill>
            <a:prstDash val="solid"/>
            <a:round/>
            <a:headEnd type="none" w="sm" len="sm"/>
            <a:tailEnd type="triangle" w="med" len="med"/>
          </a:ln>
        </p:spPr>
      </p:cxnSp>
      <p:cxnSp>
        <p:nvCxnSpPr>
          <p:cNvPr id="253" name="Google Shape;253;p29"/>
          <p:cNvCxnSpPr>
            <a:endCxn id="238" idx="6"/>
          </p:cNvCxnSpPr>
          <p:nvPr/>
        </p:nvCxnSpPr>
        <p:spPr>
          <a:xfrm rot="-5400000" flipH="1">
            <a:off x="5815100" y="1263600"/>
            <a:ext cx="1613700" cy="1329000"/>
          </a:xfrm>
          <a:prstGeom prst="bentConnector4">
            <a:avLst>
              <a:gd name="adj1" fmla="val 21296"/>
              <a:gd name="adj2" fmla="val 117918"/>
            </a:avLst>
          </a:prstGeom>
          <a:noFill/>
          <a:ln w="9525" cap="flat" cmpd="sng">
            <a:solidFill>
              <a:schemeClr val="dk2"/>
            </a:solidFill>
            <a:prstDash val="solid"/>
            <a:round/>
            <a:headEnd type="none" w="sm" len="sm"/>
            <a:tailEnd type="triangle" w="med" len="med"/>
          </a:ln>
        </p:spPr>
      </p:cxnSp>
      <p:sp>
        <p:nvSpPr>
          <p:cNvPr id="252" name="Google Shape;252;p29"/>
          <p:cNvSpPr/>
          <p:nvPr/>
        </p:nvSpPr>
        <p:spPr>
          <a:xfrm>
            <a:off x="1781725" y="1874275"/>
            <a:ext cx="224100" cy="18528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29"/>
          <p:cNvSpPr/>
          <p:nvPr/>
        </p:nvSpPr>
        <p:spPr>
          <a:xfrm>
            <a:off x="1711313" y="1324413"/>
            <a:ext cx="1150200" cy="3360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Adatkínálat megteremtése</a:t>
            </a:r>
            <a:endParaRPr sz="800" b="0" i="0" u="none" strike="noStrike" cap="none">
              <a:solidFill>
                <a:srgbClr val="000000"/>
              </a:solidFill>
              <a:latin typeface="Arial"/>
              <a:ea typeface="Arial"/>
              <a:cs typeface="Arial"/>
              <a:sym typeface="Arial"/>
            </a:endParaRPr>
          </a:p>
        </p:txBody>
      </p:sp>
      <p:sp>
        <p:nvSpPr>
          <p:cNvPr id="255" name="Google Shape;255;p29"/>
          <p:cNvSpPr/>
          <p:nvPr/>
        </p:nvSpPr>
        <p:spPr>
          <a:xfrm>
            <a:off x="6200388" y="1324413"/>
            <a:ext cx="1150200" cy="336000"/>
          </a:xfrm>
          <a:prstGeom prst="rect">
            <a:avLst/>
          </a:prstGeom>
          <a:solidFill>
            <a:srgbClr val="CCCCCC"/>
          </a:solidFill>
          <a:ln>
            <a:noFill/>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Adatkereslet megteremtése</a:t>
            </a:r>
            <a:endParaRPr sz="800" b="0" i="0" u="none" strike="noStrike" cap="none">
              <a:solidFill>
                <a:srgbClr val="000000"/>
              </a:solidFill>
              <a:latin typeface="Arial"/>
              <a:ea typeface="Arial"/>
              <a:cs typeface="Arial"/>
              <a:sym typeface="Arial"/>
            </a:endParaRPr>
          </a:p>
        </p:txBody>
      </p:sp>
      <p:sp>
        <p:nvSpPr>
          <p:cNvPr id="256" name="Google Shape;256;p29"/>
          <p:cNvSpPr/>
          <p:nvPr/>
        </p:nvSpPr>
        <p:spPr>
          <a:xfrm>
            <a:off x="162850" y="1220500"/>
            <a:ext cx="1204200" cy="707700"/>
          </a:xfrm>
          <a:prstGeom prst="roundRect">
            <a:avLst>
              <a:gd name="adj" fmla="val 16667"/>
            </a:avLst>
          </a:prstGeom>
          <a:solidFill>
            <a:srgbClr val="3D85C6"/>
          </a:solidFill>
          <a:ln w="9525" cap="flat" cmpd="sng">
            <a:solidFill>
              <a:srgbClr val="0058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FFFFFF"/>
                </a:solidFill>
                <a:latin typeface="Arial"/>
                <a:ea typeface="Arial"/>
                <a:cs typeface="Arial"/>
                <a:sym typeface="Arial"/>
              </a:rPr>
              <a:t>Nemzeti Adatvagyon Ügynökség</a:t>
            </a:r>
            <a:endParaRPr sz="1200" b="0" i="0" u="none" strike="noStrike" cap="none">
              <a:solidFill>
                <a:srgbClr val="FFFFFF"/>
              </a:solidFill>
              <a:latin typeface="Arial"/>
              <a:ea typeface="Arial"/>
              <a:cs typeface="Arial"/>
              <a:sym typeface="Arial"/>
            </a:endParaRPr>
          </a:p>
        </p:txBody>
      </p:sp>
      <p:sp>
        <p:nvSpPr>
          <p:cNvPr id="257" name="Google Shape;257;p29"/>
          <p:cNvSpPr/>
          <p:nvPr/>
        </p:nvSpPr>
        <p:spPr>
          <a:xfrm>
            <a:off x="7677500" y="1220500"/>
            <a:ext cx="1204200" cy="707700"/>
          </a:xfrm>
          <a:prstGeom prst="roundRect">
            <a:avLst>
              <a:gd name="adj" fmla="val 16667"/>
            </a:avLst>
          </a:prstGeom>
          <a:solidFill>
            <a:srgbClr val="3D85C6"/>
          </a:solidFill>
          <a:ln w="9525" cap="flat" cmpd="sng">
            <a:solidFill>
              <a:srgbClr val="0058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FFFFFF"/>
                </a:solidFill>
                <a:latin typeface="Arial"/>
                <a:ea typeface="Arial"/>
                <a:cs typeface="Arial"/>
                <a:sym typeface="Arial"/>
              </a:rPr>
              <a:t>MI Koalíció</a:t>
            </a:r>
            <a:endParaRPr sz="1200" b="0" i="0" u="none" strike="noStrike" cap="none">
              <a:solidFill>
                <a:srgbClr val="FFFFFF"/>
              </a:solidFill>
              <a:latin typeface="Arial"/>
              <a:ea typeface="Arial"/>
              <a:cs typeface="Arial"/>
              <a:sym typeface="Arial"/>
            </a:endParaRPr>
          </a:p>
        </p:txBody>
      </p:sp>
      <p:sp>
        <p:nvSpPr>
          <p:cNvPr id="258" name="Google Shape;258;p29"/>
          <p:cNvSpPr/>
          <p:nvPr/>
        </p:nvSpPr>
        <p:spPr>
          <a:xfrm>
            <a:off x="3237169" y="3179921"/>
            <a:ext cx="2702700" cy="336000"/>
          </a:xfrm>
          <a:prstGeom prst="rect">
            <a:avLst/>
          </a:prstGeom>
          <a:solidFill>
            <a:srgbClr val="CCCCCC"/>
          </a:solidFill>
          <a:ln w="9525" cap="flat" cmpd="sng">
            <a:solidFill>
              <a:srgbClr val="FF0000"/>
            </a:solidFill>
            <a:prstDash val="solid"/>
            <a:round/>
            <a:headEnd type="none" w="sm" len="sm"/>
            <a:tailEnd type="none" w="sm" len="sm"/>
          </a:ln>
          <a:effectLst>
            <a:outerShdw blurRad="57150" dist="19050" dir="5400000" algn="bl" rotWithShape="0">
              <a:srgbClr val="000000">
                <a:alpha val="4941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hu-HU" sz="800" b="1" i="0" u="none" strike="noStrike" cap="none">
                <a:solidFill>
                  <a:srgbClr val="000000"/>
                </a:solidFill>
                <a:latin typeface="Arial"/>
                <a:ea typeface="Arial"/>
                <a:cs typeface="Arial"/>
                <a:sym typeface="Arial"/>
              </a:rPr>
              <a:t>Nem személyes vagy teljes mértékben anonimizált adatok</a:t>
            </a:r>
            <a:endParaRPr sz="800" b="0" i="0" u="none" strike="noStrike" cap="none">
              <a:solidFill>
                <a:srgbClr val="000000"/>
              </a:solidFill>
              <a:latin typeface="Arial"/>
              <a:ea typeface="Arial"/>
              <a:cs typeface="Arial"/>
              <a:sym typeface="Arial"/>
            </a:endParaRPr>
          </a:p>
        </p:txBody>
      </p:sp>
      <p:cxnSp>
        <p:nvCxnSpPr>
          <p:cNvPr id="259" name="Google Shape;259;p29"/>
          <p:cNvCxnSpPr>
            <a:stCxn id="250" idx="0"/>
            <a:endCxn id="258" idx="2"/>
          </p:cNvCxnSpPr>
          <p:nvPr/>
        </p:nvCxnSpPr>
        <p:spPr>
          <a:xfrm rot="10800000">
            <a:off x="4588472" y="3515929"/>
            <a:ext cx="638700" cy="230100"/>
          </a:xfrm>
          <a:prstGeom prst="straightConnector1">
            <a:avLst/>
          </a:prstGeom>
          <a:noFill/>
          <a:ln w="12700" cap="flat" cmpd="sng">
            <a:solidFill>
              <a:schemeClr val="lt1"/>
            </a:solidFill>
            <a:prstDash val="solid"/>
            <a:round/>
            <a:headEnd type="none" w="sm" len="sm"/>
            <a:tailEnd type="triangle" w="med" len="med"/>
          </a:ln>
        </p:spPr>
      </p:cxnSp>
      <p:cxnSp>
        <p:nvCxnSpPr>
          <p:cNvPr id="260" name="Google Shape;260;p29"/>
          <p:cNvCxnSpPr>
            <a:stCxn id="249" idx="0"/>
          </p:cNvCxnSpPr>
          <p:nvPr/>
        </p:nvCxnSpPr>
        <p:spPr>
          <a:xfrm rot="10800000" flipH="1">
            <a:off x="3758422" y="3519231"/>
            <a:ext cx="749400" cy="226800"/>
          </a:xfrm>
          <a:prstGeom prst="straightConnector1">
            <a:avLst/>
          </a:prstGeom>
          <a:noFill/>
          <a:ln w="12700" cap="flat" cmpd="sng">
            <a:solidFill>
              <a:schemeClr val="lt1"/>
            </a:solidFill>
            <a:prstDash val="solid"/>
            <a:round/>
            <a:headEnd type="none" w="sm" len="sm"/>
            <a:tailEnd type="triangle" w="med" len="med"/>
          </a:ln>
        </p:spPr>
      </p:cxnSp>
      <p:sp>
        <p:nvSpPr>
          <p:cNvPr id="261" name="Google Shape;261;p29"/>
          <p:cNvSpPr/>
          <p:nvPr/>
        </p:nvSpPr>
        <p:spPr>
          <a:xfrm>
            <a:off x="3099800" y="2793821"/>
            <a:ext cx="1471200" cy="3828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a:t>Közadatportál</a:t>
            </a:r>
            <a:endParaRPr sz="800" b="1" i="0" u="none" strike="noStrike" cap="none">
              <a:solidFill>
                <a:srgbClr val="000000"/>
              </a:solidFill>
              <a:latin typeface="Arial"/>
              <a:ea typeface="Arial"/>
              <a:cs typeface="Arial"/>
              <a:sym typeface="Arial"/>
            </a:endParaRPr>
          </a:p>
        </p:txBody>
      </p:sp>
      <p:sp>
        <p:nvSpPr>
          <p:cNvPr id="262" name="Google Shape;262;p29"/>
          <p:cNvSpPr/>
          <p:nvPr/>
        </p:nvSpPr>
        <p:spPr>
          <a:xfrm>
            <a:off x="4575150" y="2793544"/>
            <a:ext cx="1458000" cy="382800"/>
          </a:xfrm>
          <a:prstGeom prst="rect">
            <a:avLst/>
          </a:prstGeom>
          <a:solidFill>
            <a:srgbClr val="C9DAF8"/>
          </a:solidFill>
          <a:ln w="952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hu-HU" sz="800" b="1"/>
              <a:t>Adatpiac (datamarket.hu)</a:t>
            </a:r>
            <a:endParaRPr sz="800" b="1"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pic>
        <p:nvPicPr>
          <p:cNvPr id="267" name="Google Shape;267;p30"/>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268" name="Google Shape;268;p30"/>
          <p:cNvSpPr txBox="1">
            <a:spLocks noGrp="1"/>
          </p:cNvSpPr>
          <p:nvPr>
            <p:ph type="title"/>
          </p:nvPr>
        </p:nvSpPr>
        <p:spPr>
          <a:xfrm>
            <a:off x="0" y="0"/>
            <a:ext cx="9144000" cy="994200"/>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SzPts val="1400"/>
              <a:buNone/>
            </a:pPr>
            <a:r>
              <a:rPr lang="hu-HU" sz="2800"/>
              <a:t>MI Koalíció Adatpiac - Datamarket.hu</a:t>
            </a:r>
            <a:endParaRPr sz="2800"/>
          </a:p>
        </p:txBody>
      </p:sp>
      <p:pic>
        <p:nvPicPr>
          <p:cNvPr id="269" name="Google Shape;269;p30"/>
          <p:cNvPicPr preferRelativeResize="0"/>
          <p:nvPr/>
        </p:nvPicPr>
        <p:blipFill rotWithShape="1">
          <a:blip r:embed="rId4">
            <a:alphaModFix/>
          </a:blip>
          <a:srcRect/>
          <a:stretch/>
        </p:blipFill>
        <p:spPr>
          <a:xfrm>
            <a:off x="106446" y="697832"/>
            <a:ext cx="4699604" cy="3822198"/>
          </a:xfrm>
          <a:prstGeom prst="rect">
            <a:avLst/>
          </a:prstGeom>
          <a:noFill/>
          <a:ln>
            <a:noFill/>
          </a:ln>
        </p:spPr>
      </p:pic>
      <p:pic>
        <p:nvPicPr>
          <p:cNvPr id="270" name="Google Shape;270;p30"/>
          <p:cNvPicPr preferRelativeResize="0"/>
          <p:nvPr/>
        </p:nvPicPr>
        <p:blipFill rotWithShape="1">
          <a:blip r:embed="rId5">
            <a:alphaModFix/>
          </a:blip>
          <a:srcRect r="13934" b="5060"/>
          <a:stretch/>
        </p:blipFill>
        <p:spPr>
          <a:xfrm>
            <a:off x="4806050" y="955925"/>
            <a:ext cx="4337951" cy="4187577"/>
          </a:xfrm>
          <a:prstGeom prst="rect">
            <a:avLst/>
          </a:prstGeom>
          <a:noFill/>
          <a:ln>
            <a:noFill/>
          </a:ln>
        </p:spPr>
      </p:pic>
      <p:pic>
        <p:nvPicPr>
          <p:cNvPr id="271" name="Google Shape;271;p30"/>
          <p:cNvPicPr preferRelativeResize="0"/>
          <p:nvPr/>
        </p:nvPicPr>
        <p:blipFill rotWithShape="1">
          <a:blip r:embed="rId6">
            <a:alphaModFix/>
          </a:blip>
          <a:srcRect/>
          <a:stretch/>
        </p:blipFill>
        <p:spPr>
          <a:xfrm>
            <a:off x="2357187" y="3162885"/>
            <a:ext cx="2324100" cy="1162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5"/>
        <p:cNvGrpSpPr/>
        <p:nvPr/>
      </p:nvGrpSpPr>
      <p:grpSpPr>
        <a:xfrm>
          <a:off x="0" y="0"/>
          <a:ext cx="0" cy="0"/>
          <a:chOff x="0" y="0"/>
          <a:chExt cx="0" cy="0"/>
        </a:xfrm>
      </p:grpSpPr>
      <p:sp>
        <p:nvSpPr>
          <p:cNvPr id="276" name="Google Shape;276;p31"/>
          <p:cNvSpPr/>
          <p:nvPr/>
        </p:nvSpPr>
        <p:spPr>
          <a:xfrm>
            <a:off x="513225" y="772200"/>
            <a:ext cx="8084400" cy="799800"/>
          </a:xfrm>
          <a:prstGeom prst="trapezoid">
            <a:avLst>
              <a:gd name="adj" fmla="val 233983"/>
            </a:avLst>
          </a:prstGeom>
          <a:solidFill>
            <a:srgbClr val="FFFFFF"/>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1"/>
          <p:cNvSpPr txBox="1"/>
          <p:nvPr/>
        </p:nvSpPr>
        <p:spPr>
          <a:xfrm>
            <a:off x="513225" y="1579872"/>
            <a:ext cx="3859200" cy="2388900"/>
          </a:xfrm>
          <a:prstGeom prst="rect">
            <a:avLst/>
          </a:prstGeom>
          <a:solidFill>
            <a:srgbClr val="F3F3F3"/>
          </a:solidFill>
          <a:ln w="9525" cap="flat" cmpd="sng">
            <a:solidFill>
              <a:schemeClr val="dk2"/>
            </a:solidFill>
            <a:prstDash val="dash"/>
            <a:round/>
            <a:headEnd type="none" w="sm" len="sm"/>
            <a:tailEnd type="none" w="sm" len="sm"/>
          </a:ln>
        </p:spPr>
        <p:txBody>
          <a:bodyPr spcFirstLastPara="1" wrap="square" lIns="18000" tIns="18000" rIns="18000" bIns="18000" anchor="t" anchorCtr="0">
            <a:noAutofit/>
          </a:bodyPr>
          <a:lstStyle/>
          <a:p>
            <a:pPr marL="0" lvl="0" indent="0" algn="ctr" rtl="0">
              <a:spcBef>
                <a:spcPts val="0"/>
              </a:spcBef>
              <a:spcAft>
                <a:spcPts val="0"/>
              </a:spcAft>
              <a:buClr>
                <a:schemeClr val="dk1"/>
              </a:buClr>
              <a:buSzPts val="1100"/>
              <a:buFont typeface="Arial"/>
              <a:buNone/>
            </a:pPr>
            <a:r>
              <a:rPr lang="hu-HU" sz="800" b="1"/>
              <a:t>Adatvagyon szabályozási környezet</a:t>
            </a:r>
            <a:endParaRPr sz="800"/>
          </a:p>
        </p:txBody>
      </p:sp>
      <p:sp>
        <p:nvSpPr>
          <p:cNvPr id="278" name="Google Shape;278;p31"/>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Szabályozás és etikai keretek</a:t>
            </a:r>
            <a:endParaRPr sz="2400" b="0" i="0" u="none" strike="noStrike" cap="none">
              <a:solidFill>
                <a:schemeClr val="dk1"/>
              </a:solidFill>
              <a:latin typeface="Arial"/>
              <a:ea typeface="Arial"/>
              <a:cs typeface="Arial"/>
              <a:sym typeface="Arial"/>
            </a:endParaRPr>
          </a:p>
        </p:txBody>
      </p:sp>
      <p:sp>
        <p:nvSpPr>
          <p:cNvPr id="279" name="Google Shape;279;p31"/>
          <p:cNvSpPr txBox="1"/>
          <p:nvPr/>
        </p:nvSpPr>
        <p:spPr>
          <a:xfrm>
            <a:off x="2521394" y="1773522"/>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Közadatok</a:t>
            </a:r>
            <a:endParaRPr sz="800"/>
          </a:p>
        </p:txBody>
      </p:sp>
      <p:sp>
        <p:nvSpPr>
          <p:cNvPr id="280" name="Google Shape;280;p31"/>
          <p:cNvSpPr txBox="1"/>
          <p:nvPr/>
        </p:nvSpPr>
        <p:spPr>
          <a:xfrm>
            <a:off x="867538" y="3394472"/>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Nemzeti Adatvagyon Ügynökség</a:t>
            </a:r>
            <a:endParaRPr sz="800"/>
          </a:p>
        </p:txBody>
      </p:sp>
      <p:sp>
        <p:nvSpPr>
          <p:cNvPr id="281" name="Google Shape;281;p31"/>
          <p:cNvSpPr txBox="1"/>
          <p:nvPr/>
        </p:nvSpPr>
        <p:spPr>
          <a:xfrm>
            <a:off x="2521425" y="3394472"/>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Adatpiaci szabályrendszer</a:t>
            </a:r>
            <a:endParaRPr sz="800"/>
          </a:p>
        </p:txBody>
      </p:sp>
      <p:grpSp>
        <p:nvGrpSpPr>
          <p:cNvPr id="282" name="Google Shape;282;p31"/>
          <p:cNvGrpSpPr/>
          <p:nvPr/>
        </p:nvGrpSpPr>
        <p:grpSpPr>
          <a:xfrm>
            <a:off x="867327" y="1773522"/>
            <a:ext cx="1510625" cy="1531125"/>
            <a:chOff x="1629327" y="1193525"/>
            <a:chExt cx="1510625" cy="1531125"/>
          </a:xfrm>
        </p:grpSpPr>
        <p:sp>
          <p:nvSpPr>
            <p:cNvPr id="283" name="Google Shape;283;p31"/>
            <p:cNvSpPr txBox="1"/>
            <p:nvPr/>
          </p:nvSpPr>
          <p:spPr>
            <a:xfrm>
              <a:off x="1629744" y="1193525"/>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Adatvagyon kerettörvény</a:t>
              </a:r>
              <a:endParaRPr sz="800"/>
            </a:p>
          </p:txBody>
        </p:sp>
        <p:sp>
          <p:nvSpPr>
            <p:cNvPr id="284" name="Google Shape;284;p31"/>
            <p:cNvSpPr txBox="1"/>
            <p:nvPr/>
          </p:nvSpPr>
          <p:spPr>
            <a:xfrm>
              <a:off x="1629750" y="170412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Az “adat” jogintézményesítése</a:t>
              </a:r>
              <a:endParaRPr sz="700"/>
            </a:p>
          </p:txBody>
        </p:sp>
        <p:sp>
          <p:nvSpPr>
            <p:cNvPr id="285" name="Google Shape;285;p31"/>
            <p:cNvSpPr txBox="1"/>
            <p:nvPr/>
          </p:nvSpPr>
          <p:spPr>
            <a:xfrm>
              <a:off x="1629752" y="195912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solidFill>
                    <a:schemeClr val="dk1"/>
                  </a:solidFill>
                </a:rPr>
                <a:t>Magánjogi eszköztár (felelősség, hasznosítási jogcímek, stb.)</a:t>
              </a:r>
              <a:endParaRPr sz="700"/>
            </a:p>
          </p:txBody>
        </p:sp>
        <p:sp>
          <p:nvSpPr>
            <p:cNvPr id="286" name="Google Shape;286;p31"/>
            <p:cNvSpPr txBox="1"/>
            <p:nvPr/>
          </p:nvSpPr>
          <p:spPr>
            <a:xfrm>
              <a:off x="1629752" y="221412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Vagyonosítás</a:t>
              </a:r>
              <a:endParaRPr sz="700"/>
            </a:p>
          </p:txBody>
        </p:sp>
        <p:sp>
          <p:nvSpPr>
            <p:cNvPr id="287" name="Google Shape;287;p31"/>
            <p:cNvSpPr txBox="1"/>
            <p:nvPr/>
          </p:nvSpPr>
          <p:spPr>
            <a:xfrm>
              <a:off x="1629327" y="2469650"/>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Fogalmi készlet kiépítése</a:t>
              </a:r>
              <a:endParaRPr sz="700"/>
            </a:p>
          </p:txBody>
        </p:sp>
      </p:grpSp>
      <p:sp>
        <p:nvSpPr>
          <p:cNvPr id="288" name="Google Shape;288;p31"/>
          <p:cNvSpPr txBox="1"/>
          <p:nvPr/>
        </p:nvSpPr>
        <p:spPr>
          <a:xfrm>
            <a:off x="2521402" y="2284122"/>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PsI irányelv implementációja</a:t>
            </a:r>
            <a:endParaRPr sz="700"/>
          </a:p>
        </p:txBody>
      </p:sp>
      <p:sp>
        <p:nvSpPr>
          <p:cNvPr id="289" name="Google Shape;289;p31"/>
          <p:cNvSpPr txBox="1"/>
          <p:nvPr/>
        </p:nvSpPr>
        <p:spPr>
          <a:xfrm>
            <a:off x="4739400" y="1579872"/>
            <a:ext cx="3859200" cy="2388900"/>
          </a:xfrm>
          <a:prstGeom prst="rect">
            <a:avLst/>
          </a:prstGeom>
          <a:solidFill>
            <a:srgbClr val="F3F3F3"/>
          </a:solidFill>
          <a:ln w="9525" cap="flat" cmpd="sng">
            <a:solidFill>
              <a:schemeClr val="dk2"/>
            </a:solidFill>
            <a:prstDash val="dash"/>
            <a:round/>
            <a:headEnd type="none" w="sm" len="sm"/>
            <a:tailEnd type="none" w="sm" len="sm"/>
          </a:ln>
        </p:spPr>
        <p:txBody>
          <a:bodyPr spcFirstLastPara="1" wrap="square" lIns="18000" tIns="18000" rIns="18000" bIns="18000" anchor="t" anchorCtr="0">
            <a:noAutofit/>
          </a:bodyPr>
          <a:lstStyle/>
          <a:p>
            <a:pPr marL="0" lvl="0" indent="0" algn="ctr" rtl="0">
              <a:spcBef>
                <a:spcPts val="0"/>
              </a:spcBef>
              <a:spcAft>
                <a:spcPts val="0"/>
              </a:spcAft>
              <a:buClr>
                <a:schemeClr val="dk1"/>
              </a:buClr>
              <a:buSzPts val="1100"/>
              <a:buFont typeface="Arial"/>
              <a:buNone/>
            </a:pPr>
            <a:r>
              <a:rPr lang="hu-HU" sz="800" b="1"/>
              <a:t>MI szabályozási környezet</a:t>
            </a:r>
            <a:endParaRPr sz="800"/>
          </a:p>
        </p:txBody>
      </p:sp>
      <p:sp>
        <p:nvSpPr>
          <p:cNvPr id="290" name="Google Shape;290;p31"/>
          <p:cNvSpPr txBox="1"/>
          <p:nvPr/>
        </p:nvSpPr>
        <p:spPr>
          <a:xfrm>
            <a:off x="5042019" y="2184125"/>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Hazai szabályozási környezet fejlesztése</a:t>
            </a:r>
            <a:endParaRPr sz="800"/>
          </a:p>
        </p:txBody>
      </p:sp>
      <p:grpSp>
        <p:nvGrpSpPr>
          <p:cNvPr id="291" name="Google Shape;291;p31"/>
          <p:cNvGrpSpPr/>
          <p:nvPr/>
        </p:nvGrpSpPr>
        <p:grpSpPr>
          <a:xfrm>
            <a:off x="5042025" y="2698325"/>
            <a:ext cx="1510202" cy="765000"/>
            <a:chOff x="1629750" y="1704125"/>
            <a:chExt cx="1510202" cy="765000"/>
          </a:xfrm>
        </p:grpSpPr>
        <p:sp>
          <p:nvSpPr>
            <p:cNvPr id="292" name="Google Shape;292;p31"/>
            <p:cNvSpPr txBox="1"/>
            <p:nvPr/>
          </p:nvSpPr>
          <p:spPr>
            <a:xfrm>
              <a:off x="1629750" y="170412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Felelősség</a:t>
              </a:r>
              <a:endParaRPr sz="700"/>
            </a:p>
          </p:txBody>
        </p:sp>
        <p:sp>
          <p:nvSpPr>
            <p:cNvPr id="293" name="Google Shape;293;p31"/>
            <p:cNvSpPr txBox="1"/>
            <p:nvPr/>
          </p:nvSpPr>
          <p:spPr>
            <a:xfrm>
              <a:off x="1629752" y="195912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solidFill>
                    <a:schemeClr val="dk1"/>
                  </a:solidFill>
                </a:rPr>
                <a:t>Nyilvántartás, technológiai személy</a:t>
              </a:r>
              <a:endParaRPr sz="700"/>
            </a:p>
          </p:txBody>
        </p:sp>
        <p:sp>
          <p:nvSpPr>
            <p:cNvPr id="294" name="Google Shape;294;p31"/>
            <p:cNvSpPr txBox="1"/>
            <p:nvPr/>
          </p:nvSpPr>
          <p:spPr>
            <a:xfrm>
              <a:off x="1629752" y="221412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Iparági szabályok, fejlesztések támogatása</a:t>
              </a:r>
              <a:endParaRPr sz="700"/>
            </a:p>
          </p:txBody>
        </p:sp>
      </p:grpSp>
      <p:sp>
        <p:nvSpPr>
          <p:cNvPr id="295" name="Google Shape;295;p31"/>
          <p:cNvSpPr txBox="1"/>
          <p:nvPr/>
        </p:nvSpPr>
        <p:spPr>
          <a:xfrm>
            <a:off x="6696769" y="2184125"/>
            <a:ext cx="1510200" cy="514200"/>
          </a:xfrm>
          <a:prstGeom prst="rect">
            <a:avLst/>
          </a:prstGeom>
          <a:solidFill>
            <a:srgbClr val="C9DAF8"/>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EU-s szabályok</a:t>
            </a:r>
            <a:endParaRPr sz="800"/>
          </a:p>
        </p:txBody>
      </p:sp>
      <p:grpSp>
        <p:nvGrpSpPr>
          <p:cNvPr id="296" name="Google Shape;296;p31"/>
          <p:cNvGrpSpPr/>
          <p:nvPr/>
        </p:nvGrpSpPr>
        <p:grpSpPr>
          <a:xfrm>
            <a:off x="6696564" y="2702038"/>
            <a:ext cx="1510625" cy="764515"/>
            <a:chOff x="1629327" y="1704125"/>
            <a:chExt cx="1510625" cy="764515"/>
          </a:xfrm>
        </p:grpSpPr>
        <p:sp>
          <p:nvSpPr>
            <p:cNvPr id="297" name="Google Shape;297;p31"/>
            <p:cNvSpPr txBox="1"/>
            <p:nvPr/>
          </p:nvSpPr>
          <p:spPr>
            <a:xfrm>
              <a:off x="1629750" y="170412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Monitoring, javaslatok</a:t>
              </a:r>
              <a:endParaRPr sz="700"/>
            </a:p>
          </p:txBody>
        </p:sp>
        <p:sp>
          <p:nvSpPr>
            <p:cNvPr id="298" name="Google Shape;298;p31"/>
            <p:cNvSpPr txBox="1"/>
            <p:nvPr/>
          </p:nvSpPr>
          <p:spPr>
            <a:xfrm>
              <a:off x="1629752" y="1958115"/>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Termékfelelősség</a:t>
              </a:r>
              <a:endParaRPr sz="700"/>
            </a:p>
          </p:txBody>
        </p:sp>
        <p:sp>
          <p:nvSpPr>
            <p:cNvPr id="299" name="Google Shape;299;p31"/>
            <p:cNvSpPr txBox="1"/>
            <p:nvPr/>
          </p:nvSpPr>
          <p:spPr>
            <a:xfrm>
              <a:off x="1629327" y="2213640"/>
              <a:ext cx="15102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Versenyjog</a:t>
              </a:r>
              <a:endParaRPr sz="700"/>
            </a:p>
          </p:txBody>
        </p:sp>
      </p:grpSp>
      <p:sp>
        <p:nvSpPr>
          <p:cNvPr id="300" name="Google Shape;300;p31"/>
          <p:cNvSpPr txBox="1"/>
          <p:nvPr/>
        </p:nvSpPr>
        <p:spPr>
          <a:xfrm>
            <a:off x="2403267" y="4105550"/>
            <a:ext cx="4318800" cy="5142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Jogi támogatás a stratégiai pillérek számára</a:t>
            </a:r>
            <a:endParaRPr sz="800"/>
          </a:p>
          <a:p>
            <a:pPr marL="0" lvl="0" indent="0" algn="ctr" rtl="0">
              <a:spcBef>
                <a:spcPts val="0"/>
              </a:spcBef>
              <a:spcAft>
                <a:spcPts val="0"/>
              </a:spcAft>
              <a:buNone/>
            </a:pPr>
            <a:r>
              <a:rPr lang="hu-HU" sz="800"/>
              <a:t>(Adatgazdaság beindítása, Alkalmazások ösztönzése, Infrastruktúra fejlesztése)</a:t>
            </a:r>
            <a:endParaRPr sz="800"/>
          </a:p>
        </p:txBody>
      </p:sp>
      <p:sp>
        <p:nvSpPr>
          <p:cNvPr id="301" name="Google Shape;301;p31"/>
          <p:cNvSpPr/>
          <p:nvPr/>
        </p:nvSpPr>
        <p:spPr>
          <a:xfrm rot="5400000">
            <a:off x="1441516" y="4016400"/>
            <a:ext cx="532800" cy="514200"/>
          </a:xfrm>
          <a:prstGeom prst="bentUpArrow">
            <a:avLst>
              <a:gd name="adj1" fmla="val 25000"/>
              <a:gd name="adj2" fmla="val 25000"/>
              <a:gd name="adj3" fmla="val 25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1"/>
          <p:cNvSpPr/>
          <p:nvPr/>
        </p:nvSpPr>
        <p:spPr>
          <a:xfrm rot="-5400000" flipH="1">
            <a:off x="7151016" y="4016400"/>
            <a:ext cx="532800" cy="514200"/>
          </a:xfrm>
          <a:prstGeom prst="bentUpArrow">
            <a:avLst>
              <a:gd name="adj1" fmla="val 25000"/>
              <a:gd name="adj2" fmla="val 25000"/>
              <a:gd name="adj3" fmla="val 25000"/>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1"/>
          <p:cNvSpPr txBox="1"/>
          <p:nvPr/>
        </p:nvSpPr>
        <p:spPr>
          <a:xfrm>
            <a:off x="2392550" y="772200"/>
            <a:ext cx="4318800" cy="297600"/>
          </a:xfrm>
          <a:prstGeom prst="rect">
            <a:avLst/>
          </a:prstGeom>
          <a:solidFill>
            <a:srgbClr val="F3F3F3"/>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800" b="1"/>
              <a:t>Etikai Kódex </a:t>
            </a:r>
            <a:endParaRPr sz="800" b="1"/>
          </a:p>
          <a:p>
            <a:pPr marL="0" lvl="0" indent="0" algn="ctr" rtl="0">
              <a:spcBef>
                <a:spcPts val="0"/>
              </a:spcBef>
              <a:spcAft>
                <a:spcPts val="0"/>
              </a:spcAft>
              <a:buNone/>
            </a:pPr>
            <a:r>
              <a:rPr lang="hu-HU" sz="800"/>
              <a:t>(Magyarország MI iparának etikai keretrendszerének kidolgozása)</a:t>
            </a:r>
            <a:endParaRPr sz="800"/>
          </a:p>
        </p:txBody>
      </p:sp>
      <p:sp>
        <p:nvSpPr>
          <p:cNvPr id="304" name="Google Shape;304;p31"/>
          <p:cNvSpPr txBox="1"/>
          <p:nvPr/>
        </p:nvSpPr>
        <p:spPr>
          <a:xfrm>
            <a:off x="2392549" y="1069800"/>
            <a:ext cx="21663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Nemzetközi standardok</a:t>
            </a:r>
            <a:endParaRPr sz="700"/>
          </a:p>
        </p:txBody>
      </p:sp>
      <p:sp>
        <p:nvSpPr>
          <p:cNvPr id="305" name="Google Shape;305;p31"/>
          <p:cNvSpPr txBox="1"/>
          <p:nvPr/>
        </p:nvSpPr>
        <p:spPr>
          <a:xfrm>
            <a:off x="4544048" y="1069800"/>
            <a:ext cx="2166300" cy="255000"/>
          </a:xfrm>
          <a:prstGeom prst="rect">
            <a:avLst/>
          </a:prstGeom>
          <a:solidFill>
            <a:srgbClr val="FFFFFF"/>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hu-HU" sz="700"/>
              <a:t>Hazai sajátosságok</a:t>
            </a:r>
            <a:endParaRPr sz="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9"/>
        <p:cNvGrpSpPr/>
        <p:nvPr/>
      </p:nvGrpSpPr>
      <p:grpSpPr>
        <a:xfrm>
          <a:off x="0" y="0"/>
          <a:ext cx="0" cy="0"/>
          <a:chOff x="0" y="0"/>
          <a:chExt cx="0" cy="0"/>
        </a:xfrm>
      </p:grpSpPr>
      <p:sp>
        <p:nvSpPr>
          <p:cNvPr id="310" name="Google Shape;310;p32"/>
          <p:cNvSpPr txBox="1"/>
          <p:nvPr/>
        </p:nvSpPr>
        <p:spPr>
          <a:xfrm>
            <a:off x="433200" y="2332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a:solidFill>
                  <a:schemeClr val="dk1"/>
                </a:solidFill>
              </a:rPr>
              <a:t>Infrastruktúra fejlesztés</a:t>
            </a:r>
            <a:endParaRPr sz="2400" b="0" i="0" u="none" strike="noStrike" cap="none">
              <a:solidFill>
                <a:schemeClr val="dk1"/>
              </a:solidFill>
              <a:latin typeface="Arial"/>
              <a:ea typeface="Arial"/>
              <a:cs typeface="Arial"/>
              <a:sym typeface="Arial"/>
            </a:endParaRPr>
          </a:p>
        </p:txBody>
      </p:sp>
      <p:sp>
        <p:nvSpPr>
          <p:cNvPr id="311" name="Google Shape;311;p32"/>
          <p:cNvSpPr txBox="1"/>
          <p:nvPr/>
        </p:nvSpPr>
        <p:spPr>
          <a:xfrm>
            <a:off x="1725798" y="3907749"/>
            <a:ext cx="6917400" cy="5439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900" b="1">
                <a:solidFill>
                  <a:srgbClr val="FFFFFF"/>
                </a:solidFill>
              </a:rPr>
              <a:t>Széleskörű stratégiai pillérek alapinfrastruktúrájának biztosítása</a:t>
            </a:r>
            <a:endParaRPr sz="900" b="1">
              <a:solidFill>
                <a:srgbClr val="FFFFFF"/>
              </a:solidFill>
            </a:endParaRPr>
          </a:p>
          <a:p>
            <a:pPr marL="0" lvl="0" indent="0" algn="ctr" rtl="0">
              <a:spcBef>
                <a:spcPts val="0"/>
              </a:spcBef>
              <a:spcAft>
                <a:spcPts val="0"/>
              </a:spcAft>
              <a:buNone/>
            </a:pPr>
            <a:r>
              <a:rPr lang="hu-HU" sz="700">
                <a:solidFill>
                  <a:srgbClr val="FFFFFF"/>
                </a:solidFill>
              </a:rPr>
              <a:t>(kiemelt fókuszban a K+F+I és az Adatgazdaság beindítása)</a:t>
            </a:r>
            <a:endParaRPr sz="700">
              <a:solidFill>
                <a:srgbClr val="FFFFFF"/>
              </a:solidFill>
            </a:endParaRPr>
          </a:p>
        </p:txBody>
      </p:sp>
      <p:sp>
        <p:nvSpPr>
          <p:cNvPr id="312" name="Google Shape;312;p32"/>
          <p:cNvSpPr txBox="1"/>
          <p:nvPr/>
        </p:nvSpPr>
        <p:spPr>
          <a:xfrm>
            <a:off x="4246031" y="1131425"/>
            <a:ext cx="1888200" cy="821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None/>
            </a:pPr>
            <a:r>
              <a:rPr lang="hu-HU" sz="700" b="1">
                <a:solidFill>
                  <a:srgbClr val="FFFFFF"/>
                </a:solidFill>
              </a:rPr>
              <a:t>Létrejövő infrastruktúra hosszú távú fenntartása / </a:t>
            </a:r>
            <a:endParaRPr sz="700" b="1">
              <a:solidFill>
                <a:srgbClr val="FFFFFF"/>
              </a:solidFill>
            </a:endParaRPr>
          </a:p>
          <a:p>
            <a:pPr marL="0" lvl="0" indent="0" algn="ctr" rtl="0">
              <a:spcBef>
                <a:spcPts val="0"/>
              </a:spcBef>
              <a:spcAft>
                <a:spcPts val="0"/>
              </a:spcAft>
              <a:buNone/>
            </a:pPr>
            <a:r>
              <a:rPr lang="hu-HU" sz="700" b="1">
                <a:solidFill>
                  <a:srgbClr val="FFFFFF"/>
                </a:solidFill>
              </a:rPr>
              <a:t>naprakészen tartása</a:t>
            </a:r>
            <a:endParaRPr sz="700">
              <a:solidFill>
                <a:srgbClr val="FFFFFF"/>
              </a:solidFill>
            </a:endParaRPr>
          </a:p>
        </p:txBody>
      </p:sp>
      <p:sp>
        <p:nvSpPr>
          <p:cNvPr id="313" name="Google Shape;313;p32"/>
          <p:cNvSpPr txBox="1"/>
          <p:nvPr/>
        </p:nvSpPr>
        <p:spPr>
          <a:xfrm>
            <a:off x="6325242" y="1131425"/>
            <a:ext cx="2317800" cy="8211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Clr>
                <a:schemeClr val="dk1"/>
              </a:buClr>
              <a:buSzPts val="1100"/>
              <a:buFont typeface="Arial"/>
              <a:buNone/>
            </a:pPr>
            <a:r>
              <a:rPr lang="hu-HU" sz="700" b="1">
                <a:solidFill>
                  <a:schemeClr val="dk1"/>
                </a:solidFill>
              </a:rPr>
              <a:t>Virtuális infrastruktúra:</a:t>
            </a:r>
            <a:endParaRPr sz="700" b="1">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pl. Specifikus adatkészletek</a:t>
            </a:r>
            <a:endParaRPr sz="700">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Általánosan kifejlesztett lokális modellek</a:t>
            </a:r>
            <a:endParaRPr sz="700"/>
          </a:p>
        </p:txBody>
      </p:sp>
      <p:cxnSp>
        <p:nvCxnSpPr>
          <p:cNvPr id="314" name="Google Shape;314;p32"/>
          <p:cNvCxnSpPr>
            <a:stCxn id="312" idx="3"/>
            <a:endCxn id="313" idx="1"/>
          </p:cNvCxnSpPr>
          <p:nvPr/>
        </p:nvCxnSpPr>
        <p:spPr>
          <a:xfrm>
            <a:off x="6134231" y="1541975"/>
            <a:ext cx="191100" cy="0"/>
          </a:xfrm>
          <a:prstGeom prst="straightConnector1">
            <a:avLst/>
          </a:prstGeom>
          <a:noFill/>
          <a:ln w="9525" cap="flat" cmpd="sng">
            <a:solidFill>
              <a:schemeClr val="dk2"/>
            </a:solidFill>
            <a:prstDash val="dot"/>
            <a:round/>
            <a:headEnd type="none" w="med" len="med"/>
            <a:tailEnd type="triangle" w="med" len="med"/>
          </a:ln>
        </p:spPr>
      </p:cxnSp>
      <p:sp>
        <p:nvSpPr>
          <p:cNvPr id="315" name="Google Shape;315;p32"/>
          <p:cNvSpPr txBox="1"/>
          <p:nvPr/>
        </p:nvSpPr>
        <p:spPr>
          <a:xfrm>
            <a:off x="294000" y="3907748"/>
            <a:ext cx="1357500" cy="5439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a:t>Átfogó cél</a:t>
            </a:r>
            <a:endParaRPr sz="800" b="0" i="0" u="none" strike="noStrike" cap="none">
              <a:solidFill>
                <a:srgbClr val="000000"/>
              </a:solidFill>
              <a:latin typeface="Arial"/>
              <a:ea typeface="Arial"/>
              <a:cs typeface="Arial"/>
              <a:sym typeface="Arial"/>
            </a:endParaRPr>
          </a:p>
        </p:txBody>
      </p:sp>
      <p:sp>
        <p:nvSpPr>
          <p:cNvPr id="316" name="Google Shape;316;p32"/>
          <p:cNvSpPr txBox="1"/>
          <p:nvPr/>
        </p:nvSpPr>
        <p:spPr>
          <a:xfrm>
            <a:off x="1725799" y="1131425"/>
            <a:ext cx="2308200" cy="821100"/>
          </a:xfrm>
          <a:prstGeom prst="rect">
            <a:avLst/>
          </a:prstGeom>
          <a:solidFill>
            <a:srgbClr val="FFFFFF"/>
          </a:solidFill>
          <a:ln w="9525" cap="flat" cmpd="sng">
            <a:solidFill>
              <a:schemeClr val="dk2"/>
            </a:solidFill>
            <a:prstDash val="dot"/>
            <a:round/>
            <a:headEnd type="none" w="sm" len="sm"/>
            <a:tailEnd type="none" w="sm" len="sm"/>
          </a:ln>
          <a:effectLst>
            <a:outerShdw blurRad="57150" dist="19050" dir="5400000" algn="bl" rotWithShape="0">
              <a:srgbClr val="000000">
                <a:alpha val="50000"/>
              </a:srgbClr>
            </a:outerShdw>
          </a:effectLst>
        </p:spPr>
        <p:txBody>
          <a:bodyPr spcFirstLastPara="1" wrap="square" lIns="91425" tIns="90000" rIns="91425" bIns="91425" anchor="ctr" anchorCtr="0">
            <a:noAutofit/>
          </a:bodyPr>
          <a:lstStyle/>
          <a:p>
            <a:pPr marL="0" lvl="0" indent="0" algn="ctr" rtl="0">
              <a:spcBef>
                <a:spcPts val="0"/>
              </a:spcBef>
              <a:spcAft>
                <a:spcPts val="0"/>
              </a:spcAft>
              <a:buClr>
                <a:schemeClr val="dk1"/>
              </a:buClr>
              <a:buSzPts val="1100"/>
              <a:buFont typeface="Arial"/>
              <a:buNone/>
            </a:pPr>
            <a:r>
              <a:rPr lang="hu-HU" sz="700" b="1">
                <a:solidFill>
                  <a:schemeClr val="dk1"/>
                </a:solidFill>
              </a:rPr>
              <a:t>Fizikai infrastruktúra (klasszikus értelemben vett):</a:t>
            </a:r>
            <a:endParaRPr sz="700" b="1">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pl. High Performance Computing</a:t>
            </a:r>
            <a:endParaRPr sz="700">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Adatokhoz szükséges tárkapacitás</a:t>
            </a:r>
            <a:endParaRPr sz="700">
              <a:solidFill>
                <a:schemeClr val="dk1"/>
              </a:solidFill>
            </a:endParaRPr>
          </a:p>
          <a:p>
            <a:pPr marL="0" lvl="0" indent="0" algn="ctr" rtl="0">
              <a:spcBef>
                <a:spcPts val="0"/>
              </a:spcBef>
              <a:spcAft>
                <a:spcPts val="0"/>
              </a:spcAft>
              <a:buClr>
                <a:schemeClr val="dk1"/>
              </a:buClr>
              <a:buSzPts val="1100"/>
              <a:buFont typeface="Arial"/>
              <a:buNone/>
            </a:pPr>
            <a:r>
              <a:rPr lang="hu-HU" sz="700">
                <a:solidFill>
                  <a:schemeClr val="dk1"/>
                </a:solidFill>
              </a:rPr>
              <a:t> Célhardverek (ld. Transzformatív projektek igénye)</a:t>
            </a:r>
            <a:endParaRPr sz="700" b="1"/>
          </a:p>
        </p:txBody>
      </p:sp>
      <p:cxnSp>
        <p:nvCxnSpPr>
          <p:cNvPr id="317" name="Google Shape;317;p32"/>
          <p:cNvCxnSpPr>
            <a:stCxn id="316" idx="3"/>
            <a:endCxn id="312" idx="1"/>
          </p:cNvCxnSpPr>
          <p:nvPr/>
        </p:nvCxnSpPr>
        <p:spPr>
          <a:xfrm>
            <a:off x="4033999" y="1541975"/>
            <a:ext cx="212100" cy="0"/>
          </a:xfrm>
          <a:prstGeom prst="straightConnector1">
            <a:avLst/>
          </a:prstGeom>
          <a:noFill/>
          <a:ln w="9525" cap="flat" cmpd="sng">
            <a:solidFill>
              <a:schemeClr val="dk2"/>
            </a:solidFill>
            <a:prstDash val="dot"/>
            <a:round/>
            <a:headEnd type="triangle" w="med" len="med"/>
            <a:tailEnd type="none" w="med" len="med"/>
          </a:ln>
        </p:spPr>
      </p:cxnSp>
      <p:sp>
        <p:nvSpPr>
          <p:cNvPr id="318" name="Google Shape;318;p32"/>
          <p:cNvSpPr txBox="1"/>
          <p:nvPr/>
        </p:nvSpPr>
        <p:spPr>
          <a:xfrm>
            <a:off x="294000" y="2640373"/>
            <a:ext cx="1357500" cy="5439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a:t>Intézmények, </a:t>
            </a:r>
            <a:endParaRPr sz="800"/>
          </a:p>
          <a:p>
            <a:pPr marL="0" marR="0" lvl="0" indent="0" algn="ctr" rtl="0">
              <a:lnSpc>
                <a:spcPct val="100000"/>
              </a:lnSpc>
              <a:spcBef>
                <a:spcPts val="0"/>
              </a:spcBef>
              <a:spcAft>
                <a:spcPts val="0"/>
              </a:spcAft>
              <a:buClr>
                <a:srgbClr val="000000"/>
              </a:buClr>
              <a:buSzPts val="1100"/>
              <a:buFont typeface="Arial"/>
              <a:buNone/>
            </a:pPr>
            <a:r>
              <a:rPr lang="hu-HU" sz="800"/>
              <a:t>szervezetek </a:t>
            </a:r>
            <a:endParaRPr sz="800" b="0" i="0" u="none" strike="noStrike" cap="none">
              <a:solidFill>
                <a:srgbClr val="000000"/>
              </a:solidFill>
              <a:latin typeface="Arial"/>
              <a:ea typeface="Arial"/>
              <a:cs typeface="Arial"/>
              <a:sym typeface="Arial"/>
            </a:endParaRPr>
          </a:p>
        </p:txBody>
      </p:sp>
      <p:sp>
        <p:nvSpPr>
          <p:cNvPr id="319" name="Google Shape;319;p32"/>
          <p:cNvSpPr txBox="1"/>
          <p:nvPr/>
        </p:nvSpPr>
        <p:spPr>
          <a:xfrm>
            <a:off x="294000" y="1131425"/>
            <a:ext cx="1357500" cy="821100"/>
          </a:xfrm>
          <a:prstGeom prst="rect">
            <a:avLst/>
          </a:prstGeom>
          <a:noFill/>
          <a:ln w="9525" cap="flat" cmpd="sng">
            <a:solidFill>
              <a:schemeClr val="dk2"/>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hu-HU" sz="800"/>
              <a:t>Infrastruktúra típusok</a:t>
            </a:r>
            <a:endParaRPr sz="800" b="0" i="0" u="none" strike="noStrike" cap="none">
              <a:solidFill>
                <a:srgbClr val="000000"/>
              </a:solidFill>
              <a:latin typeface="Arial"/>
              <a:ea typeface="Arial"/>
              <a:cs typeface="Arial"/>
              <a:sym typeface="Arial"/>
            </a:endParaRPr>
          </a:p>
        </p:txBody>
      </p:sp>
      <p:sp>
        <p:nvSpPr>
          <p:cNvPr id="320" name="Google Shape;320;p32"/>
          <p:cNvSpPr/>
          <p:nvPr/>
        </p:nvSpPr>
        <p:spPr>
          <a:xfrm>
            <a:off x="7361013" y="2448000"/>
            <a:ext cx="1282200" cy="952200"/>
          </a:xfrm>
          <a:prstGeom prst="rect">
            <a:avLst/>
          </a:prstGeom>
          <a:solidFill>
            <a:srgbClr val="F3F3F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Országos Mesterséges Intelligencia Kutatás Fejlesztési Infrastruktúra (OMIKI)</a:t>
            </a:r>
            <a:endParaRPr sz="700" b="1"/>
          </a:p>
          <a:p>
            <a:pPr marL="0" marR="0" lvl="0" indent="0" algn="ctr" rtl="0">
              <a:lnSpc>
                <a:spcPct val="100000"/>
              </a:lnSpc>
              <a:spcBef>
                <a:spcPts val="0"/>
              </a:spcBef>
              <a:spcAft>
                <a:spcPts val="0"/>
              </a:spcAft>
              <a:buClr>
                <a:schemeClr val="dk1"/>
              </a:buClr>
              <a:buSzPts val="1100"/>
              <a:buFont typeface="Arial"/>
              <a:buNone/>
            </a:pPr>
            <a:r>
              <a:rPr lang="hu-HU" sz="700" i="1"/>
              <a:t>Az MI kutatás-fejlesztést támogató, országos lefedettséget</a:t>
            </a:r>
            <a:endParaRPr sz="700" i="1"/>
          </a:p>
          <a:p>
            <a:pPr marL="0" marR="0" lvl="0" indent="0" algn="ctr" rtl="0">
              <a:lnSpc>
                <a:spcPct val="100000"/>
              </a:lnSpc>
              <a:spcBef>
                <a:spcPts val="0"/>
              </a:spcBef>
              <a:spcAft>
                <a:spcPts val="0"/>
              </a:spcAft>
              <a:buClr>
                <a:schemeClr val="dk1"/>
              </a:buClr>
              <a:buSzPts val="1100"/>
              <a:buFont typeface="Arial"/>
              <a:buNone/>
            </a:pPr>
            <a:r>
              <a:rPr lang="hu-HU" sz="700" i="1"/>
              <a:t>biztosító digitális hálózati infrastruktúra létesítése</a:t>
            </a:r>
            <a:endParaRPr sz="700" i="1"/>
          </a:p>
        </p:txBody>
      </p:sp>
      <p:sp>
        <p:nvSpPr>
          <p:cNvPr id="321" name="Google Shape;321;p32"/>
          <p:cNvSpPr/>
          <p:nvPr/>
        </p:nvSpPr>
        <p:spPr>
          <a:xfrm>
            <a:off x="6180450" y="2868994"/>
            <a:ext cx="1078800" cy="5313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Nemzeti Adatvagyon Ügynökség</a:t>
            </a:r>
            <a:endParaRPr sz="700" b="1" i="0" u="none" strike="noStrike" cap="none">
              <a:solidFill>
                <a:srgbClr val="000000"/>
              </a:solidFill>
              <a:latin typeface="Arial"/>
              <a:ea typeface="Arial"/>
              <a:cs typeface="Arial"/>
              <a:sym typeface="Arial"/>
            </a:endParaRPr>
          </a:p>
        </p:txBody>
      </p:sp>
      <p:sp>
        <p:nvSpPr>
          <p:cNvPr id="322" name="Google Shape;322;p32"/>
          <p:cNvSpPr/>
          <p:nvPr/>
        </p:nvSpPr>
        <p:spPr>
          <a:xfrm>
            <a:off x="3953125" y="2868994"/>
            <a:ext cx="1078800" cy="5313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Nemzeti Informatikai Szolgáltató Zrt.</a:t>
            </a:r>
            <a:endParaRPr sz="700" b="1"/>
          </a:p>
          <a:p>
            <a:pPr marL="0" marR="0" lvl="0" indent="0" algn="ctr" rtl="0">
              <a:lnSpc>
                <a:spcPct val="100000"/>
              </a:lnSpc>
              <a:spcBef>
                <a:spcPts val="0"/>
              </a:spcBef>
              <a:spcAft>
                <a:spcPts val="0"/>
              </a:spcAft>
              <a:buClr>
                <a:srgbClr val="000000"/>
              </a:buClr>
              <a:buSzPts val="900"/>
              <a:buFont typeface="Arial"/>
              <a:buNone/>
            </a:pPr>
            <a:r>
              <a:rPr lang="hu-HU" sz="700" i="1"/>
              <a:t>Cloud</a:t>
            </a:r>
            <a:endParaRPr sz="700" i="1"/>
          </a:p>
        </p:txBody>
      </p:sp>
      <p:sp>
        <p:nvSpPr>
          <p:cNvPr id="323" name="Google Shape;323;p32"/>
          <p:cNvSpPr/>
          <p:nvPr/>
        </p:nvSpPr>
        <p:spPr>
          <a:xfrm>
            <a:off x="1725800" y="2868994"/>
            <a:ext cx="1078800" cy="5313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Kormányzati Informatikai Fejlesztési Ügynökség</a:t>
            </a:r>
            <a:endParaRPr sz="700" b="1"/>
          </a:p>
          <a:p>
            <a:pPr marL="0" marR="0" lvl="0" indent="0" algn="ctr" rtl="0">
              <a:lnSpc>
                <a:spcPct val="100000"/>
              </a:lnSpc>
              <a:spcBef>
                <a:spcPts val="0"/>
              </a:spcBef>
              <a:spcAft>
                <a:spcPts val="0"/>
              </a:spcAft>
              <a:buClr>
                <a:schemeClr val="dk1"/>
              </a:buClr>
              <a:buSzPts val="1100"/>
              <a:buFont typeface="Arial"/>
              <a:buNone/>
            </a:pPr>
            <a:r>
              <a:rPr lang="hu-HU" sz="700" i="1"/>
              <a:t>HPC</a:t>
            </a:r>
            <a:endParaRPr sz="700" i="1"/>
          </a:p>
        </p:txBody>
      </p:sp>
      <p:sp>
        <p:nvSpPr>
          <p:cNvPr id="324" name="Google Shape;324;p32"/>
          <p:cNvSpPr/>
          <p:nvPr/>
        </p:nvSpPr>
        <p:spPr>
          <a:xfrm>
            <a:off x="2839462" y="2868994"/>
            <a:ext cx="1078800" cy="5313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Wigner / SZTAKI</a:t>
            </a:r>
            <a:endParaRPr sz="700" b="1"/>
          </a:p>
          <a:p>
            <a:pPr marL="0" marR="0" lvl="0" indent="0" algn="ctr" rtl="0">
              <a:lnSpc>
                <a:spcPct val="100000"/>
              </a:lnSpc>
              <a:spcBef>
                <a:spcPts val="0"/>
              </a:spcBef>
              <a:spcAft>
                <a:spcPts val="0"/>
              </a:spcAft>
              <a:buClr>
                <a:schemeClr val="dk1"/>
              </a:buClr>
              <a:buSzPts val="1100"/>
              <a:buFont typeface="Arial"/>
              <a:buNone/>
            </a:pPr>
            <a:r>
              <a:rPr lang="hu-HU" sz="700" i="1"/>
              <a:t>Cloud / számítási kapacitás</a:t>
            </a:r>
            <a:endParaRPr sz="700" i="1"/>
          </a:p>
        </p:txBody>
      </p:sp>
      <p:sp>
        <p:nvSpPr>
          <p:cNvPr id="325" name="Google Shape;325;p32"/>
          <p:cNvSpPr/>
          <p:nvPr/>
        </p:nvSpPr>
        <p:spPr>
          <a:xfrm>
            <a:off x="5066788" y="2868994"/>
            <a:ext cx="1078800" cy="531300"/>
          </a:xfrm>
          <a:prstGeom prst="rect">
            <a:avLst/>
          </a:prstGeom>
          <a:solidFill>
            <a:srgbClr val="C9DAF8"/>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Piaci platformok</a:t>
            </a:r>
            <a:endParaRPr sz="700" b="1" i="0" u="none" strike="noStrike" cap="none">
              <a:solidFill>
                <a:srgbClr val="000000"/>
              </a:solidFill>
              <a:latin typeface="Arial"/>
              <a:ea typeface="Arial"/>
              <a:cs typeface="Arial"/>
              <a:sym typeface="Arial"/>
            </a:endParaRPr>
          </a:p>
        </p:txBody>
      </p:sp>
      <p:sp>
        <p:nvSpPr>
          <p:cNvPr id="326" name="Google Shape;326;p32"/>
          <p:cNvSpPr/>
          <p:nvPr/>
        </p:nvSpPr>
        <p:spPr>
          <a:xfrm>
            <a:off x="1725807" y="2448009"/>
            <a:ext cx="5533200" cy="373800"/>
          </a:xfrm>
          <a:prstGeom prst="rect">
            <a:avLst/>
          </a:prstGeom>
          <a:solidFill>
            <a:srgbClr val="F3F3F3"/>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hu-HU" sz="700" b="1"/>
              <a:t>Integrációs felhő</a:t>
            </a:r>
            <a:endParaRPr sz="700"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0"/>
        <p:cNvGrpSpPr/>
        <p:nvPr/>
      </p:nvGrpSpPr>
      <p:grpSpPr>
        <a:xfrm>
          <a:off x="0" y="0"/>
          <a:ext cx="0" cy="0"/>
          <a:chOff x="0" y="0"/>
          <a:chExt cx="0" cy="0"/>
        </a:xfrm>
      </p:grpSpPr>
      <p:sp>
        <p:nvSpPr>
          <p:cNvPr id="331" name="Google Shape;331;p33"/>
          <p:cNvSpPr/>
          <p:nvPr/>
        </p:nvSpPr>
        <p:spPr>
          <a:xfrm>
            <a:off x="4314100" y="890125"/>
            <a:ext cx="1181700" cy="850500"/>
          </a:xfrm>
          <a:prstGeom prst="wedgeEllipseCallout">
            <a:avLst>
              <a:gd name="adj1" fmla="val -37304"/>
              <a:gd name="adj2" fmla="val 63859"/>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3"/>
          <p:cNvSpPr txBox="1"/>
          <p:nvPr/>
        </p:nvSpPr>
        <p:spPr>
          <a:xfrm>
            <a:off x="433200" y="4650"/>
            <a:ext cx="8165400" cy="63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hu-HU" sz="2400" b="0" i="0" u="none" strike="noStrike" cap="none">
                <a:solidFill>
                  <a:schemeClr val="dk1"/>
                </a:solidFill>
                <a:latin typeface="Arial"/>
                <a:ea typeface="Arial"/>
                <a:cs typeface="Arial"/>
                <a:sym typeface="Arial"/>
              </a:rPr>
              <a:t>Adattárca és személyre szabott szolgáltatások</a:t>
            </a:r>
            <a:endParaRPr sz="2400" b="0" i="0" u="none" strike="noStrike" cap="none">
              <a:solidFill>
                <a:schemeClr val="dk1"/>
              </a:solidFill>
              <a:latin typeface="Arial"/>
              <a:ea typeface="Arial"/>
              <a:cs typeface="Arial"/>
              <a:sym typeface="Arial"/>
            </a:endParaRPr>
          </a:p>
        </p:txBody>
      </p:sp>
      <p:sp>
        <p:nvSpPr>
          <p:cNvPr id="333" name="Google Shape;333;p33"/>
          <p:cNvSpPr/>
          <p:nvPr/>
        </p:nvSpPr>
        <p:spPr>
          <a:xfrm>
            <a:off x="5583075" y="940857"/>
            <a:ext cx="3004200" cy="31878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54000"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Egyéni érdekeket képviselő személyi asszisztens</a:t>
            </a:r>
            <a:endParaRPr sz="1000" b="0" i="0" u="none" strike="noStrike" cap="none">
              <a:solidFill>
                <a:srgbClr val="000000"/>
              </a:solidFill>
              <a:latin typeface="Arial"/>
              <a:ea typeface="Arial"/>
              <a:cs typeface="Arial"/>
              <a:sym typeface="Arial"/>
            </a:endParaRPr>
          </a:p>
        </p:txBody>
      </p:sp>
      <p:sp>
        <p:nvSpPr>
          <p:cNvPr id="334" name="Google Shape;334;p33"/>
          <p:cNvSpPr/>
          <p:nvPr/>
        </p:nvSpPr>
        <p:spPr>
          <a:xfrm>
            <a:off x="5581650" y="1293275"/>
            <a:ext cx="2685600" cy="2830800"/>
          </a:xfrm>
          <a:prstGeom prst="rect">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lvl="0" indent="0" algn="l" rtl="0">
              <a:spcBef>
                <a:spcPts val="0"/>
              </a:spcBef>
              <a:spcAft>
                <a:spcPts val="0"/>
              </a:spcAft>
              <a:buClr>
                <a:schemeClr val="dk1"/>
              </a:buClr>
              <a:buSzPts val="800"/>
              <a:buFont typeface="Arial"/>
              <a:buNone/>
            </a:pPr>
            <a:r>
              <a:rPr lang="hu-HU" sz="1000">
                <a:solidFill>
                  <a:schemeClr val="dk1"/>
                </a:solidFill>
              </a:rPr>
              <a:t>Testreszabott banki és biztosítási ajánlatok</a:t>
            </a:r>
            <a:endParaRPr sz="1000">
              <a:solidFill>
                <a:schemeClr val="dk1"/>
              </a:solidFill>
            </a:endParaRPr>
          </a:p>
          <a:p>
            <a:pPr marL="89998" marR="0" lvl="0" indent="0" algn="l" rtl="0">
              <a:lnSpc>
                <a:spcPct val="100000"/>
              </a:lnSpc>
              <a:spcBef>
                <a:spcPts val="0"/>
              </a:spcBef>
              <a:spcAft>
                <a:spcPts val="0"/>
              </a:spcAft>
              <a:buClr>
                <a:srgbClr val="000000"/>
              </a:buClr>
              <a:buSzPts val="800"/>
              <a:buFont typeface="Arial"/>
              <a:buNone/>
            </a:pPr>
            <a:endParaRPr sz="1000"/>
          </a:p>
        </p:txBody>
      </p:sp>
      <p:sp>
        <p:nvSpPr>
          <p:cNvPr id="335" name="Google Shape;335;p33"/>
          <p:cNvSpPr/>
          <p:nvPr/>
        </p:nvSpPr>
        <p:spPr>
          <a:xfrm>
            <a:off x="5582450" y="1641650"/>
            <a:ext cx="2266500" cy="2487000"/>
          </a:xfrm>
          <a:prstGeom prst="rect">
            <a:avLst/>
          </a:prstGeom>
          <a:solidFill>
            <a:srgbClr val="D9D9D9"/>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a:t>Személyre szabott okos otthon szolgáltatások</a:t>
            </a:r>
            <a:endParaRPr sz="1000" b="0" i="0" u="none" strike="noStrike" cap="none">
              <a:solidFill>
                <a:srgbClr val="000000"/>
              </a:solidFill>
              <a:latin typeface="Arial"/>
              <a:ea typeface="Arial"/>
              <a:cs typeface="Arial"/>
              <a:sym typeface="Arial"/>
            </a:endParaRPr>
          </a:p>
        </p:txBody>
      </p:sp>
      <p:sp>
        <p:nvSpPr>
          <p:cNvPr id="336" name="Google Shape;336;p33"/>
          <p:cNvSpPr/>
          <p:nvPr/>
        </p:nvSpPr>
        <p:spPr>
          <a:xfrm>
            <a:off x="5582447" y="2070047"/>
            <a:ext cx="1863600" cy="2058600"/>
          </a:xfrm>
          <a:prstGeom prst="rect">
            <a:avLst/>
          </a:prstGeom>
          <a:solidFill>
            <a:srgbClr val="CCCC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Egyéni tanulási utak</a:t>
            </a:r>
            <a:endParaRPr sz="1000" b="0" i="0" u="none" strike="noStrike" cap="none">
              <a:solidFill>
                <a:srgbClr val="000000"/>
              </a:solidFill>
              <a:latin typeface="Arial"/>
              <a:ea typeface="Arial"/>
              <a:cs typeface="Arial"/>
              <a:sym typeface="Arial"/>
            </a:endParaRPr>
          </a:p>
        </p:txBody>
      </p:sp>
      <p:sp>
        <p:nvSpPr>
          <p:cNvPr id="337" name="Google Shape;337;p33"/>
          <p:cNvSpPr/>
          <p:nvPr/>
        </p:nvSpPr>
        <p:spPr>
          <a:xfrm>
            <a:off x="2187716" y="2650586"/>
            <a:ext cx="1352400" cy="14733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rgbClr val="000000"/>
              </a:solidFill>
              <a:latin typeface="Arial"/>
              <a:ea typeface="Arial"/>
              <a:cs typeface="Arial"/>
              <a:sym typeface="Arial"/>
            </a:endParaRPr>
          </a:p>
        </p:txBody>
      </p:sp>
      <p:sp>
        <p:nvSpPr>
          <p:cNvPr id="338" name="Google Shape;338;p33"/>
          <p:cNvSpPr/>
          <p:nvPr/>
        </p:nvSpPr>
        <p:spPr>
          <a:xfrm>
            <a:off x="539474" y="940724"/>
            <a:ext cx="3004200" cy="31878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Online viselkedési adatok - GDPR</a:t>
            </a:r>
            <a:endParaRPr sz="1000" b="0" i="0" u="none" strike="noStrike" cap="none">
              <a:solidFill>
                <a:srgbClr val="000000"/>
              </a:solidFill>
              <a:latin typeface="Arial"/>
              <a:ea typeface="Arial"/>
              <a:cs typeface="Arial"/>
              <a:sym typeface="Arial"/>
            </a:endParaRPr>
          </a:p>
        </p:txBody>
      </p:sp>
      <p:sp>
        <p:nvSpPr>
          <p:cNvPr id="339" name="Google Shape;339;p33"/>
          <p:cNvSpPr/>
          <p:nvPr/>
        </p:nvSpPr>
        <p:spPr>
          <a:xfrm>
            <a:off x="858225" y="1293275"/>
            <a:ext cx="2685600" cy="28308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Banki/vásárlási adatok - P</a:t>
            </a:r>
            <a:r>
              <a:rPr lang="hu-HU" sz="1000"/>
              <a:t>SD 2</a:t>
            </a:r>
            <a:endParaRPr sz="1000" b="0" i="0" u="none" strike="noStrike" cap="none">
              <a:solidFill>
                <a:srgbClr val="000000"/>
              </a:solidFill>
              <a:latin typeface="Arial"/>
              <a:ea typeface="Arial"/>
              <a:cs typeface="Arial"/>
              <a:sym typeface="Arial"/>
            </a:endParaRPr>
          </a:p>
        </p:txBody>
      </p:sp>
      <p:sp>
        <p:nvSpPr>
          <p:cNvPr id="340" name="Google Shape;340;p33"/>
          <p:cNvSpPr/>
          <p:nvPr/>
        </p:nvSpPr>
        <p:spPr>
          <a:xfrm>
            <a:off x="1277175" y="1636875"/>
            <a:ext cx="2266500" cy="2487000"/>
          </a:xfrm>
          <a:prstGeom prst="rect">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a:t>Telekommunikációs adatok - GDPR</a:t>
            </a:r>
            <a:endParaRPr sz="1000" b="0" i="0" u="none" strike="noStrike" cap="none">
              <a:solidFill>
                <a:srgbClr val="000000"/>
              </a:solidFill>
              <a:latin typeface="Arial"/>
              <a:ea typeface="Arial"/>
              <a:cs typeface="Arial"/>
              <a:sym typeface="Arial"/>
            </a:endParaRPr>
          </a:p>
        </p:txBody>
      </p:sp>
      <p:sp>
        <p:nvSpPr>
          <p:cNvPr id="341" name="Google Shape;341;p33"/>
          <p:cNvSpPr/>
          <p:nvPr/>
        </p:nvSpPr>
        <p:spPr>
          <a:xfrm>
            <a:off x="1676606" y="2068458"/>
            <a:ext cx="1863600" cy="2058600"/>
          </a:xfrm>
          <a:prstGeom prst="rect">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Oktatási adatok - OH</a:t>
            </a:r>
            <a:endParaRPr sz="1000" b="0" i="0" u="none" strike="noStrike" cap="none">
              <a:solidFill>
                <a:srgbClr val="000000"/>
              </a:solidFill>
              <a:latin typeface="Arial"/>
              <a:ea typeface="Arial"/>
              <a:cs typeface="Arial"/>
              <a:sym typeface="Arial"/>
            </a:endParaRPr>
          </a:p>
        </p:txBody>
      </p:sp>
      <p:sp>
        <p:nvSpPr>
          <p:cNvPr id="342" name="Google Shape;342;p33"/>
          <p:cNvSpPr/>
          <p:nvPr/>
        </p:nvSpPr>
        <p:spPr>
          <a:xfrm>
            <a:off x="5582447" y="2531789"/>
            <a:ext cx="1323900" cy="1593900"/>
          </a:xfrm>
          <a:prstGeom prst="rect">
            <a:avLst/>
          </a:prstGeom>
          <a:solidFill>
            <a:srgbClr val="999999"/>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Személyre szabott orvoslás</a:t>
            </a:r>
            <a:endParaRPr sz="1000" b="0" i="0" u="none" strike="noStrike" cap="none">
              <a:solidFill>
                <a:srgbClr val="000000"/>
              </a:solidFill>
              <a:latin typeface="Arial"/>
              <a:ea typeface="Arial"/>
              <a:cs typeface="Arial"/>
              <a:sym typeface="Arial"/>
            </a:endParaRPr>
          </a:p>
        </p:txBody>
      </p:sp>
      <p:sp>
        <p:nvSpPr>
          <p:cNvPr id="343" name="Google Shape;343;p33"/>
          <p:cNvSpPr/>
          <p:nvPr/>
        </p:nvSpPr>
        <p:spPr>
          <a:xfrm>
            <a:off x="5582437" y="3004622"/>
            <a:ext cx="1019400" cy="1121100"/>
          </a:xfrm>
          <a:prstGeom prst="rect">
            <a:avLst/>
          </a:prstGeom>
          <a:solidFill>
            <a:srgbClr val="666666"/>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E-személyi</a:t>
            </a:r>
            <a:endParaRPr sz="1000" b="0" i="0" u="none" strike="noStrike" cap="none">
              <a:solidFill>
                <a:srgbClr val="000000"/>
              </a:solidFill>
              <a:latin typeface="Arial"/>
              <a:ea typeface="Arial"/>
              <a:cs typeface="Arial"/>
              <a:sym typeface="Arial"/>
            </a:endParaRPr>
          </a:p>
        </p:txBody>
      </p:sp>
      <p:sp>
        <p:nvSpPr>
          <p:cNvPr id="344" name="Google Shape;344;p33"/>
          <p:cNvSpPr/>
          <p:nvPr/>
        </p:nvSpPr>
        <p:spPr>
          <a:xfrm>
            <a:off x="2075012" y="2529348"/>
            <a:ext cx="1465200" cy="1593900"/>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Egészségügyi adatok - EESZT</a:t>
            </a:r>
            <a:endParaRPr sz="1000" b="0" i="0" u="none" strike="noStrike" cap="none">
              <a:solidFill>
                <a:srgbClr val="000000"/>
              </a:solidFill>
              <a:latin typeface="Arial"/>
              <a:ea typeface="Arial"/>
              <a:cs typeface="Arial"/>
              <a:sym typeface="Arial"/>
            </a:endParaRPr>
          </a:p>
        </p:txBody>
      </p:sp>
      <p:sp>
        <p:nvSpPr>
          <p:cNvPr id="345" name="Google Shape;345;p33"/>
          <p:cNvSpPr/>
          <p:nvPr/>
        </p:nvSpPr>
        <p:spPr>
          <a:xfrm>
            <a:off x="2461411" y="2985797"/>
            <a:ext cx="1078500" cy="1121100"/>
          </a:xfrm>
          <a:prstGeom prst="rect">
            <a:avLst/>
          </a:prstGeom>
          <a:solidFill>
            <a:srgbClr val="1C4587"/>
          </a:solidFill>
          <a:ln>
            <a:noFill/>
          </a:ln>
        </p:spPr>
        <p:txBody>
          <a:bodyPr spcFirstLastPara="1" wrap="square" lIns="91425" tIns="91425" rIns="91425" bIns="91425" anchor="t" anchorCtr="0">
            <a:noAutofit/>
          </a:bodyPr>
          <a:lstStyle/>
          <a:p>
            <a:pPr marL="89998" marR="0" lvl="0" indent="0" algn="l" rtl="0">
              <a:lnSpc>
                <a:spcPct val="100000"/>
              </a:lnSpc>
              <a:spcBef>
                <a:spcPts val="0"/>
              </a:spcBef>
              <a:spcAft>
                <a:spcPts val="0"/>
              </a:spcAft>
              <a:buClr>
                <a:srgbClr val="000000"/>
              </a:buClr>
              <a:buSzPts val="800"/>
              <a:buFont typeface="Arial"/>
              <a:buNone/>
            </a:pPr>
            <a:r>
              <a:rPr lang="hu-HU" sz="1000" b="0" i="0" u="none" strike="noStrike" cap="none">
                <a:solidFill>
                  <a:srgbClr val="FFFFFF"/>
                </a:solidFill>
                <a:latin typeface="Arial"/>
                <a:ea typeface="Arial"/>
                <a:cs typeface="Arial"/>
                <a:sym typeface="Arial"/>
              </a:rPr>
              <a:t>Ügyfélkapu</a:t>
            </a:r>
            <a:endParaRPr sz="1000" b="0" i="0" u="none" strike="noStrike" cap="none">
              <a:solidFill>
                <a:srgbClr val="FFFFFF"/>
              </a:solidFill>
              <a:latin typeface="Arial"/>
              <a:ea typeface="Arial"/>
              <a:cs typeface="Arial"/>
              <a:sym typeface="Arial"/>
            </a:endParaRPr>
          </a:p>
          <a:p>
            <a:pPr marL="89998" marR="0" lvl="0" indent="0" algn="l" rtl="0">
              <a:lnSpc>
                <a:spcPct val="100000"/>
              </a:lnSpc>
              <a:spcBef>
                <a:spcPts val="0"/>
              </a:spcBef>
              <a:spcAft>
                <a:spcPts val="0"/>
              </a:spcAft>
              <a:buClr>
                <a:srgbClr val="000000"/>
              </a:buClr>
              <a:buSzPts val="800"/>
              <a:buFont typeface="Arial"/>
              <a:buNone/>
            </a:pPr>
            <a:r>
              <a:rPr lang="hu-HU" sz="1000">
                <a:solidFill>
                  <a:srgbClr val="FFFFFF"/>
                </a:solidFill>
              </a:rPr>
              <a:t>E-ID</a:t>
            </a:r>
            <a:endParaRPr sz="1000">
              <a:solidFill>
                <a:srgbClr val="FFFFFF"/>
              </a:solidFill>
            </a:endParaRPr>
          </a:p>
        </p:txBody>
      </p:sp>
      <p:sp>
        <p:nvSpPr>
          <p:cNvPr id="346" name="Google Shape;346;p33"/>
          <p:cNvSpPr txBox="1"/>
          <p:nvPr/>
        </p:nvSpPr>
        <p:spPr>
          <a:xfrm>
            <a:off x="539475" y="761425"/>
            <a:ext cx="3000300" cy="12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000000"/>
                </a:solidFill>
                <a:latin typeface="Arial"/>
                <a:ea typeface="Arial"/>
                <a:cs typeface="Arial"/>
                <a:sym typeface="Arial"/>
              </a:rPr>
              <a:t>Adattárca rétegek és elérhetőségük</a:t>
            </a:r>
            <a:endParaRPr sz="1100" b="1" i="0" u="none" strike="noStrike" cap="none">
              <a:solidFill>
                <a:srgbClr val="000000"/>
              </a:solidFill>
              <a:latin typeface="Arial"/>
              <a:ea typeface="Arial"/>
              <a:cs typeface="Arial"/>
              <a:sym typeface="Arial"/>
            </a:endParaRPr>
          </a:p>
        </p:txBody>
      </p:sp>
      <p:sp>
        <p:nvSpPr>
          <p:cNvPr id="347" name="Google Shape;347;p33"/>
          <p:cNvSpPr txBox="1"/>
          <p:nvPr/>
        </p:nvSpPr>
        <p:spPr>
          <a:xfrm>
            <a:off x="6067341" y="766175"/>
            <a:ext cx="1951500" cy="12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100" b="1" i="0" u="none" strike="noStrike" cap="none">
                <a:solidFill>
                  <a:srgbClr val="000000"/>
                </a:solidFill>
                <a:latin typeface="Arial"/>
                <a:ea typeface="Arial"/>
                <a:cs typeface="Arial"/>
                <a:sym typeface="Arial"/>
              </a:rPr>
              <a:t>Potenciális szolgáltatások</a:t>
            </a:r>
            <a:endParaRPr sz="1100" b="1" i="0" u="none" strike="noStrike" cap="none">
              <a:solidFill>
                <a:srgbClr val="000000"/>
              </a:solidFill>
              <a:latin typeface="Arial"/>
              <a:ea typeface="Arial"/>
              <a:cs typeface="Arial"/>
              <a:sym typeface="Arial"/>
            </a:endParaRPr>
          </a:p>
        </p:txBody>
      </p:sp>
      <p:sp>
        <p:nvSpPr>
          <p:cNvPr id="348" name="Google Shape;348;p33"/>
          <p:cNvSpPr/>
          <p:nvPr/>
        </p:nvSpPr>
        <p:spPr>
          <a:xfrm rot="-2699077">
            <a:off x="5881565" y="2418644"/>
            <a:ext cx="3159919" cy="813314"/>
          </a:xfrm>
          <a:prstGeom prst="rightArrow">
            <a:avLst>
              <a:gd name="adj1" fmla="val 50000"/>
              <a:gd name="adj2" fmla="val 50000"/>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Növekvő érdekképviselet</a:t>
            </a:r>
            <a:endParaRPr sz="1000" b="0" i="0" u="none" strike="noStrike" cap="none">
              <a:solidFill>
                <a:srgbClr val="000000"/>
              </a:solidFill>
              <a:latin typeface="Arial"/>
              <a:ea typeface="Arial"/>
              <a:cs typeface="Arial"/>
              <a:sym typeface="Arial"/>
            </a:endParaRPr>
          </a:p>
        </p:txBody>
      </p:sp>
      <p:sp>
        <p:nvSpPr>
          <p:cNvPr id="349" name="Google Shape;349;p33"/>
          <p:cNvSpPr/>
          <p:nvPr/>
        </p:nvSpPr>
        <p:spPr>
          <a:xfrm rot="2700000">
            <a:off x="88708" y="2410041"/>
            <a:ext cx="3152282" cy="811617"/>
          </a:xfrm>
          <a:prstGeom prst="leftArrow">
            <a:avLst>
              <a:gd name="adj1" fmla="val 50000"/>
              <a:gd name="adj2" fmla="val 50000"/>
            </a:avLst>
          </a:prstGeom>
          <a:solidFill>
            <a:srgbClr val="DAE5F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hu-HU" sz="1000" b="0" i="0" u="none" strike="noStrike" cap="none">
                <a:solidFill>
                  <a:srgbClr val="000000"/>
                </a:solidFill>
                <a:latin typeface="Arial"/>
                <a:ea typeface="Arial"/>
                <a:cs typeface="Arial"/>
                <a:sym typeface="Arial"/>
              </a:rPr>
              <a:t>Növekvő önrendelkezés</a:t>
            </a:r>
            <a:endParaRPr sz="1000" b="0" i="0" u="none" strike="noStrike" cap="none">
              <a:solidFill>
                <a:srgbClr val="000000"/>
              </a:solidFill>
              <a:latin typeface="Arial"/>
              <a:ea typeface="Arial"/>
              <a:cs typeface="Arial"/>
              <a:sym typeface="Arial"/>
            </a:endParaRPr>
          </a:p>
        </p:txBody>
      </p:sp>
      <p:sp>
        <p:nvSpPr>
          <p:cNvPr id="350" name="Google Shape;350;p33"/>
          <p:cNvSpPr/>
          <p:nvPr/>
        </p:nvSpPr>
        <p:spPr>
          <a:xfrm>
            <a:off x="3616980" y="1845329"/>
            <a:ext cx="1352400" cy="2261573"/>
          </a:xfrm>
          <a:custGeom>
            <a:avLst/>
            <a:gdLst/>
            <a:ahLst/>
            <a:cxnLst/>
            <a:rect l="l" t="t" r="r" b="b"/>
            <a:pathLst>
              <a:path w="244" h="408" extrusionOk="0">
                <a:moveTo>
                  <a:pt x="226" y="162"/>
                </a:moveTo>
                <a:lnTo>
                  <a:pt x="226" y="162"/>
                </a:lnTo>
                <a:lnTo>
                  <a:pt x="226" y="162"/>
                </a:lnTo>
                <a:lnTo>
                  <a:pt x="226" y="106"/>
                </a:lnTo>
                <a:lnTo>
                  <a:pt x="226" y="106"/>
                </a:lnTo>
                <a:lnTo>
                  <a:pt x="226" y="102"/>
                </a:lnTo>
                <a:lnTo>
                  <a:pt x="222" y="98"/>
                </a:lnTo>
                <a:lnTo>
                  <a:pt x="222" y="98"/>
                </a:lnTo>
                <a:lnTo>
                  <a:pt x="220" y="96"/>
                </a:lnTo>
                <a:lnTo>
                  <a:pt x="214" y="98"/>
                </a:lnTo>
                <a:lnTo>
                  <a:pt x="198" y="104"/>
                </a:lnTo>
                <a:lnTo>
                  <a:pt x="198" y="104"/>
                </a:lnTo>
                <a:lnTo>
                  <a:pt x="192" y="94"/>
                </a:lnTo>
                <a:lnTo>
                  <a:pt x="182" y="86"/>
                </a:lnTo>
                <a:lnTo>
                  <a:pt x="172" y="80"/>
                </a:lnTo>
                <a:lnTo>
                  <a:pt x="158" y="78"/>
                </a:lnTo>
                <a:lnTo>
                  <a:pt x="84" y="78"/>
                </a:lnTo>
                <a:lnTo>
                  <a:pt x="84" y="78"/>
                </a:lnTo>
                <a:lnTo>
                  <a:pt x="72" y="80"/>
                </a:lnTo>
                <a:lnTo>
                  <a:pt x="60" y="84"/>
                </a:lnTo>
                <a:lnTo>
                  <a:pt x="52" y="92"/>
                </a:lnTo>
                <a:lnTo>
                  <a:pt x="44" y="104"/>
                </a:lnTo>
                <a:lnTo>
                  <a:pt x="28" y="98"/>
                </a:lnTo>
                <a:lnTo>
                  <a:pt x="28" y="98"/>
                </a:lnTo>
                <a:lnTo>
                  <a:pt x="24" y="96"/>
                </a:lnTo>
                <a:lnTo>
                  <a:pt x="20" y="98"/>
                </a:lnTo>
                <a:lnTo>
                  <a:pt x="20" y="98"/>
                </a:lnTo>
                <a:lnTo>
                  <a:pt x="18" y="102"/>
                </a:lnTo>
                <a:lnTo>
                  <a:pt x="16" y="106"/>
                </a:lnTo>
                <a:lnTo>
                  <a:pt x="16" y="162"/>
                </a:lnTo>
                <a:lnTo>
                  <a:pt x="16" y="162"/>
                </a:lnTo>
                <a:lnTo>
                  <a:pt x="16" y="162"/>
                </a:lnTo>
                <a:lnTo>
                  <a:pt x="16" y="162"/>
                </a:lnTo>
                <a:lnTo>
                  <a:pt x="10" y="164"/>
                </a:lnTo>
                <a:lnTo>
                  <a:pt x="4" y="168"/>
                </a:lnTo>
                <a:lnTo>
                  <a:pt x="2" y="172"/>
                </a:lnTo>
                <a:lnTo>
                  <a:pt x="0" y="180"/>
                </a:lnTo>
                <a:lnTo>
                  <a:pt x="0" y="180"/>
                </a:lnTo>
                <a:lnTo>
                  <a:pt x="2" y="186"/>
                </a:lnTo>
                <a:lnTo>
                  <a:pt x="4" y="192"/>
                </a:lnTo>
                <a:lnTo>
                  <a:pt x="10" y="194"/>
                </a:lnTo>
                <a:lnTo>
                  <a:pt x="16" y="196"/>
                </a:lnTo>
                <a:lnTo>
                  <a:pt x="16" y="196"/>
                </a:lnTo>
                <a:lnTo>
                  <a:pt x="16" y="196"/>
                </a:lnTo>
                <a:lnTo>
                  <a:pt x="16" y="228"/>
                </a:lnTo>
                <a:lnTo>
                  <a:pt x="16" y="228"/>
                </a:lnTo>
                <a:lnTo>
                  <a:pt x="18" y="234"/>
                </a:lnTo>
                <a:lnTo>
                  <a:pt x="22" y="236"/>
                </a:lnTo>
                <a:lnTo>
                  <a:pt x="74" y="256"/>
                </a:lnTo>
                <a:lnTo>
                  <a:pt x="74" y="388"/>
                </a:lnTo>
                <a:lnTo>
                  <a:pt x="74" y="388"/>
                </a:lnTo>
                <a:lnTo>
                  <a:pt x="76" y="396"/>
                </a:lnTo>
                <a:lnTo>
                  <a:pt x="80" y="402"/>
                </a:lnTo>
                <a:lnTo>
                  <a:pt x="86" y="406"/>
                </a:lnTo>
                <a:lnTo>
                  <a:pt x="94" y="408"/>
                </a:lnTo>
                <a:lnTo>
                  <a:pt x="94" y="408"/>
                </a:lnTo>
                <a:lnTo>
                  <a:pt x="102" y="406"/>
                </a:lnTo>
                <a:lnTo>
                  <a:pt x="108" y="402"/>
                </a:lnTo>
                <a:lnTo>
                  <a:pt x="112" y="396"/>
                </a:lnTo>
                <a:lnTo>
                  <a:pt x="114" y="388"/>
                </a:lnTo>
                <a:lnTo>
                  <a:pt x="114" y="270"/>
                </a:lnTo>
                <a:lnTo>
                  <a:pt x="118" y="272"/>
                </a:lnTo>
                <a:lnTo>
                  <a:pt x="118" y="272"/>
                </a:lnTo>
                <a:lnTo>
                  <a:pt x="122" y="274"/>
                </a:lnTo>
                <a:lnTo>
                  <a:pt x="122" y="274"/>
                </a:lnTo>
                <a:lnTo>
                  <a:pt x="124" y="272"/>
                </a:lnTo>
                <a:lnTo>
                  <a:pt x="124" y="272"/>
                </a:lnTo>
                <a:lnTo>
                  <a:pt x="130" y="270"/>
                </a:lnTo>
                <a:lnTo>
                  <a:pt x="130" y="388"/>
                </a:lnTo>
                <a:lnTo>
                  <a:pt x="130" y="388"/>
                </a:lnTo>
                <a:lnTo>
                  <a:pt x="132" y="396"/>
                </a:lnTo>
                <a:lnTo>
                  <a:pt x="136" y="402"/>
                </a:lnTo>
                <a:lnTo>
                  <a:pt x="142" y="406"/>
                </a:lnTo>
                <a:lnTo>
                  <a:pt x="150" y="408"/>
                </a:lnTo>
                <a:lnTo>
                  <a:pt x="150" y="408"/>
                </a:lnTo>
                <a:lnTo>
                  <a:pt x="158" y="406"/>
                </a:lnTo>
                <a:lnTo>
                  <a:pt x="164" y="402"/>
                </a:lnTo>
                <a:lnTo>
                  <a:pt x="168" y="396"/>
                </a:lnTo>
                <a:lnTo>
                  <a:pt x="170" y="388"/>
                </a:lnTo>
                <a:lnTo>
                  <a:pt x="170" y="256"/>
                </a:lnTo>
                <a:lnTo>
                  <a:pt x="222" y="236"/>
                </a:lnTo>
                <a:lnTo>
                  <a:pt x="222" y="236"/>
                </a:lnTo>
                <a:lnTo>
                  <a:pt x="226" y="234"/>
                </a:lnTo>
                <a:lnTo>
                  <a:pt x="226" y="228"/>
                </a:lnTo>
                <a:lnTo>
                  <a:pt x="226" y="196"/>
                </a:lnTo>
                <a:lnTo>
                  <a:pt x="226" y="196"/>
                </a:lnTo>
                <a:lnTo>
                  <a:pt x="226" y="196"/>
                </a:lnTo>
                <a:lnTo>
                  <a:pt x="226" y="196"/>
                </a:lnTo>
                <a:lnTo>
                  <a:pt x="234" y="194"/>
                </a:lnTo>
                <a:lnTo>
                  <a:pt x="238" y="192"/>
                </a:lnTo>
                <a:lnTo>
                  <a:pt x="242" y="186"/>
                </a:lnTo>
                <a:lnTo>
                  <a:pt x="244" y="180"/>
                </a:lnTo>
                <a:lnTo>
                  <a:pt x="244" y="180"/>
                </a:lnTo>
                <a:lnTo>
                  <a:pt x="242" y="172"/>
                </a:lnTo>
                <a:lnTo>
                  <a:pt x="238" y="168"/>
                </a:lnTo>
                <a:lnTo>
                  <a:pt x="234" y="164"/>
                </a:lnTo>
                <a:lnTo>
                  <a:pt x="226" y="162"/>
                </a:lnTo>
                <a:lnTo>
                  <a:pt x="226" y="162"/>
                </a:lnTo>
                <a:close/>
                <a:moveTo>
                  <a:pt x="34" y="118"/>
                </a:moveTo>
                <a:lnTo>
                  <a:pt x="114" y="148"/>
                </a:lnTo>
                <a:lnTo>
                  <a:pt x="114" y="252"/>
                </a:lnTo>
                <a:lnTo>
                  <a:pt x="34" y="222"/>
                </a:lnTo>
                <a:lnTo>
                  <a:pt x="34" y="118"/>
                </a:lnTo>
                <a:close/>
                <a:moveTo>
                  <a:pt x="210" y="222"/>
                </a:moveTo>
                <a:lnTo>
                  <a:pt x="130" y="252"/>
                </a:lnTo>
                <a:lnTo>
                  <a:pt x="130" y="148"/>
                </a:lnTo>
                <a:lnTo>
                  <a:pt x="210" y="118"/>
                </a:lnTo>
                <a:lnTo>
                  <a:pt x="210" y="222"/>
                </a:lnTo>
                <a:close/>
                <a:moveTo>
                  <a:pt x="88" y="36"/>
                </a:moveTo>
                <a:lnTo>
                  <a:pt x="88" y="36"/>
                </a:lnTo>
                <a:lnTo>
                  <a:pt x="88" y="28"/>
                </a:lnTo>
                <a:lnTo>
                  <a:pt x="90" y="22"/>
                </a:lnTo>
                <a:lnTo>
                  <a:pt x="94" y="16"/>
                </a:lnTo>
                <a:lnTo>
                  <a:pt x="98" y="10"/>
                </a:lnTo>
                <a:lnTo>
                  <a:pt x="102" y="6"/>
                </a:lnTo>
                <a:lnTo>
                  <a:pt x="108" y="4"/>
                </a:lnTo>
                <a:lnTo>
                  <a:pt x="114" y="2"/>
                </a:lnTo>
                <a:lnTo>
                  <a:pt x="122" y="0"/>
                </a:lnTo>
                <a:lnTo>
                  <a:pt x="122" y="0"/>
                </a:lnTo>
                <a:lnTo>
                  <a:pt x="128" y="2"/>
                </a:lnTo>
                <a:lnTo>
                  <a:pt x="136" y="4"/>
                </a:lnTo>
                <a:lnTo>
                  <a:pt x="142" y="6"/>
                </a:lnTo>
                <a:lnTo>
                  <a:pt x="146" y="10"/>
                </a:lnTo>
                <a:lnTo>
                  <a:pt x="150" y="16"/>
                </a:lnTo>
                <a:lnTo>
                  <a:pt x="154" y="22"/>
                </a:lnTo>
                <a:lnTo>
                  <a:pt x="156" y="28"/>
                </a:lnTo>
                <a:lnTo>
                  <a:pt x="156" y="36"/>
                </a:lnTo>
                <a:lnTo>
                  <a:pt x="156" y="36"/>
                </a:lnTo>
                <a:lnTo>
                  <a:pt x="156" y="42"/>
                </a:lnTo>
                <a:lnTo>
                  <a:pt x="154" y="48"/>
                </a:lnTo>
                <a:lnTo>
                  <a:pt x="150" y="54"/>
                </a:lnTo>
                <a:lnTo>
                  <a:pt x="146" y="60"/>
                </a:lnTo>
                <a:lnTo>
                  <a:pt x="142" y="64"/>
                </a:lnTo>
                <a:lnTo>
                  <a:pt x="136" y="68"/>
                </a:lnTo>
                <a:lnTo>
                  <a:pt x="128" y="70"/>
                </a:lnTo>
                <a:lnTo>
                  <a:pt x="122" y="70"/>
                </a:lnTo>
                <a:lnTo>
                  <a:pt x="122" y="70"/>
                </a:lnTo>
                <a:lnTo>
                  <a:pt x="114" y="70"/>
                </a:lnTo>
                <a:lnTo>
                  <a:pt x="108" y="68"/>
                </a:lnTo>
                <a:lnTo>
                  <a:pt x="102" y="64"/>
                </a:lnTo>
                <a:lnTo>
                  <a:pt x="98" y="60"/>
                </a:lnTo>
                <a:lnTo>
                  <a:pt x="94" y="54"/>
                </a:lnTo>
                <a:lnTo>
                  <a:pt x="90" y="48"/>
                </a:lnTo>
                <a:lnTo>
                  <a:pt x="88" y="42"/>
                </a:lnTo>
                <a:lnTo>
                  <a:pt x="88" y="36"/>
                </a:lnTo>
                <a:lnTo>
                  <a:pt x="88" y="3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rgbClr val="000000"/>
              </a:solidFill>
              <a:latin typeface="Arial"/>
              <a:ea typeface="Arial"/>
              <a:cs typeface="Arial"/>
              <a:sym typeface="Arial"/>
            </a:endParaRPr>
          </a:p>
        </p:txBody>
      </p:sp>
      <p:grpSp>
        <p:nvGrpSpPr>
          <p:cNvPr id="351" name="Google Shape;351;p33"/>
          <p:cNvGrpSpPr/>
          <p:nvPr/>
        </p:nvGrpSpPr>
        <p:grpSpPr>
          <a:xfrm>
            <a:off x="4587136" y="1072354"/>
            <a:ext cx="724242" cy="564517"/>
            <a:chOff x="7753689" y="96043"/>
            <a:chExt cx="1434994" cy="1118520"/>
          </a:xfrm>
        </p:grpSpPr>
        <p:sp>
          <p:nvSpPr>
            <p:cNvPr id="352" name="Google Shape;352;p33"/>
            <p:cNvSpPr/>
            <p:nvPr/>
          </p:nvSpPr>
          <p:spPr>
            <a:xfrm>
              <a:off x="7753689" y="96043"/>
              <a:ext cx="1434994" cy="1118520"/>
            </a:xfrm>
            <a:custGeom>
              <a:avLst/>
              <a:gdLst/>
              <a:ahLst/>
              <a:cxnLst/>
              <a:rect l="l" t="t" r="r" b="b"/>
              <a:pathLst>
                <a:path w="594" h="463" extrusionOk="0">
                  <a:moveTo>
                    <a:pt x="246" y="317"/>
                  </a:moveTo>
                  <a:lnTo>
                    <a:pt x="347" y="230"/>
                  </a:lnTo>
                  <a:lnTo>
                    <a:pt x="398" y="236"/>
                  </a:lnTo>
                  <a:lnTo>
                    <a:pt x="416" y="176"/>
                  </a:lnTo>
                  <a:lnTo>
                    <a:pt x="438" y="185"/>
                  </a:lnTo>
                  <a:lnTo>
                    <a:pt x="451" y="190"/>
                  </a:lnTo>
                  <a:lnTo>
                    <a:pt x="496" y="181"/>
                  </a:lnTo>
                  <a:lnTo>
                    <a:pt x="475" y="149"/>
                  </a:lnTo>
                  <a:lnTo>
                    <a:pt x="518" y="125"/>
                  </a:lnTo>
                  <a:lnTo>
                    <a:pt x="534" y="150"/>
                  </a:lnTo>
                  <a:lnTo>
                    <a:pt x="543" y="150"/>
                  </a:lnTo>
                  <a:lnTo>
                    <a:pt x="550" y="146"/>
                  </a:lnTo>
                  <a:lnTo>
                    <a:pt x="557" y="141"/>
                  </a:lnTo>
                  <a:lnTo>
                    <a:pt x="563" y="133"/>
                  </a:lnTo>
                  <a:lnTo>
                    <a:pt x="568" y="123"/>
                  </a:lnTo>
                  <a:lnTo>
                    <a:pt x="573" y="114"/>
                  </a:lnTo>
                  <a:lnTo>
                    <a:pt x="577" y="102"/>
                  </a:lnTo>
                  <a:cubicBezTo>
                    <a:pt x="579" y="94"/>
                    <a:pt x="583" y="80"/>
                    <a:pt x="586" y="67"/>
                  </a:cubicBezTo>
                  <a:cubicBezTo>
                    <a:pt x="589" y="54"/>
                    <a:pt x="594" y="33"/>
                    <a:pt x="593" y="22"/>
                  </a:cubicBezTo>
                  <a:cubicBezTo>
                    <a:pt x="585" y="11"/>
                    <a:pt x="577" y="0"/>
                    <a:pt x="577" y="0"/>
                  </a:cubicBezTo>
                  <a:lnTo>
                    <a:pt x="188" y="208"/>
                  </a:lnTo>
                  <a:lnTo>
                    <a:pt x="172" y="193"/>
                  </a:lnTo>
                  <a:lnTo>
                    <a:pt x="154" y="180"/>
                  </a:lnTo>
                  <a:lnTo>
                    <a:pt x="136" y="170"/>
                  </a:lnTo>
                  <a:lnTo>
                    <a:pt x="117" y="162"/>
                  </a:lnTo>
                  <a:lnTo>
                    <a:pt x="99" y="158"/>
                  </a:lnTo>
                  <a:lnTo>
                    <a:pt x="82" y="158"/>
                  </a:lnTo>
                  <a:lnTo>
                    <a:pt x="64" y="160"/>
                  </a:lnTo>
                  <a:lnTo>
                    <a:pt x="48" y="167"/>
                  </a:lnTo>
                  <a:lnTo>
                    <a:pt x="29" y="180"/>
                  </a:lnTo>
                  <a:lnTo>
                    <a:pt x="15" y="199"/>
                  </a:lnTo>
                  <a:lnTo>
                    <a:pt x="6" y="221"/>
                  </a:lnTo>
                  <a:lnTo>
                    <a:pt x="1" y="246"/>
                  </a:lnTo>
                  <a:lnTo>
                    <a:pt x="0" y="274"/>
                  </a:lnTo>
                  <a:lnTo>
                    <a:pt x="4" y="302"/>
                  </a:lnTo>
                  <a:lnTo>
                    <a:pt x="12" y="333"/>
                  </a:lnTo>
                  <a:lnTo>
                    <a:pt x="26" y="363"/>
                  </a:lnTo>
                  <a:lnTo>
                    <a:pt x="44" y="391"/>
                  </a:lnTo>
                  <a:lnTo>
                    <a:pt x="64" y="414"/>
                  </a:lnTo>
                  <a:lnTo>
                    <a:pt x="86" y="434"/>
                  </a:lnTo>
                  <a:lnTo>
                    <a:pt x="110" y="449"/>
                  </a:lnTo>
                  <a:lnTo>
                    <a:pt x="133" y="459"/>
                  </a:lnTo>
                  <a:lnTo>
                    <a:pt x="157" y="463"/>
                  </a:lnTo>
                  <a:lnTo>
                    <a:pt x="180" y="462"/>
                  </a:lnTo>
                  <a:lnTo>
                    <a:pt x="202" y="454"/>
                  </a:lnTo>
                  <a:lnTo>
                    <a:pt x="216" y="444"/>
                  </a:lnTo>
                  <a:lnTo>
                    <a:pt x="228" y="432"/>
                  </a:lnTo>
                  <a:lnTo>
                    <a:pt x="238" y="417"/>
                  </a:lnTo>
                  <a:lnTo>
                    <a:pt x="244" y="400"/>
                  </a:lnTo>
                  <a:lnTo>
                    <a:pt x="248" y="381"/>
                  </a:lnTo>
                  <a:lnTo>
                    <a:pt x="249" y="361"/>
                  </a:lnTo>
                  <a:lnTo>
                    <a:pt x="249" y="339"/>
                  </a:lnTo>
                  <a:lnTo>
                    <a:pt x="246" y="317"/>
                  </a:ln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rgbClr val="000000"/>
                </a:solidFill>
                <a:latin typeface="Arial"/>
                <a:ea typeface="Arial"/>
                <a:cs typeface="Arial"/>
                <a:sym typeface="Arial"/>
              </a:endParaRPr>
            </a:p>
          </p:txBody>
        </p:sp>
        <p:sp>
          <p:nvSpPr>
            <p:cNvPr id="353" name="Google Shape;353;p33"/>
            <p:cNvSpPr/>
            <p:nvPr/>
          </p:nvSpPr>
          <p:spPr>
            <a:xfrm rot="3706938">
              <a:off x="7902355" y="727871"/>
              <a:ext cx="234512" cy="195826"/>
            </a:xfrm>
            <a:custGeom>
              <a:avLst/>
              <a:gdLst/>
              <a:ahLst/>
              <a:cxnLst/>
              <a:rect l="l" t="t" r="r" b="b"/>
              <a:pathLst>
                <a:path w="943" h="811" extrusionOk="0">
                  <a:moveTo>
                    <a:pt x="943" y="405"/>
                  </a:moveTo>
                  <a:lnTo>
                    <a:pt x="933" y="486"/>
                  </a:lnTo>
                  <a:lnTo>
                    <a:pt x="905" y="563"/>
                  </a:lnTo>
                  <a:lnTo>
                    <a:pt x="861" y="630"/>
                  </a:lnTo>
                  <a:lnTo>
                    <a:pt x="805" y="691"/>
                  </a:lnTo>
                  <a:lnTo>
                    <a:pt x="734" y="740"/>
                  </a:lnTo>
                  <a:lnTo>
                    <a:pt x="654" y="779"/>
                  </a:lnTo>
                  <a:lnTo>
                    <a:pt x="565" y="802"/>
                  </a:lnTo>
                  <a:lnTo>
                    <a:pt x="471" y="811"/>
                  </a:lnTo>
                  <a:lnTo>
                    <a:pt x="375" y="802"/>
                  </a:lnTo>
                  <a:lnTo>
                    <a:pt x="287" y="779"/>
                  </a:lnTo>
                  <a:lnTo>
                    <a:pt x="206" y="740"/>
                  </a:lnTo>
                  <a:lnTo>
                    <a:pt x="137" y="691"/>
                  </a:lnTo>
                  <a:lnTo>
                    <a:pt x="78" y="630"/>
                  </a:lnTo>
                  <a:lnTo>
                    <a:pt x="36" y="563"/>
                  </a:lnTo>
                  <a:lnTo>
                    <a:pt x="8" y="486"/>
                  </a:lnTo>
                  <a:lnTo>
                    <a:pt x="0" y="405"/>
                  </a:lnTo>
                  <a:lnTo>
                    <a:pt x="8" y="322"/>
                  </a:lnTo>
                  <a:lnTo>
                    <a:pt x="36" y="246"/>
                  </a:lnTo>
                  <a:lnTo>
                    <a:pt x="78" y="178"/>
                  </a:lnTo>
                  <a:lnTo>
                    <a:pt x="137" y="119"/>
                  </a:lnTo>
                  <a:lnTo>
                    <a:pt x="206" y="69"/>
                  </a:lnTo>
                  <a:lnTo>
                    <a:pt x="287" y="31"/>
                  </a:lnTo>
                  <a:lnTo>
                    <a:pt x="375" y="8"/>
                  </a:lnTo>
                  <a:lnTo>
                    <a:pt x="471" y="0"/>
                  </a:lnTo>
                  <a:lnTo>
                    <a:pt x="565" y="8"/>
                  </a:lnTo>
                  <a:lnTo>
                    <a:pt x="654" y="31"/>
                  </a:lnTo>
                  <a:lnTo>
                    <a:pt x="734" y="69"/>
                  </a:lnTo>
                  <a:lnTo>
                    <a:pt x="805" y="119"/>
                  </a:lnTo>
                  <a:lnTo>
                    <a:pt x="861" y="178"/>
                  </a:lnTo>
                  <a:lnTo>
                    <a:pt x="905" y="246"/>
                  </a:lnTo>
                  <a:lnTo>
                    <a:pt x="933" y="322"/>
                  </a:lnTo>
                  <a:lnTo>
                    <a:pt x="943" y="405"/>
                  </a:lnTo>
                  <a:close/>
                </a:path>
              </a:pathLst>
            </a:custGeom>
            <a:solidFill>
              <a:schemeClr val="dk2"/>
            </a:solidFill>
            <a:ln w="2857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rgbClr val="000000"/>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7"/>
        <p:cNvGrpSpPr/>
        <p:nvPr/>
      </p:nvGrpSpPr>
      <p:grpSpPr>
        <a:xfrm>
          <a:off x="0" y="0"/>
          <a:ext cx="0" cy="0"/>
          <a:chOff x="0" y="0"/>
          <a:chExt cx="0" cy="0"/>
        </a:xfrm>
      </p:grpSpPr>
      <p:sp>
        <p:nvSpPr>
          <p:cNvPr id="358" name="Google Shape;358;p34"/>
          <p:cNvSpPr/>
          <p:nvPr/>
        </p:nvSpPr>
        <p:spPr>
          <a:xfrm>
            <a:off x="1295150" y="3347225"/>
            <a:ext cx="6712500" cy="1269600"/>
          </a:xfrm>
          <a:prstGeom prst="rect">
            <a:avLst/>
          </a:prstGeom>
          <a:noFill/>
          <a:ln>
            <a:noFill/>
          </a:ln>
        </p:spPr>
        <p:txBody>
          <a:bodyPr spcFirstLastPara="1" wrap="square" lIns="34275" tIns="34275" rIns="34275" bIns="34275"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1E281E"/>
              </a:solidFill>
              <a:latin typeface="Arial"/>
              <a:ea typeface="Arial"/>
              <a:cs typeface="Arial"/>
              <a:sym typeface="Arial"/>
            </a:endParaRPr>
          </a:p>
        </p:txBody>
      </p:sp>
      <p:sp>
        <p:nvSpPr>
          <p:cNvPr id="359" name="Google Shape;359;p34"/>
          <p:cNvSpPr/>
          <p:nvPr/>
        </p:nvSpPr>
        <p:spPr>
          <a:xfrm>
            <a:off x="1295150" y="3566806"/>
            <a:ext cx="6712500" cy="1269600"/>
          </a:xfrm>
          <a:prstGeom prst="rect">
            <a:avLst/>
          </a:prstGeom>
          <a:noFill/>
          <a:ln>
            <a:noFill/>
          </a:ln>
        </p:spPr>
        <p:txBody>
          <a:bodyPr spcFirstLastPara="1" wrap="square" lIns="34275" tIns="34275" rIns="34275" bIns="34275"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hu-HU" sz="2400" b="1">
                <a:solidFill>
                  <a:srgbClr val="1E281E"/>
                </a:solidFill>
              </a:rPr>
              <a:t>Háttér diák</a:t>
            </a:r>
            <a:endParaRPr sz="2400" b="0" i="0" u="none" strike="noStrike" cap="none">
              <a:solidFill>
                <a:srgbClr val="1E281E"/>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té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é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3548</Words>
  <Application>Microsoft Office PowerPoint</Application>
  <PresentationFormat>Diavetítés a képernyőre (16:9 oldalarány)</PresentationFormat>
  <Paragraphs>864</Paragraphs>
  <Slides>34</Slides>
  <Notes>34</Notes>
  <HiddenSlides>0</HiddenSlides>
  <MMClips>0</MMClips>
  <ScaleCrop>false</ScaleCrop>
  <HeadingPairs>
    <vt:vector size="6" baseType="variant">
      <vt:variant>
        <vt:lpstr>Használt betűtípusok</vt:lpstr>
      </vt:variant>
      <vt:variant>
        <vt:i4>3</vt:i4>
      </vt:variant>
      <vt:variant>
        <vt:lpstr>Téma</vt:lpstr>
      </vt:variant>
      <vt:variant>
        <vt:i4>2</vt:i4>
      </vt:variant>
      <vt:variant>
        <vt:lpstr>Diacímek</vt:lpstr>
      </vt:variant>
      <vt:variant>
        <vt:i4>34</vt:i4>
      </vt:variant>
    </vt:vector>
  </HeadingPairs>
  <TitlesOfParts>
    <vt:vector size="39" baseType="lpstr">
      <vt:lpstr>Arial</vt:lpstr>
      <vt:lpstr>Calibri</vt:lpstr>
      <vt:lpstr>Georgia</vt:lpstr>
      <vt:lpstr>Office-téma</vt:lpstr>
      <vt:lpstr>1_Office-téma</vt:lpstr>
      <vt:lpstr>PowerPoint bemutató</vt:lpstr>
      <vt:lpstr>PowerPoint bemutató</vt:lpstr>
      <vt:lpstr>PowerPoint bemutató</vt:lpstr>
      <vt:lpstr>II. Az adatvagyon működtetéséhez kapcsolódó intézkedések</vt:lpstr>
      <vt:lpstr>MI Koalíció Adatpiac - Datamarket.hu</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Bojti Anikó Erzsébet</dc:creator>
  <cp:lastModifiedBy>Bojti Anikó Erzsébet</cp:lastModifiedBy>
  <cp:revision>1</cp:revision>
  <dcterms:modified xsi:type="dcterms:W3CDTF">2019-12-09T11:15:07Z</dcterms:modified>
</cp:coreProperties>
</file>