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2023.10.05.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2023.10.05.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2023.10.05.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2023.10.05.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.hu/docs/bemutatkozas/hun/gyakorlati_kodex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h.hu/hssz_akkreditacio" TargetMode="External"/><Relationship Id="rId2" Type="http://schemas.openxmlformats.org/officeDocument/2006/relationships/hyperlink" Target="mailto:akkreditacio@ksh.h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 október 5.</a:t>
            </a:r>
            <a:endParaRPr lang="hu-H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Tájékoztató az akkreditációs eljárásokról</a:t>
            </a:r>
          </a:p>
          <a:p>
            <a:pPr algn="ctr"/>
            <a:endParaRPr lang="hu-H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OST-NSKT ülés </a:t>
            </a:r>
          </a:p>
          <a:p>
            <a:pPr algn="ctr"/>
            <a:endParaRPr lang="hu-HU" sz="3600" b="1" dirty="0">
              <a:solidFill>
                <a:srgbClr val="002060"/>
              </a:solidFill>
              <a:latin typeface="Myriad "/>
            </a:endParaRPr>
          </a:p>
          <a:p>
            <a:pPr algn="ctr"/>
            <a:endParaRPr lang="hu-HU" sz="36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dirty="0">
              <a:solidFill>
                <a:srgbClr val="002060"/>
              </a:solidFill>
              <a:latin typeface="Myriad "/>
            </a:endParaRPr>
          </a:p>
          <a:p>
            <a:pPr algn="ctr"/>
            <a:endParaRPr lang="hu-HU" sz="2400" b="1" i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Nagy Eszter</a:t>
            </a:r>
          </a:p>
          <a:p>
            <a:pPr algn="ctr"/>
            <a:r>
              <a:rPr lang="hu-H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Eszter.Nagy@ksh.hu</a:t>
            </a: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25" y="0"/>
            <a:ext cx="1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Alapok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232096" y="1883765"/>
            <a:ext cx="11727809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Jogszabályi alapok: 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hivatalos statisztikáról szóló 2016. évi CLV. törvény 3- 6. §, a hivatalos statisztikáról szóló 2016. évi CLV. törvény végrehajtásáról szóló 184/2017. (VII. 5.) Korm. rendelet 1-11. §</a:t>
            </a:r>
          </a:p>
          <a:p>
            <a:endParaRPr lang="hu-H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Nemzeti Statisztika Gyakorlati Kódexe</a:t>
            </a:r>
          </a:p>
          <a:p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Cél: A hivatalos statisztikai tevékenységben részt vevők feladatainak egységesítése, összehangolása, az alapelvek és a jó gyakorlatok lefektetése.</a:t>
            </a:r>
          </a:p>
          <a:p>
            <a:pPr algn="just"/>
            <a:r>
              <a:rPr lang="hu-HU" alt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lang="hu-HU" altLang="hu-H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http://www.ksh.hu/docs/bemutatkozas/hun/gyakorlati_kodex.pdf</a:t>
            </a:r>
            <a:endParaRPr lang="hu-HU" alt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65CAC04C-7B60-444C-A8D5-BC1A1E8398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550" y="696942"/>
            <a:ext cx="194533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417427" y="0"/>
            <a:ext cx="7357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akkreditáció célja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232096" y="1536174"/>
            <a:ext cx="11727809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Elsődleges és legfontosabb cél a hivatalos statisztikai tevékenység intézményi hátterének, a hivatalos statisztika fejlesztését, előállítását és közzétételét támogató statisztikai adat-előállítási folyamatoknak és az azok eredményeként előállított statisztikai termékek </a:t>
            </a:r>
            <a:r>
              <a:rPr lang="hu-HU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minőségének a javítása.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Ennek érdekében az értékelt szervezetek irányában támasztott kritériumoknak, konkrétan a Kódexnek minél magasabb szinten való megfelelést kell előmozdítani, a konkrét elvárásoknak történő megfelelés szintjének ellenőrzése és </a:t>
            </a:r>
            <a:r>
              <a:rPr lang="hu-H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 intézkedések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kitűzése révén.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 körben megállapított ajánlásokra tett fejlesztési intézkedések megvalósulásának vizsgálata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66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635542" y="0"/>
            <a:ext cx="6920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akkreditációs eljárás szakaszai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420848" y="1095305"/>
            <a:ext cx="11350304" cy="47305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1900" u="sng" dirty="0">
                <a:solidFill>
                  <a:srgbClr val="002060"/>
                </a:solidFill>
                <a:latin typeface="Arial"/>
              </a:rPr>
              <a:t>I. Önértékelési szakasz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hu-HU" sz="1900" dirty="0">
                <a:solidFill>
                  <a:srgbClr val="002060"/>
                </a:solidFill>
                <a:latin typeface="Arial"/>
              </a:rPr>
              <a:t>Az értékelt szervezet az 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önértékelési szakaszban önértékelő kérdőívet tölt ki</a:t>
            </a:r>
            <a:r>
              <a:rPr lang="hu-HU" sz="1900" dirty="0">
                <a:solidFill>
                  <a:srgbClr val="002060"/>
                </a:solidFill>
                <a:latin typeface="Arial"/>
              </a:rPr>
              <a:t> a Kódex összes alapelvének és azokon belüli ismérveinek történő megfelelésről.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1900" u="sng" dirty="0">
                <a:solidFill>
                  <a:srgbClr val="002060"/>
                </a:solidFill>
                <a:latin typeface="Arial"/>
              </a:rPr>
              <a:t>II. Szakértői vizsgálati szakasz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hu-HU" sz="1900" dirty="0">
                <a:solidFill>
                  <a:srgbClr val="002060"/>
                </a:solidFill>
                <a:latin typeface="Arial"/>
              </a:rPr>
              <a:t>Az önértékelés mellé belép a külső audit nézőpontja.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hu-HU" sz="1900" dirty="0">
                <a:solidFill>
                  <a:srgbClr val="002060"/>
                </a:solidFill>
                <a:latin typeface="Arial"/>
              </a:rPr>
              <a:t>A KSH által vezetett szakértői névjegyzékből a KSH elnöke által választott 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háromtagú szakértői bizottság (Akkreditációs Bizottság)</a:t>
            </a:r>
            <a:r>
              <a:rPr lang="hu-HU" sz="1900" dirty="0">
                <a:solidFill>
                  <a:srgbClr val="002060"/>
                </a:solidFill>
                <a:latin typeface="Arial"/>
              </a:rPr>
              <a:t> végez értékelési tevékenységet.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1900" u="sng" dirty="0">
                <a:solidFill>
                  <a:srgbClr val="002060"/>
                </a:solidFill>
                <a:latin typeface="Arial"/>
              </a:rPr>
              <a:t>III. Vizsgálati jelentés elkészítési szakasza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hu-HU" sz="1900" dirty="0">
                <a:solidFill>
                  <a:srgbClr val="002060"/>
                </a:solidFill>
                <a:latin typeface="Arial"/>
              </a:rPr>
              <a:t>Az Akkreditációs Bizottság elkészíti 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vizsgálati jelentését</a:t>
            </a:r>
            <a:r>
              <a:rPr lang="hu-HU" sz="1900" dirty="0">
                <a:solidFill>
                  <a:srgbClr val="002060"/>
                </a:solidFill>
                <a:latin typeface="Arial"/>
              </a:rPr>
              <a:t>, amelyet egyeztetéseket követően a KSH elnökének ad át, az akkreditációról szóló 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döntéshozatal </a:t>
            </a:r>
            <a:r>
              <a:rPr lang="hu-HU" sz="1900" dirty="0">
                <a:solidFill>
                  <a:srgbClr val="002060"/>
                </a:solidFill>
                <a:latin typeface="Arial"/>
              </a:rPr>
              <a:t>érdekében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1900" u="sng" dirty="0">
                <a:solidFill>
                  <a:srgbClr val="002060"/>
                </a:solidFill>
                <a:latin typeface="Arial"/>
              </a:rPr>
              <a:t>IV. Az akkreditációs jelentés és a döntés utáni szakasz: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hu-HU" sz="1900" dirty="0">
                <a:solidFill>
                  <a:srgbClr val="002060"/>
                </a:solidFill>
                <a:latin typeface="Arial"/>
              </a:rPr>
              <a:t>Az értékelt szervezetek a jelentésben foglalt ajánlásokra </a:t>
            </a:r>
            <a:r>
              <a:rPr lang="hu-HU" sz="1900" b="1" dirty="0">
                <a:solidFill>
                  <a:srgbClr val="002060"/>
                </a:solidFill>
                <a:latin typeface="Arial"/>
              </a:rPr>
              <a:t>fejlesztési intézkedéseket </a:t>
            </a:r>
            <a:r>
              <a:rPr lang="hu-HU" sz="1900" dirty="0">
                <a:solidFill>
                  <a:srgbClr val="002060"/>
                </a:solidFill>
                <a:latin typeface="Arial"/>
              </a:rPr>
              <a:t>dolgoznak ki, amelyekkel kapcsolatban a KSH részéről nem történik külön jóváhagyás, de egyeztetés történik.</a:t>
            </a:r>
          </a:p>
          <a:p>
            <a:pPr algn="just"/>
            <a:endParaRPr lang="hu-H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9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635541" y="65990"/>
            <a:ext cx="6920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eljárás szereplői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420848" y="1536964"/>
            <a:ext cx="11350304" cy="38472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Értékelt szervezet:</a:t>
            </a:r>
          </a:p>
          <a:p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- Akkreditációs kapcsolattartó: koordinálja a teljes eljárást, felel az önértékelő 		  kérdőív kitöltésért, szervezi a helyszíni látogatást</a:t>
            </a:r>
          </a:p>
          <a:p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Különböző statisztikai területhez kapcsolódó szakértők, akiknek a kérdőív 		  kitöltésében és a helyszíni vizsgálat során van szerepük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Akkreditációs Bizottság:</a:t>
            </a:r>
          </a:p>
          <a:p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külön dián a részletek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KSH Statisztikai koordinációs osztály:</a:t>
            </a:r>
          </a:p>
          <a:p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Eljárások teljes koordinálásáért felel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KSH Elnöke:</a:t>
            </a: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dönt az akkreditációról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635542" y="0"/>
            <a:ext cx="6920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Akkreditációs Bizottságok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432733" y="1543574"/>
            <a:ext cx="11326535" cy="38405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tagból tevődik össze egy Bizottság, közülük egy tag a Bizottság elnöke.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Összetételüket tekintve vegyesen tevődik össze a </a:t>
            </a:r>
            <a:r>
              <a:rPr lang="hu-H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tagok, illetve KSH-s szakértők közül. Ehhez frissíteni szükséges a korábbi </a:t>
            </a:r>
            <a:r>
              <a:rPr lang="hu-HU" sz="2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szakértői névjegyzéket</a:t>
            </a: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ami az Akkreditációs Bizottságok lehetséges szakértő tagjait listázza.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akkreditációs névjegyzék összetételét a KSH elnöke a Nemzeti Statisztikai Koordinációs Testület tájékoztatását követően hagyja jóvá és hozza nyilvánosságra a KSH honlapján (Vhr. 3. §(6) bekezdés).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egyes konkrét eljárásokra a három fős Akkreditációs Bizottságok tagjait a KSH elnöke kéri fel, megbízólevéllel. Minden Akkreditációs Bizottságba legalább egy, a KSH-n kívüli </a:t>
            </a:r>
            <a:r>
              <a:rPr lang="hu-H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-tagtól jelölt szakértő kerül felkérésre.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9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959529" y="0"/>
            <a:ext cx="8272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Eddigi lépések, további feladatok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1" y="793911"/>
            <a:ext cx="12191999" cy="53399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hu-H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Egy személyes workshop keretében a KSH és az NSKT tagjaival 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 júliusában kezdetét vette a felkészülés a Hivatalos Statisztikai Szolgálat tagjainak akkreditációjára. Az eljárás tervezetten 2025. első félév végéig tart. </a:t>
            </a:r>
          </a:p>
          <a:p>
            <a:pPr algn="just"/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Az akkreditációs eljáráshoz kapcsolódó további feladatokról egyeztetett a KSH a </a:t>
            </a:r>
            <a:r>
              <a:rPr lang="hu-HU" sz="17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-tagokkal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2023. júliusában:</a:t>
            </a:r>
          </a:p>
          <a:p>
            <a:pPr algn="just"/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KSH rögzítette a további észrevételeket a már módosított önértékelő kérdőívvel és a módszertani útmutatóval kapcsolatban, és véglegesítette a dokumentumokat.</a:t>
            </a:r>
          </a:p>
          <a:p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3,Szakértői névjegyzék összeállítása/frissítése: </a:t>
            </a:r>
            <a:b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-tagok szakértőket delegáltak a névjegyzékbe: figyelembe véve a 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Vhr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-ben rögzített személyi feltételeket, illetve a leterhelést, amit az eljárás jelent. A gyakorlat szerint egy, legfeljebb két eljárásban történik részvétel.</a:t>
            </a:r>
          </a:p>
          <a:p>
            <a:pPr algn="just"/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KSH-ban még zajlik a szakértők toborzása.</a:t>
            </a:r>
          </a:p>
          <a:p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Eljárások ütemezésére javaslat kérése:</a:t>
            </a:r>
            <a:b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KSH javaslatot kért a 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-tagoktól, hogy mikor lenne legideálisabb az eljárás lefolytatása az egyes szerveknek. Ezeket össze kell hangolni, hogy időben a KSH számára is egyenletesen oszoljon el a teher, ezért több lehetséges idősávot is kértünk megjelölni.</a:t>
            </a:r>
          </a:p>
          <a:p>
            <a:pPr algn="just"/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Akkreditációs kapcsolattartók kijelölése: </a:t>
            </a:r>
          </a:p>
          <a:p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-tagok kijelölték az akkreditációs kapcsolattartójukat. Korábbi gyakorlat szerint az NSKT-tag vagy az általa delegált kolléga látta el ezt a feladatot, az ő szerepe kiemelt fontosságú az eljárás teljes koordinálása szempontjából.</a:t>
            </a:r>
            <a:b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Oktatások szervezése:</a:t>
            </a:r>
            <a:br>
              <a:rPr lang="hu-HU" sz="17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KSH felmérte a 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HSSz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-tagok igényét: jelenléti, e-</a:t>
            </a:r>
            <a:r>
              <a:rPr lang="hu-H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vagy rövid konzultációs oktatáson szeretnének-e részt venni.</a:t>
            </a:r>
          </a:p>
          <a:p>
            <a:pPr algn="just"/>
            <a:r>
              <a:rPr lang="hu-H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 novemberében a szakértők és kapcsolattartók számára is tart oktatást a KSH, akkor is, ha a résztvevők már szereztek tapasztalatot a megelőző eljárás alkalmával. </a:t>
            </a:r>
            <a:endParaRPr lang="hu-H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635542" y="0"/>
            <a:ext cx="6920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eljárások lefolytatásának koordinációja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432733" y="1940379"/>
            <a:ext cx="11326535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akkreditációs eljárások végrehajtásának teljeskörű koordinációját a </a:t>
            </a:r>
            <a:r>
              <a:rPr lang="hu-HU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KSH Statisztikai koordinációs osztályának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munkatársai látják el:</a:t>
            </a:r>
          </a:p>
          <a:p>
            <a:endParaRPr lang="hu-H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cím: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akkreditacio@ksh.hu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Korábbi eljárásra vonatkozó információk: az aloldal frissítésre fog kerülni!</a:t>
            </a:r>
          </a:p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u-H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https://www.ksh.hu/hssz_akkreditacio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hu-H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8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A202D7F-CBD7-4775-99BF-DA88C2A4397A}"/>
              </a:ext>
            </a:extLst>
          </p:cNvPr>
          <p:cNvSpPr/>
          <p:nvPr/>
        </p:nvSpPr>
        <p:spPr>
          <a:xfrm>
            <a:off x="157525" y="2284307"/>
            <a:ext cx="11326535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hu-H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5399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c2905b2c3e1aa4985b7e2496453a03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8dee037046ad32af3116d3be75d37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58797A-E22E-4E26-9288-7ED99DF25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854</Words>
  <Application>Microsoft Office PowerPoint</Application>
  <PresentationFormat>Szélesvásznú</PresentationFormat>
  <Paragraphs>70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Zavagyák Andrea Dr.</cp:lastModifiedBy>
  <cp:revision>28</cp:revision>
  <dcterms:created xsi:type="dcterms:W3CDTF">2017-03-01T09:38:02Z</dcterms:created>
  <dcterms:modified xsi:type="dcterms:W3CDTF">2023-10-05T07:49:54Z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